
<file path=[Content_Types].xml><?xml version="1.0" encoding="utf-8"?>
<Types xmlns="http://schemas.openxmlformats.org/package/2006/content-types">
  <Default Extension="jpg" ContentType="image/jp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94" y="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2/27/2024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2/27/2024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2/27/2024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2/27/2024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2/27/2024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44500" y="444499"/>
            <a:ext cx="8445500" cy="5968997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358646" y="757173"/>
            <a:ext cx="6426707" cy="574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88340" y="1625854"/>
            <a:ext cx="5772785" cy="47821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2/27/2024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58646" y="1807286"/>
            <a:ext cx="658812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120" dirty="0"/>
              <a:t>CONTRACT</a:t>
            </a:r>
            <a:r>
              <a:rPr sz="4000" spc="-165" dirty="0"/>
              <a:t> </a:t>
            </a:r>
            <a:r>
              <a:rPr sz="4000" dirty="0"/>
              <a:t>OF</a:t>
            </a:r>
            <a:r>
              <a:rPr sz="4000" spc="-160" dirty="0"/>
              <a:t> </a:t>
            </a:r>
            <a:r>
              <a:rPr sz="4000" spc="-180" dirty="0"/>
              <a:t>GUARANTEE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1358646" y="2787318"/>
            <a:ext cx="4144645" cy="2397901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000" spc="-145" dirty="0">
                <a:latin typeface="Verdana"/>
                <a:cs typeface="Verdana"/>
              </a:rPr>
              <a:t>BY</a:t>
            </a:r>
            <a:r>
              <a:rPr sz="2000" spc="-165" dirty="0">
                <a:latin typeface="Verdana"/>
                <a:cs typeface="Verdana"/>
              </a:rPr>
              <a:t> </a:t>
            </a:r>
            <a:r>
              <a:rPr sz="2000" spc="-335" dirty="0">
                <a:latin typeface="Verdana"/>
                <a:cs typeface="Verdana"/>
              </a:rPr>
              <a:t>–</a:t>
            </a:r>
            <a:endParaRPr sz="2000" dirty="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655"/>
              </a:spcBef>
            </a:pPr>
            <a:r>
              <a:rPr lang="en-IN" sz="2800" spc="-360" dirty="0">
                <a:latin typeface="Verdana"/>
                <a:cs typeface="Verdana"/>
              </a:rPr>
              <a:t>SHIKHA JOSHI</a:t>
            </a:r>
            <a:endParaRPr sz="2800" dirty="0">
              <a:latin typeface="Verdana"/>
              <a:cs typeface="Verdana"/>
            </a:endParaRPr>
          </a:p>
          <a:p>
            <a:pPr marL="12700" marR="5080">
              <a:lnSpc>
                <a:spcPct val="120000"/>
              </a:lnSpc>
            </a:pPr>
            <a:r>
              <a:rPr sz="2800" spc="-160" dirty="0">
                <a:latin typeface="Verdana"/>
                <a:cs typeface="Verdana"/>
              </a:rPr>
              <a:t>Assistant</a:t>
            </a:r>
            <a:r>
              <a:rPr sz="2800" spc="-185" dirty="0">
                <a:latin typeface="Verdana"/>
                <a:cs typeface="Verdana"/>
              </a:rPr>
              <a:t> </a:t>
            </a:r>
            <a:r>
              <a:rPr sz="2800" spc="-140" dirty="0">
                <a:latin typeface="Verdana"/>
                <a:cs typeface="Verdana"/>
              </a:rPr>
              <a:t>Professor</a:t>
            </a:r>
            <a:r>
              <a:rPr sz="2800" spc="-175" dirty="0">
                <a:latin typeface="Verdana"/>
                <a:cs typeface="Verdana"/>
              </a:rPr>
              <a:t> </a:t>
            </a:r>
            <a:endParaRPr lang="en-IN" sz="2800" spc="-85" dirty="0">
              <a:latin typeface="Verdana"/>
              <a:cs typeface="Verdana"/>
            </a:endParaRPr>
          </a:p>
          <a:p>
            <a:pPr marL="12700" marR="5080">
              <a:lnSpc>
                <a:spcPct val="120000"/>
              </a:lnSpc>
            </a:pPr>
            <a:r>
              <a:rPr lang="en-IN" sz="2800" spc="-85" dirty="0">
                <a:latin typeface="Verdana"/>
                <a:cs typeface="Verdana"/>
              </a:rPr>
              <a:t>Durga </a:t>
            </a:r>
            <a:r>
              <a:rPr lang="en-IN" sz="2800" spc="-85" dirty="0" err="1">
                <a:latin typeface="Verdana"/>
                <a:cs typeface="Verdana"/>
              </a:rPr>
              <a:t>Mahavidhyalay</a:t>
            </a:r>
            <a:r>
              <a:rPr sz="2800" spc="-95" dirty="0">
                <a:latin typeface="Verdana"/>
                <a:cs typeface="Verdana"/>
              </a:rPr>
              <a:t>, </a:t>
            </a:r>
            <a:r>
              <a:rPr lang="en-IN" sz="2800" spc="-10" dirty="0">
                <a:latin typeface="Verdana"/>
                <a:cs typeface="Verdana"/>
              </a:rPr>
              <a:t>RAIPUR</a:t>
            </a:r>
            <a:endParaRPr sz="2800" dirty="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58646" y="726694"/>
            <a:ext cx="688149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i="1" spc="-425" dirty="0">
                <a:latin typeface="Verdana"/>
                <a:cs typeface="Verdana"/>
              </a:rPr>
              <a:t>5.</a:t>
            </a:r>
            <a:r>
              <a:rPr i="1" spc="-220" dirty="0">
                <a:latin typeface="Verdana"/>
                <a:cs typeface="Verdana"/>
              </a:rPr>
              <a:t> </a:t>
            </a:r>
            <a:r>
              <a:rPr i="1" spc="-459" dirty="0">
                <a:latin typeface="Verdana"/>
                <a:cs typeface="Verdana"/>
              </a:rPr>
              <a:t>By</a:t>
            </a:r>
            <a:r>
              <a:rPr i="1" spc="-200" dirty="0">
                <a:latin typeface="Verdana"/>
                <a:cs typeface="Verdana"/>
              </a:rPr>
              <a:t> </a:t>
            </a:r>
            <a:r>
              <a:rPr i="1" spc="-305" dirty="0">
                <a:latin typeface="Verdana"/>
                <a:cs typeface="Verdana"/>
              </a:rPr>
              <a:t>composition,</a:t>
            </a:r>
            <a:r>
              <a:rPr i="1" spc="-220" dirty="0">
                <a:latin typeface="Verdana"/>
                <a:cs typeface="Verdana"/>
              </a:rPr>
              <a:t> </a:t>
            </a:r>
            <a:r>
              <a:rPr i="1" spc="-360" dirty="0">
                <a:latin typeface="Verdana"/>
                <a:cs typeface="Verdana"/>
              </a:rPr>
              <a:t>extension</a:t>
            </a:r>
            <a:r>
              <a:rPr i="1" spc="-215" dirty="0">
                <a:latin typeface="Verdana"/>
                <a:cs typeface="Verdana"/>
              </a:rPr>
              <a:t> </a:t>
            </a:r>
            <a:r>
              <a:rPr i="1" spc="-365" dirty="0">
                <a:latin typeface="Verdana"/>
                <a:cs typeface="Verdana"/>
              </a:rPr>
              <a:t>of </a:t>
            </a:r>
            <a:r>
              <a:rPr i="1" spc="-370" dirty="0">
                <a:latin typeface="Verdana"/>
                <a:cs typeface="Verdana"/>
              </a:rPr>
              <a:t>time</a:t>
            </a:r>
            <a:r>
              <a:rPr i="1" spc="-220" dirty="0">
                <a:latin typeface="Verdana"/>
                <a:cs typeface="Verdana"/>
              </a:rPr>
              <a:t> </a:t>
            </a:r>
            <a:r>
              <a:rPr i="1" spc="-210" dirty="0">
                <a:latin typeface="Verdana"/>
                <a:cs typeface="Verdana"/>
              </a:rPr>
              <a:t>and </a:t>
            </a:r>
            <a:r>
              <a:rPr i="1" spc="-295" dirty="0">
                <a:latin typeface="Verdana"/>
                <a:cs typeface="Verdana"/>
              </a:rPr>
              <a:t>agreement</a:t>
            </a:r>
            <a:r>
              <a:rPr i="1" spc="-220" dirty="0">
                <a:latin typeface="Verdana"/>
                <a:cs typeface="Verdana"/>
              </a:rPr>
              <a:t> </a:t>
            </a:r>
            <a:r>
              <a:rPr i="1" spc="-380" dirty="0">
                <a:latin typeface="Verdana"/>
                <a:cs typeface="Verdana"/>
              </a:rPr>
              <a:t>not</a:t>
            </a:r>
            <a:r>
              <a:rPr i="1" spc="-204" dirty="0">
                <a:latin typeface="Verdana"/>
                <a:cs typeface="Verdana"/>
              </a:rPr>
              <a:t> </a:t>
            </a:r>
            <a:r>
              <a:rPr i="1" spc="-375" dirty="0">
                <a:latin typeface="Verdana"/>
                <a:cs typeface="Verdana"/>
              </a:rPr>
              <a:t>to</a:t>
            </a:r>
            <a:r>
              <a:rPr i="1" spc="-210" dirty="0">
                <a:latin typeface="Verdana"/>
                <a:cs typeface="Verdana"/>
              </a:rPr>
              <a:t> </a:t>
            </a:r>
            <a:r>
              <a:rPr i="1" spc="-385" dirty="0">
                <a:latin typeface="Verdana"/>
                <a:cs typeface="Verdana"/>
              </a:rPr>
              <a:t>sue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930730"/>
            <a:ext cx="6092190" cy="47821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 algn="just">
              <a:lnSpc>
                <a:spcPct val="100000"/>
              </a:lnSpc>
              <a:spcBef>
                <a:spcPts val="105"/>
              </a:spcBef>
              <a:buChar char="•"/>
              <a:tabLst>
                <a:tab pos="355600" algn="l"/>
              </a:tabLst>
            </a:pPr>
            <a:r>
              <a:rPr sz="2600" dirty="0">
                <a:latin typeface="Verdana"/>
                <a:cs typeface="Verdana"/>
              </a:rPr>
              <a:t>Section</a:t>
            </a:r>
            <a:r>
              <a:rPr sz="2600" spc="-35" dirty="0">
                <a:latin typeface="Verdana"/>
                <a:cs typeface="Verdana"/>
              </a:rPr>
              <a:t> </a:t>
            </a:r>
            <a:r>
              <a:rPr sz="2600" spc="-165" dirty="0">
                <a:latin typeface="Verdana"/>
                <a:cs typeface="Verdana"/>
              </a:rPr>
              <a:t>135</a:t>
            </a:r>
            <a:r>
              <a:rPr sz="2600" spc="-2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of</a:t>
            </a:r>
            <a:r>
              <a:rPr sz="2600" spc="-2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the</a:t>
            </a:r>
            <a:r>
              <a:rPr sz="2600" spc="-35" dirty="0">
                <a:latin typeface="Verdana"/>
                <a:cs typeface="Verdana"/>
              </a:rPr>
              <a:t> </a:t>
            </a:r>
            <a:r>
              <a:rPr sz="2600" spc="110" dirty="0">
                <a:latin typeface="Verdana"/>
                <a:cs typeface="Verdana"/>
              </a:rPr>
              <a:t>Act</a:t>
            </a:r>
            <a:r>
              <a:rPr sz="2600" spc="-20" dirty="0">
                <a:latin typeface="Verdana"/>
                <a:cs typeface="Verdana"/>
              </a:rPr>
              <a:t> </a:t>
            </a:r>
            <a:r>
              <a:rPr sz="2600" spc="-25" dirty="0">
                <a:latin typeface="Verdana"/>
                <a:cs typeface="Verdana"/>
              </a:rPr>
              <a:t>provides for </a:t>
            </a:r>
            <a:r>
              <a:rPr sz="2600" dirty="0">
                <a:latin typeface="Verdana"/>
                <a:cs typeface="Verdana"/>
              </a:rPr>
              <a:t>the</a:t>
            </a:r>
            <a:r>
              <a:rPr sz="2600" spc="380" dirty="0">
                <a:latin typeface="Verdana"/>
                <a:cs typeface="Verdana"/>
              </a:rPr>
              <a:t>  </a:t>
            </a:r>
            <a:r>
              <a:rPr sz="2600" dirty="0">
                <a:latin typeface="Verdana"/>
                <a:cs typeface="Verdana"/>
              </a:rPr>
              <a:t>discharge</a:t>
            </a:r>
            <a:r>
              <a:rPr sz="2600" spc="385" dirty="0">
                <a:latin typeface="Verdana"/>
                <a:cs typeface="Verdana"/>
              </a:rPr>
              <a:t>  </a:t>
            </a:r>
            <a:r>
              <a:rPr sz="2600" dirty="0">
                <a:latin typeface="Verdana"/>
                <a:cs typeface="Verdana"/>
              </a:rPr>
              <a:t>of</a:t>
            </a:r>
            <a:r>
              <a:rPr sz="2600" spc="385" dirty="0">
                <a:latin typeface="Verdana"/>
                <a:cs typeface="Verdana"/>
              </a:rPr>
              <a:t>  </a:t>
            </a:r>
            <a:r>
              <a:rPr sz="2600" dirty="0">
                <a:latin typeface="Verdana"/>
                <a:cs typeface="Verdana"/>
              </a:rPr>
              <a:t>surety</a:t>
            </a:r>
            <a:r>
              <a:rPr sz="2600" spc="385" dirty="0">
                <a:latin typeface="Verdana"/>
                <a:cs typeface="Verdana"/>
              </a:rPr>
              <a:t>  </a:t>
            </a:r>
            <a:r>
              <a:rPr sz="2600" spc="-20" dirty="0">
                <a:latin typeface="Verdana"/>
                <a:cs typeface="Verdana"/>
              </a:rPr>
              <a:t>when </a:t>
            </a:r>
            <a:r>
              <a:rPr sz="2600" dirty="0">
                <a:latin typeface="Verdana"/>
                <a:cs typeface="Verdana"/>
              </a:rPr>
              <a:t>creditor</a:t>
            </a:r>
            <a:r>
              <a:rPr sz="2600" spc="245" dirty="0">
                <a:latin typeface="Verdana"/>
                <a:cs typeface="Verdana"/>
              </a:rPr>
              <a:t>  </a:t>
            </a:r>
            <a:r>
              <a:rPr sz="2600" dirty="0">
                <a:latin typeface="Verdana"/>
                <a:cs typeface="Verdana"/>
              </a:rPr>
              <a:t>compounds</a:t>
            </a:r>
            <a:r>
              <a:rPr sz="2600" spc="250" dirty="0">
                <a:latin typeface="Verdana"/>
                <a:cs typeface="Verdana"/>
              </a:rPr>
              <a:t>  </a:t>
            </a:r>
            <a:r>
              <a:rPr sz="2600" dirty="0">
                <a:latin typeface="Verdana"/>
                <a:cs typeface="Verdana"/>
              </a:rPr>
              <a:t>with,</a:t>
            </a:r>
            <a:r>
              <a:rPr sz="2600" spc="245" dirty="0">
                <a:latin typeface="Verdana"/>
                <a:cs typeface="Verdana"/>
              </a:rPr>
              <a:t>  </a:t>
            </a:r>
            <a:r>
              <a:rPr sz="2600" spc="-40" dirty="0">
                <a:latin typeface="Verdana"/>
                <a:cs typeface="Verdana"/>
              </a:rPr>
              <a:t>gives </a:t>
            </a:r>
            <a:r>
              <a:rPr sz="2600" dirty="0">
                <a:latin typeface="Verdana"/>
                <a:cs typeface="Verdana"/>
              </a:rPr>
              <a:t>time</a:t>
            </a:r>
            <a:r>
              <a:rPr sz="2600" spc="100" dirty="0">
                <a:latin typeface="Verdana"/>
                <a:cs typeface="Verdana"/>
              </a:rPr>
              <a:t>  </a:t>
            </a:r>
            <a:r>
              <a:rPr sz="2600" dirty="0">
                <a:latin typeface="Verdana"/>
                <a:cs typeface="Verdana"/>
              </a:rPr>
              <a:t>to,</a:t>
            </a:r>
            <a:r>
              <a:rPr sz="2600" spc="100" dirty="0">
                <a:latin typeface="Verdana"/>
                <a:cs typeface="Verdana"/>
              </a:rPr>
              <a:t>  </a:t>
            </a:r>
            <a:r>
              <a:rPr sz="2600" dirty="0">
                <a:latin typeface="Verdana"/>
                <a:cs typeface="Verdana"/>
              </a:rPr>
              <a:t>or</a:t>
            </a:r>
            <a:r>
              <a:rPr sz="2600" spc="114" dirty="0">
                <a:latin typeface="Verdana"/>
                <a:cs typeface="Verdana"/>
              </a:rPr>
              <a:t>  </a:t>
            </a:r>
            <a:r>
              <a:rPr sz="2600" dirty="0">
                <a:latin typeface="Verdana"/>
                <a:cs typeface="Verdana"/>
              </a:rPr>
              <a:t>agrees</a:t>
            </a:r>
            <a:r>
              <a:rPr sz="2600" spc="105" dirty="0">
                <a:latin typeface="Verdana"/>
                <a:cs typeface="Verdana"/>
              </a:rPr>
              <a:t>  </a:t>
            </a:r>
            <a:r>
              <a:rPr sz="2600" dirty="0">
                <a:latin typeface="Verdana"/>
                <a:cs typeface="Verdana"/>
              </a:rPr>
              <a:t>not</a:t>
            </a:r>
            <a:r>
              <a:rPr sz="2600" spc="100" dirty="0">
                <a:latin typeface="Verdana"/>
                <a:cs typeface="Verdana"/>
              </a:rPr>
              <a:t>  </a:t>
            </a:r>
            <a:r>
              <a:rPr sz="2600" dirty="0">
                <a:latin typeface="Verdana"/>
                <a:cs typeface="Verdana"/>
              </a:rPr>
              <a:t>to</a:t>
            </a:r>
            <a:r>
              <a:rPr sz="2600" spc="105" dirty="0">
                <a:latin typeface="Verdana"/>
                <a:cs typeface="Verdana"/>
              </a:rPr>
              <a:t>  </a:t>
            </a:r>
            <a:r>
              <a:rPr sz="2600" spc="-90" dirty="0">
                <a:latin typeface="Verdana"/>
                <a:cs typeface="Verdana"/>
              </a:rPr>
              <a:t>sue, </a:t>
            </a:r>
            <a:r>
              <a:rPr sz="2600" dirty="0">
                <a:latin typeface="Verdana"/>
                <a:cs typeface="Verdana"/>
              </a:rPr>
              <a:t>principal</a:t>
            </a:r>
            <a:r>
              <a:rPr sz="2600" spc="-120" dirty="0">
                <a:latin typeface="Verdana"/>
                <a:cs typeface="Verdana"/>
              </a:rPr>
              <a:t>  </a:t>
            </a:r>
            <a:r>
              <a:rPr sz="2600" dirty="0">
                <a:latin typeface="Verdana"/>
                <a:cs typeface="Verdana"/>
              </a:rPr>
              <a:t>debtor.</a:t>
            </a:r>
            <a:r>
              <a:rPr sz="2600" spc="-130" dirty="0">
                <a:latin typeface="Verdana"/>
                <a:cs typeface="Verdana"/>
              </a:rPr>
              <a:t>  </a:t>
            </a:r>
            <a:r>
              <a:rPr sz="2600" spc="-325" dirty="0">
                <a:latin typeface="Verdana"/>
                <a:cs typeface="Verdana"/>
              </a:rPr>
              <a:t>It</a:t>
            </a:r>
            <a:r>
              <a:rPr sz="2600" spc="-114" dirty="0">
                <a:latin typeface="Verdana"/>
                <a:cs typeface="Verdana"/>
              </a:rPr>
              <a:t>  </a:t>
            </a:r>
            <a:r>
              <a:rPr sz="2600" dirty="0">
                <a:latin typeface="Verdana"/>
                <a:cs typeface="Verdana"/>
              </a:rPr>
              <a:t>states</a:t>
            </a:r>
            <a:r>
              <a:rPr sz="2600" spc="-125" dirty="0">
                <a:latin typeface="Verdana"/>
                <a:cs typeface="Verdana"/>
              </a:rPr>
              <a:t>  </a:t>
            </a:r>
            <a:r>
              <a:rPr sz="2600" dirty="0">
                <a:latin typeface="Verdana"/>
                <a:cs typeface="Verdana"/>
              </a:rPr>
              <a:t>that</a:t>
            </a:r>
            <a:r>
              <a:rPr sz="2600" spc="-125" dirty="0">
                <a:latin typeface="Verdana"/>
                <a:cs typeface="Verdana"/>
              </a:rPr>
              <a:t>  </a:t>
            </a:r>
            <a:r>
              <a:rPr sz="2600" spc="150" dirty="0">
                <a:latin typeface="Verdana"/>
                <a:cs typeface="Verdana"/>
              </a:rPr>
              <a:t>a </a:t>
            </a:r>
            <a:r>
              <a:rPr sz="2600" dirty="0">
                <a:latin typeface="Verdana"/>
                <a:cs typeface="Verdana"/>
              </a:rPr>
              <a:t>contract</a:t>
            </a:r>
            <a:r>
              <a:rPr sz="2600" spc="-40" dirty="0">
                <a:latin typeface="Verdana"/>
                <a:cs typeface="Verdana"/>
              </a:rPr>
              <a:t> </a:t>
            </a:r>
            <a:r>
              <a:rPr sz="2600" spc="50" dirty="0">
                <a:latin typeface="Verdana"/>
                <a:cs typeface="Verdana"/>
              </a:rPr>
              <a:t>between</a:t>
            </a:r>
            <a:r>
              <a:rPr sz="2600" spc="-5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the</a:t>
            </a:r>
            <a:r>
              <a:rPr sz="2600" spc="-40" dirty="0">
                <a:latin typeface="Verdana"/>
                <a:cs typeface="Verdana"/>
              </a:rPr>
              <a:t> </a:t>
            </a:r>
            <a:r>
              <a:rPr sz="2600" spc="-30" dirty="0">
                <a:latin typeface="Verdana"/>
                <a:cs typeface="Verdana"/>
              </a:rPr>
              <a:t>creditor</a:t>
            </a:r>
            <a:r>
              <a:rPr sz="2600" spc="-40" dirty="0">
                <a:latin typeface="Verdana"/>
                <a:cs typeface="Verdana"/>
              </a:rPr>
              <a:t> </a:t>
            </a:r>
            <a:r>
              <a:rPr sz="2600" spc="65" dirty="0">
                <a:latin typeface="Verdana"/>
                <a:cs typeface="Verdana"/>
              </a:rPr>
              <a:t>and </a:t>
            </a:r>
            <a:r>
              <a:rPr sz="2600" dirty="0">
                <a:latin typeface="Verdana"/>
                <a:cs typeface="Verdana"/>
              </a:rPr>
              <a:t>the</a:t>
            </a:r>
            <a:r>
              <a:rPr sz="2600" spc="14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principal</a:t>
            </a:r>
            <a:r>
              <a:rPr sz="2600" spc="14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debtor,</a:t>
            </a:r>
            <a:r>
              <a:rPr sz="2600" spc="14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by</a:t>
            </a:r>
            <a:r>
              <a:rPr sz="2600" spc="15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which</a:t>
            </a:r>
            <a:r>
              <a:rPr sz="2600" spc="155" dirty="0">
                <a:latin typeface="Verdana"/>
                <a:cs typeface="Verdana"/>
              </a:rPr>
              <a:t> </a:t>
            </a:r>
            <a:r>
              <a:rPr sz="2600" spc="-25" dirty="0">
                <a:latin typeface="Verdana"/>
                <a:cs typeface="Verdana"/>
              </a:rPr>
              <a:t>the </a:t>
            </a:r>
            <a:r>
              <a:rPr sz="2600" spc="-10" dirty="0">
                <a:latin typeface="Verdana"/>
                <a:cs typeface="Verdana"/>
              </a:rPr>
              <a:t>creditor</a:t>
            </a:r>
            <a:r>
              <a:rPr sz="2600" spc="-140" dirty="0">
                <a:latin typeface="Verdana"/>
                <a:cs typeface="Verdana"/>
              </a:rPr>
              <a:t> </a:t>
            </a:r>
            <a:r>
              <a:rPr sz="2600" spc="-20" dirty="0">
                <a:latin typeface="Verdana"/>
                <a:cs typeface="Verdana"/>
              </a:rPr>
              <a:t>makes</a:t>
            </a:r>
            <a:r>
              <a:rPr sz="2600" spc="-135" dirty="0">
                <a:latin typeface="Verdana"/>
                <a:cs typeface="Verdana"/>
              </a:rPr>
              <a:t> </a:t>
            </a:r>
            <a:r>
              <a:rPr sz="2600" spc="200" dirty="0">
                <a:latin typeface="Verdana"/>
                <a:cs typeface="Verdana"/>
              </a:rPr>
              <a:t>a</a:t>
            </a:r>
            <a:r>
              <a:rPr sz="2600" spc="-14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composition</a:t>
            </a:r>
            <a:r>
              <a:rPr sz="2600" spc="-135" dirty="0">
                <a:latin typeface="Verdana"/>
                <a:cs typeface="Verdana"/>
              </a:rPr>
              <a:t> </a:t>
            </a:r>
            <a:r>
              <a:rPr sz="2600" spc="-75" dirty="0">
                <a:latin typeface="Verdana"/>
                <a:cs typeface="Verdana"/>
              </a:rPr>
              <a:t>with, </a:t>
            </a:r>
            <a:r>
              <a:rPr sz="2600" dirty="0">
                <a:latin typeface="Verdana"/>
                <a:cs typeface="Verdana"/>
              </a:rPr>
              <a:t>or</a:t>
            </a:r>
            <a:r>
              <a:rPr sz="2600" spc="35" dirty="0">
                <a:latin typeface="Verdana"/>
                <a:cs typeface="Verdana"/>
              </a:rPr>
              <a:t> </a:t>
            </a:r>
            <a:r>
              <a:rPr sz="2600" spc="-75" dirty="0">
                <a:latin typeface="Verdana"/>
                <a:cs typeface="Verdana"/>
              </a:rPr>
              <a:t>promises</a:t>
            </a:r>
            <a:r>
              <a:rPr sz="2600" spc="4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to</a:t>
            </a:r>
            <a:r>
              <a:rPr sz="2600" spc="4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give</a:t>
            </a:r>
            <a:r>
              <a:rPr sz="2600" spc="4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time</a:t>
            </a:r>
            <a:r>
              <a:rPr sz="2600" spc="4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to,</a:t>
            </a:r>
            <a:r>
              <a:rPr sz="2600" spc="3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or</a:t>
            </a:r>
            <a:r>
              <a:rPr sz="2600" spc="50" dirty="0">
                <a:latin typeface="Verdana"/>
                <a:cs typeface="Verdana"/>
              </a:rPr>
              <a:t> </a:t>
            </a:r>
            <a:r>
              <a:rPr sz="2600" spc="-25" dirty="0">
                <a:latin typeface="Verdana"/>
                <a:cs typeface="Verdana"/>
              </a:rPr>
              <a:t>not </a:t>
            </a:r>
            <a:r>
              <a:rPr sz="2600" dirty="0">
                <a:latin typeface="Verdana"/>
                <a:cs typeface="Verdana"/>
              </a:rPr>
              <a:t>to</a:t>
            </a:r>
            <a:r>
              <a:rPr sz="2600" spc="600" dirty="0">
                <a:latin typeface="Verdana"/>
                <a:cs typeface="Verdana"/>
              </a:rPr>
              <a:t>  </a:t>
            </a:r>
            <a:r>
              <a:rPr sz="2600" dirty="0">
                <a:latin typeface="Verdana"/>
                <a:cs typeface="Verdana"/>
              </a:rPr>
              <a:t>sue,</a:t>
            </a:r>
            <a:r>
              <a:rPr sz="2600" spc="595" dirty="0">
                <a:latin typeface="Verdana"/>
                <a:cs typeface="Verdana"/>
              </a:rPr>
              <a:t>  </a:t>
            </a:r>
            <a:r>
              <a:rPr sz="2600" dirty="0">
                <a:latin typeface="Verdana"/>
                <a:cs typeface="Verdana"/>
              </a:rPr>
              <a:t>the</a:t>
            </a:r>
            <a:r>
              <a:rPr sz="2600" spc="605" dirty="0">
                <a:latin typeface="Verdana"/>
                <a:cs typeface="Verdana"/>
              </a:rPr>
              <a:t>  </a:t>
            </a:r>
            <a:r>
              <a:rPr sz="2600" dirty="0">
                <a:latin typeface="Verdana"/>
                <a:cs typeface="Verdana"/>
              </a:rPr>
              <a:t>principal</a:t>
            </a:r>
            <a:r>
              <a:rPr sz="2600" spc="605" dirty="0">
                <a:latin typeface="Verdana"/>
                <a:cs typeface="Verdana"/>
              </a:rPr>
              <a:t>  </a:t>
            </a:r>
            <a:r>
              <a:rPr sz="2600" spc="-10" dirty="0">
                <a:latin typeface="Verdana"/>
                <a:cs typeface="Verdana"/>
              </a:rPr>
              <a:t>debtor, </a:t>
            </a:r>
            <a:r>
              <a:rPr sz="2600" dirty="0">
                <a:latin typeface="Verdana"/>
                <a:cs typeface="Verdana"/>
              </a:rPr>
              <a:t>discharges</a:t>
            </a:r>
            <a:r>
              <a:rPr sz="2600" spc="36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the</a:t>
            </a:r>
            <a:r>
              <a:rPr sz="2600" spc="36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surety,</a:t>
            </a:r>
            <a:r>
              <a:rPr sz="2600" spc="36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unless</a:t>
            </a:r>
            <a:r>
              <a:rPr sz="2600" spc="360" dirty="0">
                <a:latin typeface="Verdana"/>
                <a:cs typeface="Verdana"/>
              </a:rPr>
              <a:t> </a:t>
            </a:r>
            <a:r>
              <a:rPr sz="2600" spc="-25" dirty="0">
                <a:latin typeface="Verdana"/>
                <a:cs typeface="Verdana"/>
              </a:rPr>
              <a:t>the </a:t>
            </a:r>
            <a:r>
              <a:rPr sz="2600" spc="-160" dirty="0">
                <a:latin typeface="Verdana"/>
                <a:cs typeface="Verdana"/>
              </a:rPr>
              <a:t>surety</a:t>
            </a:r>
            <a:r>
              <a:rPr sz="2600" spc="-200" dirty="0">
                <a:latin typeface="Verdana"/>
                <a:cs typeface="Verdana"/>
              </a:rPr>
              <a:t> </a:t>
            </a:r>
            <a:r>
              <a:rPr sz="2600" spc="-135" dirty="0">
                <a:latin typeface="Verdana"/>
                <a:cs typeface="Verdana"/>
              </a:rPr>
              <a:t>assents</a:t>
            </a:r>
            <a:r>
              <a:rPr sz="2600" spc="-185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to</a:t>
            </a:r>
            <a:r>
              <a:rPr sz="2600" spc="-200" dirty="0">
                <a:latin typeface="Verdana"/>
                <a:cs typeface="Verdana"/>
              </a:rPr>
              <a:t> </a:t>
            </a:r>
            <a:r>
              <a:rPr sz="2600" spc="-45" dirty="0">
                <a:latin typeface="Verdana"/>
                <a:cs typeface="Verdana"/>
              </a:rPr>
              <a:t>such</a:t>
            </a:r>
            <a:r>
              <a:rPr sz="2600" spc="-185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contract.</a:t>
            </a:r>
            <a:endParaRPr sz="26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2044" y="680973"/>
            <a:ext cx="6908165" cy="1671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-210" dirty="0"/>
              <a:t>6.</a:t>
            </a:r>
            <a:r>
              <a:rPr spc="-50" dirty="0"/>
              <a:t> </a:t>
            </a:r>
            <a:r>
              <a:rPr i="1" spc="-459" dirty="0">
                <a:latin typeface="Verdana"/>
                <a:cs typeface="Verdana"/>
              </a:rPr>
              <a:t>By</a:t>
            </a:r>
            <a:r>
              <a:rPr i="1" spc="-210" dirty="0">
                <a:latin typeface="Verdana"/>
                <a:cs typeface="Verdana"/>
              </a:rPr>
              <a:t> </a:t>
            </a:r>
            <a:r>
              <a:rPr i="1" spc="-330" dirty="0">
                <a:latin typeface="Verdana"/>
                <a:cs typeface="Verdana"/>
              </a:rPr>
              <a:t>creditor’s</a:t>
            </a:r>
            <a:r>
              <a:rPr i="1" spc="-220" dirty="0">
                <a:latin typeface="Verdana"/>
                <a:cs typeface="Verdana"/>
              </a:rPr>
              <a:t> </a:t>
            </a:r>
            <a:r>
              <a:rPr i="1" spc="-150" dirty="0">
                <a:latin typeface="Verdana"/>
                <a:cs typeface="Verdana"/>
              </a:rPr>
              <a:t>act</a:t>
            </a:r>
            <a:r>
              <a:rPr i="1" spc="-225" dirty="0">
                <a:latin typeface="Verdana"/>
                <a:cs typeface="Verdana"/>
              </a:rPr>
              <a:t> </a:t>
            </a:r>
            <a:r>
              <a:rPr i="1" spc="-405" dirty="0">
                <a:latin typeface="Verdana"/>
                <a:cs typeface="Verdana"/>
              </a:rPr>
              <a:t>or</a:t>
            </a:r>
            <a:r>
              <a:rPr i="1" spc="-210" dirty="0">
                <a:latin typeface="Verdana"/>
                <a:cs typeface="Verdana"/>
              </a:rPr>
              <a:t> </a:t>
            </a:r>
            <a:r>
              <a:rPr i="1" spc="-415" dirty="0">
                <a:latin typeface="Verdana"/>
                <a:cs typeface="Verdana"/>
              </a:rPr>
              <a:t>omissions </a:t>
            </a:r>
            <a:r>
              <a:rPr i="1" spc="-330" dirty="0">
                <a:latin typeface="Verdana"/>
                <a:cs typeface="Verdana"/>
              </a:rPr>
              <a:t>impairing</a:t>
            </a:r>
            <a:r>
              <a:rPr i="1" spc="-215" dirty="0">
                <a:latin typeface="Verdana"/>
                <a:cs typeface="Verdana"/>
              </a:rPr>
              <a:t> </a:t>
            </a:r>
            <a:r>
              <a:rPr i="1" spc="-405" dirty="0">
                <a:latin typeface="Verdana"/>
                <a:cs typeface="Verdana"/>
              </a:rPr>
              <a:t>surety’s</a:t>
            </a:r>
            <a:r>
              <a:rPr i="1" spc="-200" dirty="0">
                <a:latin typeface="Verdana"/>
                <a:cs typeface="Verdana"/>
              </a:rPr>
              <a:t> </a:t>
            </a:r>
            <a:r>
              <a:rPr i="1" spc="-295" dirty="0">
                <a:latin typeface="Verdana"/>
                <a:cs typeface="Verdana"/>
              </a:rPr>
              <a:t>eventual remedy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88340" y="2465959"/>
            <a:ext cx="5864225" cy="44157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3535" algn="just">
              <a:lnSpc>
                <a:spcPct val="100000"/>
              </a:lnSpc>
              <a:spcBef>
                <a:spcPts val="100"/>
              </a:spcBef>
              <a:buChar char="•"/>
              <a:tabLst>
                <a:tab pos="355600" algn="l"/>
              </a:tabLst>
            </a:pPr>
            <a:r>
              <a:rPr sz="2400" dirty="0">
                <a:latin typeface="Verdana"/>
                <a:cs typeface="Verdana"/>
              </a:rPr>
              <a:t>Section</a:t>
            </a:r>
            <a:r>
              <a:rPr sz="2400" spc="150" dirty="0">
                <a:latin typeface="Verdana"/>
                <a:cs typeface="Verdana"/>
              </a:rPr>
              <a:t> </a:t>
            </a:r>
            <a:r>
              <a:rPr sz="2400" spc="-10" dirty="0">
                <a:latin typeface="Verdana"/>
                <a:cs typeface="Verdana"/>
              </a:rPr>
              <a:t>139</a:t>
            </a:r>
            <a:r>
              <a:rPr sz="2400" spc="160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of</a:t>
            </a:r>
            <a:r>
              <a:rPr sz="2400" spc="16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the</a:t>
            </a:r>
            <a:r>
              <a:rPr sz="2400" spc="150" dirty="0">
                <a:latin typeface="Verdana"/>
                <a:cs typeface="Verdana"/>
              </a:rPr>
              <a:t> </a:t>
            </a:r>
            <a:r>
              <a:rPr sz="2400" spc="85" dirty="0">
                <a:latin typeface="Verdana"/>
                <a:cs typeface="Verdana"/>
              </a:rPr>
              <a:t>Act</a:t>
            </a:r>
            <a:r>
              <a:rPr sz="2400" spc="15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provides</a:t>
            </a:r>
            <a:r>
              <a:rPr sz="2400" spc="170" dirty="0">
                <a:latin typeface="Verdana"/>
                <a:cs typeface="Verdana"/>
              </a:rPr>
              <a:t> </a:t>
            </a:r>
            <a:r>
              <a:rPr sz="2400" spc="-65" dirty="0">
                <a:latin typeface="Verdana"/>
                <a:cs typeface="Verdana"/>
              </a:rPr>
              <a:t>for </a:t>
            </a:r>
            <a:r>
              <a:rPr sz="2400" dirty="0">
                <a:latin typeface="Verdana"/>
                <a:cs typeface="Verdana"/>
              </a:rPr>
              <a:t>discharge</a:t>
            </a:r>
            <a:r>
              <a:rPr sz="2400" spc="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of</a:t>
            </a:r>
            <a:r>
              <a:rPr sz="2400" spc="10" dirty="0">
                <a:latin typeface="Verdana"/>
                <a:cs typeface="Verdana"/>
              </a:rPr>
              <a:t> </a:t>
            </a:r>
            <a:r>
              <a:rPr sz="2400" spc="-114" dirty="0">
                <a:latin typeface="Verdana"/>
                <a:cs typeface="Verdana"/>
              </a:rPr>
              <a:t>surety</a:t>
            </a:r>
            <a:r>
              <a:rPr sz="2400" spc="1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by </a:t>
            </a:r>
            <a:r>
              <a:rPr sz="2400" spc="-20" dirty="0">
                <a:latin typeface="Verdana"/>
                <a:cs typeface="Verdana"/>
              </a:rPr>
              <a:t>creditor’s</a:t>
            </a:r>
            <a:r>
              <a:rPr sz="2400" spc="15" dirty="0">
                <a:latin typeface="Verdana"/>
                <a:cs typeface="Verdana"/>
              </a:rPr>
              <a:t> </a:t>
            </a:r>
            <a:r>
              <a:rPr sz="2400" spc="95" dirty="0">
                <a:latin typeface="Verdana"/>
                <a:cs typeface="Verdana"/>
              </a:rPr>
              <a:t>act </a:t>
            </a:r>
            <a:r>
              <a:rPr sz="2400" dirty="0">
                <a:latin typeface="Verdana"/>
                <a:cs typeface="Verdana"/>
              </a:rPr>
              <a:t>or</a:t>
            </a:r>
            <a:r>
              <a:rPr sz="2400" spc="285" dirty="0">
                <a:latin typeface="Verdana"/>
                <a:cs typeface="Verdana"/>
              </a:rPr>
              <a:t>   </a:t>
            </a:r>
            <a:r>
              <a:rPr sz="2400" dirty="0">
                <a:latin typeface="Verdana"/>
                <a:cs typeface="Verdana"/>
              </a:rPr>
              <a:t>omission</a:t>
            </a:r>
            <a:r>
              <a:rPr sz="2400" spc="280" dirty="0">
                <a:latin typeface="Verdana"/>
                <a:cs typeface="Verdana"/>
              </a:rPr>
              <a:t>   </a:t>
            </a:r>
            <a:r>
              <a:rPr sz="2400" dirty="0">
                <a:latin typeface="Verdana"/>
                <a:cs typeface="Verdana"/>
              </a:rPr>
              <a:t>impairing</a:t>
            </a:r>
            <a:r>
              <a:rPr sz="2400" spc="290" dirty="0">
                <a:latin typeface="Verdana"/>
                <a:cs typeface="Verdana"/>
              </a:rPr>
              <a:t>   </a:t>
            </a:r>
            <a:r>
              <a:rPr sz="2400" spc="-120" dirty="0">
                <a:latin typeface="Verdana"/>
                <a:cs typeface="Verdana"/>
              </a:rPr>
              <a:t>surety’s </a:t>
            </a:r>
            <a:r>
              <a:rPr sz="2400" dirty="0">
                <a:latin typeface="Verdana"/>
                <a:cs typeface="Verdana"/>
              </a:rPr>
              <a:t>eventual</a:t>
            </a:r>
            <a:r>
              <a:rPr sz="2400" spc="-215" dirty="0">
                <a:latin typeface="Verdana"/>
                <a:cs typeface="Verdana"/>
              </a:rPr>
              <a:t> </a:t>
            </a:r>
            <a:r>
              <a:rPr sz="2400" spc="-30" dirty="0">
                <a:latin typeface="Verdana"/>
                <a:cs typeface="Verdana"/>
              </a:rPr>
              <a:t>remedy.</a:t>
            </a:r>
            <a:r>
              <a:rPr sz="2400" spc="-175" dirty="0">
                <a:latin typeface="Verdana"/>
                <a:cs typeface="Verdana"/>
              </a:rPr>
              <a:t> </a:t>
            </a:r>
            <a:r>
              <a:rPr sz="2400" spc="-350" dirty="0">
                <a:latin typeface="Verdana"/>
                <a:cs typeface="Verdana"/>
              </a:rPr>
              <a:t>It</a:t>
            </a:r>
            <a:r>
              <a:rPr sz="2400" spc="135" dirty="0">
                <a:latin typeface="Verdana"/>
                <a:cs typeface="Verdana"/>
              </a:rPr>
              <a:t> </a:t>
            </a:r>
            <a:r>
              <a:rPr sz="2400" spc="-70" dirty="0">
                <a:latin typeface="Verdana"/>
                <a:cs typeface="Verdana"/>
              </a:rPr>
              <a:t>states</a:t>
            </a:r>
            <a:r>
              <a:rPr sz="2400" spc="-80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that</a:t>
            </a:r>
            <a:r>
              <a:rPr sz="2400" spc="-95" dirty="0">
                <a:latin typeface="Verdana"/>
                <a:cs typeface="Verdana"/>
              </a:rPr>
              <a:t> </a:t>
            </a:r>
            <a:r>
              <a:rPr sz="2400" spc="-10" dirty="0">
                <a:latin typeface="Verdana"/>
                <a:cs typeface="Verdana"/>
              </a:rPr>
              <a:t>if</a:t>
            </a:r>
            <a:r>
              <a:rPr sz="2400" spc="-85" dirty="0">
                <a:latin typeface="Verdana"/>
                <a:cs typeface="Verdana"/>
              </a:rPr>
              <a:t> </a:t>
            </a:r>
            <a:r>
              <a:rPr sz="2400" spc="-25" dirty="0">
                <a:latin typeface="Verdana"/>
                <a:cs typeface="Verdana"/>
              </a:rPr>
              <a:t>the </a:t>
            </a:r>
            <a:r>
              <a:rPr sz="2400" dirty="0">
                <a:latin typeface="Verdana"/>
                <a:cs typeface="Verdana"/>
              </a:rPr>
              <a:t>creditor</a:t>
            </a:r>
            <a:r>
              <a:rPr sz="2400" spc="295" dirty="0">
                <a:latin typeface="Verdana"/>
                <a:cs typeface="Verdana"/>
              </a:rPr>
              <a:t>  </a:t>
            </a:r>
            <a:r>
              <a:rPr sz="2400" dirty="0">
                <a:latin typeface="Verdana"/>
                <a:cs typeface="Verdana"/>
              </a:rPr>
              <a:t>does</a:t>
            </a:r>
            <a:r>
              <a:rPr sz="2400" spc="305" dirty="0">
                <a:latin typeface="Verdana"/>
                <a:cs typeface="Verdana"/>
              </a:rPr>
              <a:t>  </a:t>
            </a:r>
            <a:r>
              <a:rPr sz="2400" dirty="0">
                <a:latin typeface="Verdana"/>
                <a:cs typeface="Verdana"/>
              </a:rPr>
              <a:t>any</a:t>
            </a:r>
            <a:r>
              <a:rPr sz="2400" spc="300" dirty="0">
                <a:latin typeface="Verdana"/>
                <a:cs typeface="Verdana"/>
              </a:rPr>
              <a:t>  </a:t>
            </a:r>
            <a:r>
              <a:rPr sz="2400" spc="120" dirty="0">
                <a:latin typeface="Verdana"/>
                <a:cs typeface="Verdana"/>
              </a:rPr>
              <a:t>act</a:t>
            </a:r>
            <a:r>
              <a:rPr sz="2400" spc="305" dirty="0">
                <a:latin typeface="Verdana"/>
                <a:cs typeface="Verdana"/>
              </a:rPr>
              <a:t>  </a:t>
            </a:r>
            <a:r>
              <a:rPr sz="2400" dirty="0">
                <a:latin typeface="Verdana"/>
                <a:cs typeface="Verdana"/>
              </a:rPr>
              <a:t>which</a:t>
            </a:r>
            <a:r>
              <a:rPr sz="2400" spc="295" dirty="0">
                <a:latin typeface="Verdana"/>
                <a:cs typeface="Verdana"/>
              </a:rPr>
              <a:t>  </a:t>
            </a:r>
            <a:r>
              <a:rPr sz="2400" spc="-305" dirty="0">
                <a:latin typeface="Verdana"/>
                <a:cs typeface="Verdana"/>
              </a:rPr>
              <a:t>is </a:t>
            </a:r>
            <a:r>
              <a:rPr sz="2400" dirty="0">
                <a:latin typeface="Verdana"/>
                <a:cs typeface="Verdana"/>
              </a:rPr>
              <a:t>inconsistent</a:t>
            </a:r>
            <a:r>
              <a:rPr sz="2400" spc="459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with</a:t>
            </a:r>
            <a:r>
              <a:rPr sz="2400" spc="450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the</a:t>
            </a:r>
            <a:r>
              <a:rPr sz="2400" spc="459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rights</a:t>
            </a:r>
            <a:r>
              <a:rPr sz="2400" spc="45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of</a:t>
            </a:r>
            <a:r>
              <a:rPr sz="2400" spc="459" dirty="0">
                <a:latin typeface="Verdana"/>
                <a:cs typeface="Verdana"/>
              </a:rPr>
              <a:t> </a:t>
            </a:r>
            <a:r>
              <a:rPr sz="2400" spc="-25" dirty="0">
                <a:latin typeface="Verdana"/>
                <a:cs typeface="Verdana"/>
              </a:rPr>
              <a:t>the </a:t>
            </a:r>
            <a:r>
              <a:rPr sz="2400" spc="-140" dirty="0">
                <a:latin typeface="Verdana"/>
                <a:cs typeface="Verdana"/>
              </a:rPr>
              <a:t>surety,</a:t>
            </a:r>
            <a:r>
              <a:rPr sz="2400" spc="-1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or</a:t>
            </a:r>
            <a:r>
              <a:rPr sz="2400" spc="10" dirty="0">
                <a:latin typeface="Verdana"/>
                <a:cs typeface="Verdana"/>
              </a:rPr>
              <a:t> </a:t>
            </a:r>
            <a:r>
              <a:rPr sz="2400" spc="-90" dirty="0">
                <a:latin typeface="Verdana"/>
                <a:cs typeface="Verdana"/>
              </a:rPr>
              <a:t>omits</a:t>
            </a:r>
            <a:r>
              <a:rPr sz="2400" spc="10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to </a:t>
            </a:r>
            <a:r>
              <a:rPr sz="2400" spc="114" dirty="0">
                <a:latin typeface="Verdana"/>
                <a:cs typeface="Verdana"/>
              </a:rPr>
              <a:t>do</a:t>
            </a:r>
            <a:r>
              <a:rPr sz="2400" dirty="0">
                <a:latin typeface="Verdana"/>
                <a:cs typeface="Verdana"/>
              </a:rPr>
              <a:t> any</a:t>
            </a:r>
            <a:r>
              <a:rPr sz="2400" spc="5" dirty="0">
                <a:latin typeface="Verdana"/>
                <a:cs typeface="Verdana"/>
              </a:rPr>
              <a:t> </a:t>
            </a:r>
            <a:r>
              <a:rPr sz="2400" spc="120" dirty="0">
                <a:latin typeface="Verdana"/>
                <a:cs typeface="Verdana"/>
              </a:rPr>
              <a:t>act</a:t>
            </a:r>
            <a:r>
              <a:rPr sz="2400" dirty="0">
                <a:latin typeface="Verdana"/>
                <a:cs typeface="Verdana"/>
              </a:rPr>
              <a:t> </a:t>
            </a:r>
            <a:r>
              <a:rPr sz="2400" spc="-10" dirty="0">
                <a:latin typeface="Verdana"/>
                <a:cs typeface="Verdana"/>
              </a:rPr>
              <a:t>which </a:t>
            </a:r>
            <a:r>
              <a:rPr sz="2400" spc="-135" dirty="0">
                <a:latin typeface="Verdana"/>
                <a:cs typeface="Verdana"/>
              </a:rPr>
              <a:t>his</a:t>
            </a:r>
            <a:r>
              <a:rPr sz="2400" spc="-7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duty</a:t>
            </a:r>
            <a:r>
              <a:rPr sz="2400" spc="-70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to</a:t>
            </a:r>
            <a:r>
              <a:rPr sz="2400" spc="-80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the</a:t>
            </a:r>
            <a:r>
              <a:rPr sz="2400" spc="-75" dirty="0">
                <a:latin typeface="Verdana"/>
                <a:cs typeface="Verdana"/>
              </a:rPr>
              <a:t> </a:t>
            </a:r>
            <a:r>
              <a:rPr sz="2400" spc="-114" dirty="0">
                <a:latin typeface="Verdana"/>
                <a:cs typeface="Verdana"/>
              </a:rPr>
              <a:t>surety</a:t>
            </a:r>
            <a:r>
              <a:rPr sz="2400" spc="-75" dirty="0">
                <a:latin typeface="Verdana"/>
                <a:cs typeface="Verdana"/>
              </a:rPr>
              <a:t> </a:t>
            </a:r>
            <a:r>
              <a:rPr sz="2400" spc="-85" dirty="0">
                <a:latin typeface="Verdana"/>
                <a:cs typeface="Verdana"/>
              </a:rPr>
              <a:t>requires</a:t>
            </a:r>
            <a:r>
              <a:rPr sz="2400" spc="-70" dirty="0">
                <a:latin typeface="Verdana"/>
                <a:cs typeface="Verdana"/>
              </a:rPr>
              <a:t> </a:t>
            </a:r>
            <a:r>
              <a:rPr sz="2400" spc="-35" dirty="0">
                <a:latin typeface="Verdana"/>
                <a:cs typeface="Verdana"/>
              </a:rPr>
              <a:t>him</a:t>
            </a:r>
            <a:r>
              <a:rPr sz="2400" spc="-70" dirty="0">
                <a:latin typeface="Verdana"/>
                <a:cs typeface="Verdana"/>
              </a:rPr>
              <a:t> </a:t>
            </a:r>
            <a:r>
              <a:rPr sz="2400" spc="-25" dirty="0">
                <a:latin typeface="Verdana"/>
                <a:cs typeface="Verdana"/>
              </a:rPr>
              <a:t>to </a:t>
            </a:r>
            <a:r>
              <a:rPr sz="2400" dirty="0">
                <a:latin typeface="Verdana"/>
                <a:cs typeface="Verdana"/>
              </a:rPr>
              <a:t>do,</a:t>
            </a:r>
            <a:r>
              <a:rPr sz="2400" spc="-50" dirty="0">
                <a:latin typeface="Verdana"/>
                <a:cs typeface="Verdana"/>
              </a:rPr>
              <a:t> </a:t>
            </a:r>
            <a:r>
              <a:rPr sz="2400" spc="85" dirty="0">
                <a:latin typeface="Verdana"/>
                <a:cs typeface="Verdana"/>
              </a:rPr>
              <a:t>and</a:t>
            </a:r>
            <a:r>
              <a:rPr sz="2400" spc="-30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the</a:t>
            </a:r>
            <a:r>
              <a:rPr sz="2400" spc="-3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eventual</a:t>
            </a:r>
            <a:r>
              <a:rPr sz="2400" spc="-30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remedy</a:t>
            </a:r>
            <a:r>
              <a:rPr sz="2400" spc="-30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of</a:t>
            </a:r>
            <a:r>
              <a:rPr sz="2400" spc="-30" dirty="0">
                <a:latin typeface="Verdana"/>
                <a:cs typeface="Verdana"/>
              </a:rPr>
              <a:t> </a:t>
            </a:r>
            <a:r>
              <a:rPr sz="2400" spc="-25" dirty="0">
                <a:latin typeface="Verdana"/>
                <a:cs typeface="Verdana"/>
              </a:rPr>
              <a:t>the </a:t>
            </a:r>
            <a:r>
              <a:rPr sz="2400" dirty="0">
                <a:latin typeface="Verdana"/>
                <a:cs typeface="Verdana"/>
              </a:rPr>
              <a:t>surety</a:t>
            </a:r>
            <a:r>
              <a:rPr sz="2400" spc="160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himself</a:t>
            </a:r>
            <a:r>
              <a:rPr sz="2400" spc="170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against</a:t>
            </a:r>
            <a:r>
              <a:rPr sz="2400" spc="16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the</a:t>
            </a:r>
            <a:r>
              <a:rPr sz="2400" spc="155" dirty="0">
                <a:latin typeface="Verdana"/>
                <a:cs typeface="Verdana"/>
              </a:rPr>
              <a:t> </a:t>
            </a:r>
            <a:r>
              <a:rPr sz="2400" spc="-10" dirty="0">
                <a:latin typeface="Verdana"/>
                <a:cs typeface="Verdana"/>
              </a:rPr>
              <a:t>principal </a:t>
            </a:r>
            <a:r>
              <a:rPr sz="2400" dirty="0">
                <a:latin typeface="Verdana"/>
                <a:cs typeface="Verdana"/>
              </a:rPr>
              <a:t>debtor</a:t>
            </a:r>
            <a:r>
              <a:rPr sz="2400" spc="245" dirty="0">
                <a:latin typeface="Verdana"/>
                <a:cs typeface="Verdana"/>
              </a:rPr>
              <a:t>  </a:t>
            </a:r>
            <a:r>
              <a:rPr sz="2400" dirty="0">
                <a:latin typeface="Verdana"/>
                <a:cs typeface="Verdana"/>
              </a:rPr>
              <a:t>is</a:t>
            </a:r>
            <a:r>
              <a:rPr sz="2400" spc="245" dirty="0">
                <a:latin typeface="Verdana"/>
                <a:cs typeface="Verdana"/>
              </a:rPr>
              <a:t>  </a:t>
            </a:r>
            <a:r>
              <a:rPr sz="2400" dirty="0">
                <a:latin typeface="Verdana"/>
                <a:cs typeface="Verdana"/>
              </a:rPr>
              <a:t>thereby</a:t>
            </a:r>
            <a:r>
              <a:rPr sz="2400" spc="245" dirty="0">
                <a:latin typeface="Verdana"/>
                <a:cs typeface="Verdana"/>
              </a:rPr>
              <a:t>  </a:t>
            </a:r>
            <a:r>
              <a:rPr sz="2400" dirty="0">
                <a:latin typeface="Verdana"/>
                <a:cs typeface="Verdana"/>
              </a:rPr>
              <a:t>impaired,</a:t>
            </a:r>
            <a:r>
              <a:rPr sz="2400" spc="245" dirty="0">
                <a:latin typeface="Verdana"/>
                <a:cs typeface="Verdana"/>
              </a:rPr>
              <a:t>  </a:t>
            </a:r>
            <a:r>
              <a:rPr sz="2400" spc="-25" dirty="0">
                <a:latin typeface="Verdana"/>
                <a:cs typeface="Verdana"/>
              </a:rPr>
              <a:t>the </a:t>
            </a:r>
            <a:r>
              <a:rPr sz="2400" spc="-150" dirty="0">
                <a:latin typeface="Verdana"/>
                <a:cs typeface="Verdana"/>
              </a:rPr>
              <a:t>surety</a:t>
            </a:r>
            <a:r>
              <a:rPr sz="2400" spc="-180" dirty="0">
                <a:latin typeface="Verdana"/>
                <a:cs typeface="Verdana"/>
              </a:rPr>
              <a:t> </a:t>
            </a:r>
            <a:r>
              <a:rPr sz="2400" spc="-250" dirty="0">
                <a:latin typeface="Verdana"/>
                <a:cs typeface="Verdana"/>
              </a:rPr>
              <a:t>is</a:t>
            </a:r>
            <a:r>
              <a:rPr sz="2400" spc="-195" dirty="0">
                <a:latin typeface="Verdana"/>
                <a:cs typeface="Verdana"/>
              </a:rPr>
              <a:t> </a:t>
            </a:r>
            <a:r>
              <a:rPr sz="2400" spc="-10" dirty="0">
                <a:latin typeface="Verdana"/>
                <a:cs typeface="Verdana"/>
              </a:rPr>
              <a:t>discharged.</a:t>
            </a:r>
            <a:endParaRPr sz="2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66975">
              <a:lnSpc>
                <a:spcPct val="100000"/>
              </a:lnSpc>
              <a:spcBef>
                <a:spcPts val="100"/>
              </a:spcBef>
            </a:pPr>
            <a:r>
              <a:rPr spc="-185" dirty="0"/>
              <a:t>EXAMPLE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69644" y="1625854"/>
            <a:ext cx="5390515" cy="47199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4965" marR="5080" indent="-342900" algn="just">
              <a:lnSpc>
                <a:spcPct val="100000"/>
              </a:lnSpc>
              <a:spcBef>
                <a:spcPts val="95"/>
              </a:spcBef>
              <a:buFont typeface="Verdana"/>
              <a:buChar char="•"/>
              <a:tabLst>
                <a:tab pos="354965" algn="l"/>
              </a:tabLst>
            </a:pPr>
            <a:r>
              <a:rPr sz="2800" i="1" dirty="0">
                <a:latin typeface="Verdana"/>
                <a:cs typeface="Verdana"/>
              </a:rPr>
              <a:t>‘</a:t>
            </a:r>
            <a:r>
              <a:rPr sz="2800" dirty="0">
                <a:latin typeface="Verdana"/>
                <a:cs typeface="Verdana"/>
              </a:rPr>
              <a:t>B’</a:t>
            </a:r>
            <a:r>
              <a:rPr sz="2800" spc="26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contracts</a:t>
            </a:r>
            <a:r>
              <a:rPr sz="2800" spc="27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to</a:t>
            </a:r>
            <a:r>
              <a:rPr sz="2800" spc="27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build</a:t>
            </a:r>
            <a:r>
              <a:rPr sz="2800" spc="265" dirty="0">
                <a:latin typeface="Verdana"/>
                <a:cs typeface="Verdana"/>
              </a:rPr>
              <a:t> </a:t>
            </a:r>
            <a:r>
              <a:rPr sz="2800" spc="215" dirty="0">
                <a:latin typeface="Verdana"/>
                <a:cs typeface="Verdana"/>
              </a:rPr>
              <a:t>a</a:t>
            </a:r>
            <a:r>
              <a:rPr sz="2800" spc="254" dirty="0">
                <a:latin typeface="Verdana"/>
                <a:cs typeface="Verdana"/>
              </a:rPr>
              <a:t> </a:t>
            </a:r>
            <a:r>
              <a:rPr sz="2800" spc="-105" dirty="0">
                <a:latin typeface="Verdana"/>
                <a:cs typeface="Verdana"/>
              </a:rPr>
              <a:t>ship </a:t>
            </a:r>
            <a:r>
              <a:rPr sz="2800" spc="-120" dirty="0">
                <a:latin typeface="Verdana"/>
                <a:cs typeface="Verdana"/>
              </a:rPr>
              <a:t>for</a:t>
            </a:r>
            <a:r>
              <a:rPr sz="2800" spc="-130" dirty="0">
                <a:latin typeface="Verdana"/>
                <a:cs typeface="Verdana"/>
              </a:rPr>
              <a:t> </a:t>
            </a:r>
            <a:r>
              <a:rPr sz="2800" spc="245" dirty="0">
                <a:latin typeface="Verdana"/>
                <a:cs typeface="Verdana"/>
              </a:rPr>
              <a:t>‘C’</a:t>
            </a:r>
            <a:r>
              <a:rPr sz="2800" spc="-220" dirty="0">
                <a:latin typeface="Verdana"/>
                <a:cs typeface="Verdana"/>
              </a:rPr>
              <a:t> </a:t>
            </a:r>
            <a:r>
              <a:rPr sz="2800" spc="-114" dirty="0">
                <a:latin typeface="Verdana"/>
                <a:cs typeface="Verdana"/>
              </a:rPr>
              <a:t>for </a:t>
            </a:r>
            <a:r>
              <a:rPr sz="2800" spc="215" dirty="0">
                <a:latin typeface="Verdana"/>
                <a:cs typeface="Verdana"/>
              </a:rPr>
              <a:t>a</a:t>
            </a:r>
            <a:r>
              <a:rPr sz="2800" spc="-120" dirty="0">
                <a:latin typeface="Verdana"/>
                <a:cs typeface="Verdana"/>
              </a:rPr>
              <a:t> </a:t>
            </a:r>
            <a:r>
              <a:rPr sz="2800" spc="-10" dirty="0">
                <a:latin typeface="Verdana"/>
                <a:cs typeface="Verdana"/>
              </a:rPr>
              <a:t>given</a:t>
            </a:r>
            <a:r>
              <a:rPr sz="2800" spc="-110" dirty="0">
                <a:latin typeface="Verdana"/>
                <a:cs typeface="Verdana"/>
              </a:rPr>
              <a:t> </a:t>
            </a:r>
            <a:r>
              <a:rPr sz="2800" spc="-240" dirty="0">
                <a:latin typeface="Verdana"/>
                <a:cs typeface="Verdana"/>
              </a:rPr>
              <a:t>sum,</a:t>
            </a:r>
            <a:r>
              <a:rPr sz="2800" spc="-1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to</a:t>
            </a:r>
            <a:r>
              <a:rPr sz="2800" spc="-125" dirty="0">
                <a:latin typeface="Verdana"/>
                <a:cs typeface="Verdana"/>
              </a:rPr>
              <a:t> </a:t>
            </a:r>
            <a:r>
              <a:rPr sz="2800" spc="135" dirty="0">
                <a:latin typeface="Verdana"/>
                <a:cs typeface="Verdana"/>
              </a:rPr>
              <a:t>be </a:t>
            </a:r>
            <a:r>
              <a:rPr sz="2800" spc="80" dirty="0">
                <a:latin typeface="Verdana"/>
                <a:cs typeface="Verdana"/>
              </a:rPr>
              <a:t>paid</a:t>
            </a:r>
            <a:r>
              <a:rPr sz="2800" spc="55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by</a:t>
            </a:r>
            <a:r>
              <a:rPr sz="2800" spc="535" dirty="0">
                <a:latin typeface="Verdana"/>
                <a:cs typeface="Verdana"/>
              </a:rPr>
              <a:t> </a:t>
            </a:r>
            <a:r>
              <a:rPr sz="2800" spc="-30" dirty="0">
                <a:latin typeface="Verdana"/>
                <a:cs typeface="Verdana"/>
              </a:rPr>
              <a:t>instalments</a:t>
            </a:r>
            <a:r>
              <a:rPr sz="2800" spc="55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as</a:t>
            </a:r>
            <a:r>
              <a:rPr sz="2800" spc="550" dirty="0">
                <a:latin typeface="Verdana"/>
                <a:cs typeface="Verdana"/>
              </a:rPr>
              <a:t> </a:t>
            </a:r>
            <a:r>
              <a:rPr sz="2800" spc="-25" dirty="0">
                <a:latin typeface="Verdana"/>
                <a:cs typeface="Verdana"/>
              </a:rPr>
              <a:t>the </a:t>
            </a:r>
            <a:r>
              <a:rPr sz="2800" spc="-70" dirty="0">
                <a:latin typeface="Verdana"/>
                <a:cs typeface="Verdana"/>
              </a:rPr>
              <a:t>work</a:t>
            </a:r>
            <a:r>
              <a:rPr sz="2800" spc="-9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reaches</a:t>
            </a:r>
            <a:r>
              <a:rPr sz="2800" spc="-9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certain</a:t>
            </a:r>
            <a:r>
              <a:rPr sz="2800" spc="-85" dirty="0">
                <a:latin typeface="Verdana"/>
                <a:cs typeface="Verdana"/>
              </a:rPr>
              <a:t> </a:t>
            </a:r>
            <a:r>
              <a:rPr sz="2800" spc="-70" dirty="0">
                <a:latin typeface="Verdana"/>
                <a:cs typeface="Verdana"/>
              </a:rPr>
              <a:t>stages. </a:t>
            </a:r>
            <a:r>
              <a:rPr sz="2800" spc="200" dirty="0">
                <a:latin typeface="Verdana"/>
                <a:cs typeface="Verdana"/>
              </a:rPr>
              <a:t>‘A’</a:t>
            </a:r>
            <a:r>
              <a:rPr sz="2800" spc="-220" dirty="0">
                <a:latin typeface="Verdana"/>
                <a:cs typeface="Verdana"/>
              </a:rPr>
              <a:t> </a:t>
            </a:r>
            <a:r>
              <a:rPr sz="2800" spc="60" dirty="0">
                <a:latin typeface="Verdana"/>
                <a:cs typeface="Verdana"/>
              </a:rPr>
              <a:t>becomes</a:t>
            </a:r>
            <a:r>
              <a:rPr sz="2800" spc="-130" dirty="0">
                <a:latin typeface="Verdana"/>
                <a:cs typeface="Verdana"/>
              </a:rPr>
              <a:t> </a:t>
            </a:r>
            <a:r>
              <a:rPr sz="2800" spc="-185" dirty="0">
                <a:latin typeface="Verdana"/>
                <a:cs typeface="Verdana"/>
              </a:rPr>
              <a:t>surety</a:t>
            </a:r>
            <a:r>
              <a:rPr sz="2800" spc="-6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to</a:t>
            </a:r>
            <a:r>
              <a:rPr sz="2800" spc="-140" dirty="0">
                <a:latin typeface="Verdana"/>
                <a:cs typeface="Verdana"/>
              </a:rPr>
              <a:t> </a:t>
            </a:r>
            <a:r>
              <a:rPr sz="2800" spc="245" dirty="0">
                <a:latin typeface="Verdana"/>
                <a:cs typeface="Verdana"/>
              </a:rPr>
              <a:t>‘C’</a:t>
            </a:r>
            <a:r>
              <a:rPr sz="2800" spc="-140" dirty="0">
                <a:latin typeface="Verdana"/>
                <a:cs typeface="Verdana"/>
              </a:rPr>
              <a:t> </a:t>
            </a:r>
            <a:r>
              <a:rPr sz="2800" spc="-80" dirty="0">
                <a:latin typeface="Verdana"/>
                <a:cs typeface="Verdana"/>
              </a:rPr>
              <a:t>for </a:t>
            </a:r>
            <a:r>
              <a:rPr sz="2800" dirty="0">
                <a:latin typeface="Verdana"/>
                <a:cs typeface="Verdana"/>
              </a:rPr>
              <a:t>B’s</a:t>
            </a:r>
            <a:r>
              <a:rPr sz="2800" spc="204" dirty="0">
                <a:latin typeface="Verdana"/>
                <a:cs typeface="Verdana"/>
              </a:rPr>
              <a:t> </a:t>
            </a:r>
            <a:r>
              <a:rPr sz="2800" spc="70" dirty="0">
                <a:latin typeface="Verdana"/>
                <a:cs typeface="Verdana"/>
              </a:rPr>
              <a:t>due</a:t>
            </a:r>
            <a:r>
              <a:rPr sz="2800" spc="229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performance</a:t>
            </a:r>
            <a:r>
              <a:rPr sz="2800" spc="21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of</a:t>
            </a:r>
            <a:r>
              <a:rPr sz="2800" spc="220" dirty="0">
                <a:latin typeface="Verdana"/>
                <a:cs typeface="Verdana"/>
              </a:rPr>
              <a:t> </a:t>
            </a:r>
            <a:r>
              <a:rPr sz="2800" spc="-25" dirty="0">
                <a:latin typeface="Verdana"/>
                <a:cs typeface="Verdana"/>
              </a:rPr>
              <a:t>the </a:t>
            </a:r>
            <a:r>
              <a:rPr sz="2800" dirty="0">
                <a:latin typeface="Verdana"/>
                <a:cs typeface="Verdana"/>
              </a:rPr>
              <a:t>contract.</a:t>
            </a:r>
            <a:r>
              <a:rPr sz="2800" spc="150" dirty="0">
                <a:latin typeface="Verdana"/>
                <a:cs typeface="Verdana"/>
              </a:rPr>
              <a:t>  </a:t>
            </a:r>
            <a:r>
              <a:rPr sz="2800" spc="130" dirty="0">
                <a:latin typeface="Verdana"/>
                <a:cs typeface="Verdana"/>
              </a:rPr>
              <a:t>‘C’,</a:t>
            </a:r>
            <a:r>
              <a:rPr sz="2800" spc="165" dirty="0">
                <a:latin typeface="Verdana"/>
                <a:cs typeface="Verdana"/>
              </a:rPr>
              <a:t>  </a:t>
            </a:r>
            <a:r>
              <a:rPr sz="2800" dirty="0">
                <a:latin typeface="Verdana"/>
                <a:cs typeface="Verdana"/>
              </a:rPr>
              <a:t>without</a:t>
            </a:r>
            <a:r>
              <a:rPr sz="2800" spc="155" dirty="0">
                <a:latin typeface="Verdana"/>
                <a:cs typeface="Verdana"/>
              </a:rPr>
              <a:t>  </a:t>
            </a:r>
            <a:r>
              <a:rPr sz="2800" spc="-25" dirty="0">
                <a:latin typeface="Verdana"/>
                <a:cs typeface="Verdana"/>
              </a:rPr>
              <a:t>the </a:t>
            </a:r>
            <a:r>
              <a:rPr sz="2800" dirty="0">
                <a:latin typeface="Verdana"/>
                <a:cs typeface="Verdana"/>
              </a:rPr>
              <a:t>knowledge</a:t>
            </a:r>
            <a:r>
              <a:rPr sz="2800" spc="-5" dirty="0">
                <a:latin typeface="Verdana"/>
                <a:cs typeface="Verdana"/>
              </a:rPr>
              <a:t>  </a:t>
            </a:r>
            <a:r>
              <a:rPr sz="2800" dirty="0">
                <a:latin typeface="Verdana"/>
                <a:cs typeface="Verdana"/>
              </a:rPr>
              <a:t>of</a:t>
            </a:r>
            <a:r>
              <a:rPr sz="2800" spc="-5" dirty="0">
                <a:latin typeface="Verdana"/>
                <a:cs typeface="Verdana"/>
              </a:rPr>
              <a:t>  </a:t>
            </a:r>
            <a:r>
              <a:rPr sz="2800" spc="95" dirty="0">
                <a:latin typeface="Verdana"/>
                <a:cs typeface="Verdana"/>
              </a:rPr>
              <a:t>‘A’,</a:t>
            </a:r>
            <a:r>
              <a:rPr sz="2800" dirty="0">
                <a:latin typeface="Verdana"/>
                <a:cs typeface="Verdana"/>
              </a:rPr>
              <a:t>  </a:t>
            </a:r>
            <a:r>
              <a:rPr sz="2800" spc="-20" dirty="0">
                <a:latin typeface="Verdana"/>
                <a:cs typeface="Verdana"/>
              </a:rPr>
              <a:t>prepays </a:t>
            </a:r>
            <a:r>
              <a:rPr sz="2800" dirty="0">
                <a:latin typeface="Verdana"/>
                <a:cs typeface="Verdana"/>
              </a:rPr>
              <a:t>to</a:t>
            </a:r>
            <a:r>
              <a:rPr sz="2800" spc="560" dirty="0">
                <a:latin typeface="Verdana"/>
                <a:cs typeface="Verdana"/>
              </a:rPr>
              <a:t>   </a:t>
            </a:r>
            <a:r>
              <a:rPr sz="2800" dirty="0">
                <a:latin typeface="Verdana"/>
                <a:cs typeface="Verdana"/>
              </a:rPr>
              <a:t>‘B’</a:t>
            </a:r>
            <a:r>
              <a:rPr sz="2800" spc="565" dirty="0">
                <a:latin typeface="Verdana"/>
                <a:cs typeface="Verdana"/>
              </a:rPr>
              <a:t>   </a:t>
            </a:r>
            <a:r>
              <a:rPr sz="2800" dirty="0">
                <a:latin typeface="Verdana"/>
                <a:cs typeface="Verdana"/>
              </a:rPr>
              <a:t>the</a:t>
            </a:r>
            <a:r>
              <a:rPr sz="2800" spc="565" dirty="0">
                <a:latin typeface="Verdana"/>
                <a:cs typeface="Verdana"/>
              </a:rPr>
              <a:t>   </a:t>
            </a:r>
            <a:r>
              <a:rPr sz="2800" dirty="0">
                <a:latin typeface="Verdana"/>
                <a:cs typeface="Verdana"/>
              </a:rPr>
              <a:t>last</a:t>
            </a:r>
            <a:r>
              <a:rPr sz="2800" spc="560" dirty="0">
                <a:latin typeface="Verdana"/>
                <a:cs typeface="Verdana"/>
              </a:rPr>
              <a:t>   </a:t>
            </a:r>
            <a:r>
              <a:rPr sz="2800" spc="-25" dirty="0">
                <a:latin typeface="Verdana"/>
                <a:cs typeface="Verdana"/>
              </a:rPr>
              <a:t>two </a:t>
            </a:r>
            <a:r>
              <a:rPr sz="2800" spc="-140" dirty="0">
                <a:latin typeface="Verdana"/>
                <a:cs typeface="Verdana"/>
              </a:rPr>
              <a:t>instalments.</a:t>
            </a:r>
            <a:r>
              <a:rPr sz="2800" spc="-110" dirty="0">
                <a:latin typeface="Verdana"/>
                <a:cs typeface="Verdana"/>
              </a:rPr>
              <a:t> </a:t>
            </a:r>
            <a:r>
              <a:rPr sz="2800" spc="200" dirty="0">
                <a:latin typeface="Verdana"/>
                <a:cs typeface="Verdana"/>
              </a:rPr>
              <a:t>‘A’</a:t>
            </a:r>
            <a:r>
              <a:rPr sz="2800" spc="-30" dirty="0">
                <a:latin typeface="Verdana"/>
                <a:cs typeface="Verdana"/>
              </a:rPr>
              <a:t> </a:t>
            </a:r>
            <a:r>
              <a:rPr sz="2800" spc="-470" dirty="0">
                <a:latin typeface="Verdana"/>
                <a:cs typeface="Verdana"/>
              </a:rPr>
              <a:t>is</a:t>
            </a:r>
            <a:r>
              <a:rPr sz="2800" spc="225" dirty="0">
                <a:latin typeface="Verdana"/>
                <a:cs typeface="Verdana"/>
              </a:rPr>
              <a:t> </a:t>
            </a:r>
            <a:r>
              <a:rPr sz="2800" spc="-10" dirty="0">
                <a:latin typeface="Verdana"/>
                <a:cs typeface="Verdana"/>
              </a:rPr>
              <a:t>discharged by</a:t>
            </a:r>
            <a:r>
              <a:rPr sz="2800" spc="-235" dirty="0">
                <a:latin typeface="Verdana"/>
                <a:cs typeface="Verdana"/>
              </a:rPr>
              <a:t> </a:t>
            </a:r>
            <a:r>
              <a:rPr sz="2800" spc="-204" dirty="0">
                <a:latin typeface="Verdana"/>
                <a:cs typeface="Verdana"/>
              </a:rPr>
              <a:t>this</a:t>
            </a:r>
            <a:r>
              <a:rPr sz="2800" spc="-210" dirty="0">
                <a:latin typeface="Verdana"/>
                <a:cs typeface="Verdana"/>
              </a:rPr>
              <a:t> </a:t>
            </a:r>
            <a:r>
              <a:rPr sz="2800" spc="-10" dirty="0">
                <a:latin typeface="Verdana"/>
                <a:cs typeface="Verdana"/>
              </a:rPr>
              <a:t>prepayment.</a:t>
            </a:r>
            <a:endParaRPr sz="2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58646" y="535889"/>
            <a:ext cx="524764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-210" dirty="0"/>
              <a:t>7.</a:t>
            </a:r>
            <a:r>
              <a:rPr spc="-60" dirty="0"/>
              <a:t> </a:t>
            </a:r>
            <a:r>
              <a:rPr spc="-240" dirty="0"/>
              <a:t>Loss</a:t>
            </a:r>
            <a:r>
              <a:rPr spc="-50" dirty="0"/>
              <a:t> </a:t>
            </a:r>
            <a:r>
              <a:rPr spc="-65" dirty="0"/>
              <a:t>of</a:t>
            </a:r>
            <a:r>
              <a:rPr spc="-180" dirty="0"/>
              <a:t> </a:t>
            </a:r>
            <a:r>
              <a:rPr spc="-125" dirty="0"/>
              <a:t>security</a:t>
            </a:r>
            <a:r>
              <a:rPr spc="-114" dirty="0"/>
              <a:t> </a:t>
            </a:r>
            <a:r>
              <a:rPr spc="-45" dirty="0"/>
              <a:t>under </a:t>
            </a:r>
            <a:r>
              <a:rPr spc="-10" dirty="0"/>
              <a:t>contract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627378"/>
            <a:ext cx="6171565" cy="47815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 algn="just">
              <a:lnSpc>
                <a:spcPct val="100000"/>
              </a:lnSpc>
              <a:spcBef>
                <a:spcPts val="100"/>
              </a:spcBef>
              <a:buChar char="•"/>
              <a:tabLst>
                <a:tab pos="355600" algn="l"/>
              </a:tabLst>
            </a:pPr>
            <a:r>
              <a:rPr sz="2400" dirty="0">
                <a:latin typeface="Verdana"/>
                <a:cs typeface="Verdana"/>
              </a:rPr>
              <a:t>Section</a:t>
            </a:r>
            <a:r>
              <a:rPr sz="2400" spc="550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141</a:t>
            </a:r>
            <a:r>
              <a:rPr sz="2400" spc="56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of</a:t>
            </a:r>
            <a:r>
              <a:rPr sz="2400" spc="560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the</a:t>
            </a:r>
            <a:r>
              <a:rPr sz="2400" spc="555" dirty="0">
                <a:latin typeface="Verdana"/>
                <a:cs typeface="Verdana"/>
              </a:rPr>
              <a:t> </a:t>
            </a:r>
            <a:r>
              <a:rPr sz="2400" spc="85" dirty="0">
                <a:latin typeface="Verdana"/>
                <a:cs typeface="Verdana"/>
              </a:rPr>
              <a:t>Act</a:t>
            </a:r>
            <a:r>
              <a:rPr sz="2400" spc="55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provides</a:t>
            </a:r>
            <a:r>
              <a:rPr sz="2400" spc="555" dirty="0">
                <a:latin typeface="Verdana"/>
                <a:cs typeface="Verdana"/>
              </a:rPr>
              <a:t> </a:t>
            </a:r>
            <a:r>
              <a:rPr sz="2400" spc="-65" dirty="0">
                <a:latin typeface="Verdana"/>
                <a:cs typeface="Verdana"/>
              </a:rPr>
              <a:t>for </a:t>
            </a:r>
            <a:r>
              <a:rPr sz="2400" spc="-30" dirty="0">
                <a:latin typeface="Verdana"/>
                <a:cs typeface="Verdana"/>
              </a:rPr>
              <a:t>Surety’s</a:t>
            </a:r>
            <a:r>
              <a:rPr sz="2400" spc="420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right</a:t>
            </a:r>
            <a:r>
              <a:rPr sz="2400" spc="420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to</a:t>
            </a:r>
            <a:r>
              <a:rPr sz="2400" spc="420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benefit</a:t>
            </a:r>
            <a:r>
              <a:rPr sz="2400" spc="420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of</a:t>
            </a:r>
            <a:r>
              <a:rPr sz="2400" spc="409" dirty="0">
                <a:latin typeface="Verdana"/>
                <a:cs typeface="Verdana"/>
              </a:rPr>
              <a:t> </a:t>
            </a:r>
            <a:r>
              <a:rPr sz="2400" spc="-35" dirty="0">
                <a:latin typeface="Verdana"/>
                <a:cs typeface="Verdana"/>
              </a:rPr>
              <a:t>creditor’s </a:t>
            </a:r>
            <a:r>
              <a:rPr sz="2400" dirty="0">
                <a:latin typeface="Verdana"/>
                <a:cs typeface="Verdana"/>
              </a:rPr>
              <a:t>securities.</a:t>
            </a:r>
            <a:r>
              <a:rPr sz="2400" spc="-95" dirty="0">
                <a:latin typeface="Verdana"/>
                <a:cs typeface="Verdana"/>
              </a:rPr>
              <a:t>  </a:t>
            </a:r>
            <a:r>
              <a:rPr sz="2400" spc="-315" dirty="0">
                <a:latin typeface="Verdana"/>
                <a:cs typeface="Verdana"/>
              </a:rPr>
              <a:t>It</a:t>
            </a:r>
            <a:r>
              <a:rPr sz="2400" spc="-90" dirty="0">
                <a:latin typeface="Verdana"/>
                <a:cs typeface="Verdana"/>
              </a:rPr>
              <a:t>  </a:t>
            </a:r>
            <a:r>
              <a:rPr sz="2400" dirty="0">
                <a:latin typeface="Verdana"/>
                <a:cs typeface="Verdana"/>
              </a:rPr>
              <a:t>states</a:t>
            </a:r>
            <a:r>
              <a:rPr sz="2400" spc="-80" dirty="0">
                <a:latin typeface="Verdana"/>
                <a:cs typeface="Verdana"/>
              </a:rPr>
              <a:t>  </a:t>
            </a:r>
            <a:r>
              <a:rPr sz="2400" dirty="0">
                <a:latin typeface="Verdana"/>
                <a:cs typeface="Verdana"/>
              </a:rPr>
              <a:t>that</a:t>
            </a:r>
            <a:r>
              <a:rPr sz="2400" spc="-95" dirty="0">
                <a:latin typeface="Verdana"/>
                <a:cs typeface="Verdana"/>
              </a:rPr>
              <a:t>  </a:t>
            </a:r>
            <a:r>
              <a:rPr sz="2400" spc="200" dirty="0">
                <a:latin typeface="Verdana"/>
                <a:cs typeface="Verdana"/>
              </a:rPr>
              <a:t>a</a:t>
            </a:r>
            <a:r>
              <a:rPr sz="2400" spc="-90" dirty="0">
                <a:latin typeface="Verdana"/>
                <a:cs typeface="Verdana"/>
              </a:rPr>
              <a:t>  </a:t>
            </a:r>
            <a:r>
              <a:rPr sz="2400" dirty="0">
                <a:latin typeface="Verdana"/>
                <a:cs typeface="Verdana"/>
              </a:rPr>
              <a:t>surety</a:t>
            </a:r>
            <a:r>
              <a:rPr sz="2400" spc="-90" dirty="0">
                <a:latin typeface="Verdana"/>
                <a:cs typeface="Verdana"/>
              </a:rPr>
              <a:t>  </a:t>
            </a:r>
            <a:r>
              <a:rPr sz="2400" spc="-195" dirty="0">
                <a:latin typeface="Verdana"/>
                <a:cs typeface="Verdana"/>
              </a:rPr>
              <a:t>is </a:t>
            </a:r>
            <a:r>
              <a:rPr sz="2400" spc="-30" dirty="0">
                <a:latin typeface="Verdana"/>
                <a:cs typeface="Verdana"/>
              </a:rPr>
              <a:t>entitled</a:t>
            </a:r>
            <a:r>
              <a:rPr sz="2400" spc="-130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to</a:t>
            </a:r>
            <a:r>
              <a:rPr sz="2400" spc="-14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the</a:t>
            </a:r>
            <a:r>
              <a:rPr sz="2400" spc="-130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benefit</a:t>
            </a:r>
            <a:r>
              <a:rPr sz="2400" spc="-13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of</a:t>
            </a:r>
            <a:r>
              <a:rPr sz="2400" spc="-130" dirty="0">
                <a:latin typeface="Verdana"/>
                <a:cs typeface="Verdana"/>
              </a:rPr>
              <a:t> </a:t>
            </a:r>
            <a:r>
              <a:rPr sz="2400" spc="-35" dirty="0">
                <a:latin typeface="Verdana"/>
                <a:cs typeface="Verdana"/>
              </a:rPr>
              <a:t>every</a:t>
            </a:r>
            <a:r>
              <a:rPr sz="2400" spc="-135" dirty="0">
                <a:latin typeface="Verdana"/>
                <a:cs typeface="Verdana"/>
              </a:rPr>
              <a:t> </a:t>
            </a:r>
            <a:r>
              <a:rPr sz="2400" spc="-75" dirty="0">
                <a:latin typeface="Verdana"/>
                <a:cs typeface="Verdana"/>
              </a:rPr>
              <a:t>security </a:t>
            </a:r>
            <a:r>
              <a:rPr sz="2400" dirty="0">
                <a:latin typeface="Verdana"/>
                <a:cs typeface="Verdana"/>
              </a:rPr>
              <a:t>which  the</a:t>
            </a:r>
            <a:r>
              <a:rPr sz="2400" spc="5" dirty="0">
                <a:latin typeface="Verdana"/>
                <a:cs typeface="Verdana"/>
              </a:rPr>
              <a:t>  </a:t>
            </a:r>
            <a:r>
              <a:rPr sz="2400" dirty="0">
                <a:latin typeface="Verdana"/>
                <a:cs typeface="Verdana"/>
              </a:rPr>
              <a:t>creditor</a:t>
            </a:r>
            <a:r>
              <a:rPr sz="2400" spc="5" dirty="0">
                <a:latin typeface="Verdana"/>
                <a:cs typeface="Verdana"/>
              </a:rPr>
              <a:t>  </a:t>
            </a:r>
            <a:r>
              <a:rPr sz="2400" dirty="0">
                <a:latin typeface="Verdana"/>
                <a:cs typeface="Verdana"/>
              </a:rPr>
              <a:t>has</a:t>
            </a:r>
            <a:r>
              <a:rPr sz="2400" spc="5" dirty="0">
                <a:latin typeface="Verdana"/>
                <a:cs typeface="Verdana"/>
              </a:rPr>
              <a:t>  </a:t>
            </a:r>
            <a:r>
              <a:rPr sz="2400" dirty="0">
                <a:latin typeface="Verdana"/>
                <a:cs typeface="Verdana"/>
              </a:rPr>
              <a:t>against</a:t>
            </a:r>
            <a:r>
              <a:rPr sz="2400" spc="10" dirty="0">
                <a:latin typeface="Verdana"/>
                <a:cs typeface="Verdana"/>
              </a:rPr>
              <a:t>  </a:t>
            </a:r>
            <a:r>
              <a:rPr sz="2400" spc="-25" dirty="0">
                <a:latin typeface="Verdana"/>
                <a:cs typeface="Verdana"/>
              </a:rPr>
              <a:t>the </a:t>
            </a:r>
            <a:r>
              <a:rPr sz="2400" dirty="0">
                <a:latin typeface="Verdana"/>
                <a:cs typeface="Verdana"/>
              </a:rPr>
              <a:t>principal</a:t>
            </a:r>
            <a:r>
              <a:rPr sz="2400" spc="40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debtor</a:t>
            </a:r>
            <a:r>
              <a:rPr sz="2400" spc="6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at</a:t>
            </a:r>
            <a:r>
              <a:rPr sz="2400" spc="60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the</a:t>
            </a:r>
            <a:r>
              <a:rPr sz="2400" spc="5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time</a:t>
            </a:r>
            <a:r>
              <a:rPr sz="2400" spc="5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when</a:t>
            </a:r>
            <a:r>
              <a:rPr sz="2400" spc="55" dirty="0">
                <a:latin typeface="Verdana"/>
                <a:cs typeface="Verdana"/>
              </a:rPr>
              <a:t> </a:t>
            </a:r>
            <a:r>
              <a:rPr sz="2400" spc="-25" dirty="0">
                <a:latin typeface="Verdana"/>
                <a:cs typeface="Verdana"/>
              </a:rPr>
              <a:t>the </a:t>
            </a:r>
            <a:r>
              <a:rPr sz="2400" dirty="0">
                <a:latin typeface="Verdana"/>
                <a:cs typeface="Verdana"/>
              </a:rPr>
              <a:t>contract</a:t>
            </a:r>
            <a:r>
              <a:rPr sz="2400" spc="32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of</a:t>
            </a:r>
            <a:r>
              <a:rPr sz="2400" spc="340" dirty="0">
                <a:latin typeface="Verdana"/>
                <a:cs typeface="Verdana"/>
              </a:rPr>
              <a:t> </a:t>
            </a:r>
            <a:r>
              <a:rPr sz="2400" spc="-90" dirty="0">
                <a:latin typeface="Verdana"/>
                <a:cs typeface="Verdana"/>
              </a:rPr>
              <a:t>suretyship</a:t>
            </a:r>
            <a:r>
              <a:rPr sz="2400" spc="320" dirty="0">
                <a:latin typeface="Verdana"/>
                <a:cs typeface="Verdana"/>
              </a:rPr>
              <a:t> </a:t>
            </a:r>
            <a:r>
              <a:rPr sz="2400" spc="-254" dirty="0">
                <a:latin typeface="Verdana"/>
                <a:cs typeface="Verdana"/>
              </a:rPr>
              <a:t>is</a:t>
            </a:r>
            <a:r>
              <a:rPr sz="2400" spc="340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entered</a:t>
            </a:r>
            <a:r>
              <a:rPr sz="2400" spc="345" dirty="0">
                <a:latin typeface="Verdana"/>
                <a:cs typeface="Verdana"/>
              </a:rPr>
              <a:t> </a:t>
            </a:r>
            <a:r>
              <a:rPr sz="2400" spc="-50" dirty="0">
                <a:latin typeface="Verdana"/>
                <a:cs typeface="Verdana"/>
              </a:rPr>
              <a:t>into, </a:t>
            </a:r>
            <a:r>
              <a:rPr sz="2400" dirty="0">
                <a:latin typeface="Verdana"/>
                <a:cs typeface="Verdana"/>
              </a:rPr>
              <a:t>whether</a:t>
            </a:r>
            <a:r>
              <a:rPr sz="2400" spc="204" dirty="0">
                <a:latin typeface="Verdana"/>
                <a:cs typeface="Verdana"/>
              </a:rPr>
              <a:t>  </a:t>
            </a:r>
            <a:r>
              <a:rPr sz="2400" dirty="0">
                <a:latin typeface="Verdana"/>
                <a:cs typeface="Verdana"/>
              </a:rPr>
              <a:t>the</a:t>
            </a:r>
            <a:r>
              <a:rPr sz="2400" spc="200" dirty="0">
                <a:latin typeface="Verdana"/>
                <a:cs typeface="Verdana"/>
              </a:rPr>
              <a:t>  </a:t>
            </a:r>
            <a:r>
              <a:rPr sz="2400" dirty="0">
                <a:latin typeface="Verdana"/>
                <a:cs typeface="Verdana"/>
              </a:rPr>
              <a:t>surety</a:t>
            </a:r>
            <a:r>
              <a:rPr sz="2400" spc="200" dirty="0">
                <a:latin typeface="Verdana"/>
                <a:cs typeface="Verdana"/>
              </a:rPr>
              <a:t>  </a:t>
            </a:r>
            <a:r>
              <a:rPr sz="2400" dirty="0">
                <a:latin typeface="Verdana"/>
                <a:cs typeface="Verdana"/>
              </a:rPr>
              <a:t>knows</a:t>
            </a:r>
            <a:r>
              <a:rPr sz="2400" spc="204" dirty="0">
                <a:latin typeface="Verdana"/>
                <a:cs typeface="Verdana"/>
              </a:rPr>
              <a:t>  </a:t>
            </a:r>
            <a:r>
              <a:rPr sz="2400" dirty="0">
                <a:latin typeface="Verdana"/>
                <a:cs typeface="Verdana"/>
              </a:rPr>
              <a:t>of</a:t>
            </a:r>
            <a:r>
              <a:rPr sz="2400" spc="200" dirty="0">
                <a:latin typeface="Verdana"/>
                <a:cs typeface="Verdana"/>
              </a:rPr>
              <a:t>  </a:t>
            </a:r>
            <a:r>
              <a:rPr sz="2400" spc="-25" dirty="0">
                <a:latin typeface="Verdana"/>
                <a:cs typeface="Verdana"/>
              </a:rPr>
              <a:t>the </a:t>
            </a:r>
            <a:r>
              <a:rPr sz="2400" spc="-30" dirty="0">
                <a:latin typeface="Verdana"/>
                <a:cs typeface="Verdana"/>
              </a:rPr>
              <a:t>existence</a:t>
            </a:r>
            <a:r>
              <a:rPr sz="2400" spc="-170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of</a:t>
            </a:r>
            <a:r>
              <a:rPr sz="2400" spc="-100" dirty="0">
                <a:latin typeface="Verdana"/>
                <a:cs typeface="Verdana"/>
              </a:rPr>
              <a:t> </a:t>
            </a:r>
            <a:r>
              <a:rPr sz="2400" spc="-20" dirty="0">
                <a:latin typeface="Verdana"/>
                <a:cs typeface="Verdana"/>
              </a:rPr>
              <a:t>such</a:t>
            </a:r>
            <a:r>
              <a:rPr sz="2400" spc="-110" dirty="0">
                <a:latin typeface="Verdana"/>
                <a:cs typeface="Verdana"/>
              </a:rPr>
              <a:t> </a:t>
            </a:r>
            <a:r>
              <a:rPr sz="2400" spc="-95" dirty="0">
                <a:latin typeface="Verdana"/>
                <a:cs typeface="Verdana"/>
              </a:rPr>
              <a:t>security or</a:t>
            </a:r>
            <a:r>
              <a:rPr sz="2400" spc="-110" dirty="0">
                <a:latin typeface="Verdana"/>
                <a:cs typeface="Verdana"/>
              </a:rPr>
              <a:t> </a:t>
            </a:r>
            <a:r>
              <a:rPr sz="2400" spc="-155" dirty="0">
                <a:latin typeface="Verdana"/>
                <a:cs typeface="Verdana"/>
              </a:rPr>
              <a:t>not;</a:t>
            </a:r>
            <a:r>
              <a:rPr sz="2400" spc="-55" dirty="0">
                <a:latin typeface="Verdana"/>
                <a:cs typeface="Verdana"/>
              </a:rPr>
              <a:t> </a:t>
            </a:r>
            <a:r>
              <a:rPr sz="2400" spc="85" dirty="0">
                <a:latin typeface="Verdana"/>
                <a:cs typeface="Verdana"/>
              </a:rPr>
              <a:t>and</a:t>
            </a:r>
            <a:r>
              <a:rPr sz="2400" spc="-110" dirty="0">
                <a:latin typeface="Verdana"/>
                <a:cs typeface="Verdana"/>
              </a:rPr>
              <a:t> </a:t>
            </a:r>
            <a:r>
              <a:rPr sz="2400" spc="-50" dirty="0">
                <a:latin typeface="Verdana"/>
                <a:cs typeface="Verdana"/>
              </a:rPr>
              <a:t>if </a:t>
            </a:r>
            <a:r>
              <a:rPr sz="2400" dirty="0">
                <a:latin typeface="Verdana"/>
                <a:cs typeface="Verdana"/>
              </a:rPr>
              <a:t>the</a:t>
            </a:r>
            <a:r>
              <a:rPr sz="2400" spc="65" dirty="0">
                <a:latin typeface="Verdana"/>
                <a:cs typeface="Verdana"/>
              </a:rPr>
              <a:t>  </a:t>
            </a:r>
            <a:r>
              <a:rPr sz="2400" dirty="0">
                <a:latin typeface="Verdana"/>
                <a:cs typeface="Verdana"/>
              </a:rPr>
              <a:t>creditor</a:t>
            </a:r>
            <a:r>
              <a:rPr sz="2400" spc="70" dirty="0">
                <a:latin typeface="Verdana"/>
                <a:cs typeface="Verdana"/>
              </a:rPr>
              <a:t>  </a:t>
            </a:r>
            <a:r>
              <a:rPr sz="2400" dirty="0">
                <a:latin typeface="Verdana"/>
                <a:cs typeface="Verdana"/>
              </a:rPr>
              <a:t>loses,</a:t>
            </a:r>
            <a:r>
              <a:rPr sz="2400" spc="70" dirty="0">
                <a:latin typeface="Verdana"/>
                <a:cs typeface="Verdana"/>
              </a:rPr>
              <a:t>  </a:t>
            </a:r>
            <a:r>
              <a:rPr sz="2400" dirty="0">
                <a:latin typeface="Verdana"/>
                <a:cs typeface="Verdana"/>
              </a:rPr>
              <a:t>or,</a:t>
            </a:r>
            <a:r>
              <a:rPr sz="2400" spc="65" dirty="0">
                <a:latin typeface="Verdana"/>
                <a:cs typeface="Verdana"/>
              </a:rPr>
              <a:t>  </a:t>
            </a:r>
            <a:r>
              <a:rPr sz="2400" dirty="0">
                <a:latin typeface="Verdana"/>
                <a:cs typeface="Verdana"/>
              </a:rPr>
              <a:t>without</a:t>
            </a:r>
            <a:r>
              <a:rPr sz="2400" spc="70" dirty="0">
                <a:latin typeface="Verdana"/>
                <a:cs typeface="Verdana"/>
              </a:rPr>
              <a:t>  </a:t>
            </a:r>
            <a:r>
              <a:rPr sz="2400" spc="-25" dirty="0">
                <a:latin typeface="Verdana"/>
                <a:cs typeface="Verdana"/>
              </a:rPr>
              <a:t>the </a:t>
            </a:r>
            <a:r>
              <a:rPr sz="2400" dirty="0">
                <a:latin typeface="Verdana"/>
                <a:cs typeface="Verdana"/>
              </a:rPr>
              <a:t>consent</a:t>
            </a:r>
            <a:r>
              <a:rPr sz="2400" spc="5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of</a:t>
            </a:r>
            <a:r>
              <a:rPr sz="2400" spc="5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the</a:t>
            </a:r>
            <a:r>
              <a:rPr sz="2400" spc="65" dirty="0">
                <a:latin typeface="Verdana"/>
                <a:cs typeface="Verdana"/>
              </a:rPr>
              <a:t> </a:t>
            </a:r>
            <a:r>
              <a:rPr sz="2400" spc="-105" dirty="0">
                <a:latin typeface="Verdana"/>
                <a:cs typeface="Verdana"/>
              </a:rPr>
              <a:t>surety,</a:t>
            </a:r>
            <a:r>
              <a:rPr sz="2400" spc="4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parts</a:t>
            </a:r>
            <a:r>
              <a:rPr sz="2400" spc="60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with</a:t>
            </a:r>
            <a:r>
              <a:rPr sz="2400" spc="55" dirty="0">
                <a:latin typeface="Verdana"/>
                <a:cs typeface="Verdana"/>
              </a:rPr>
              <a:t> </a:t>
            </a:r>
            <a:r>
              <a:rPr sz="2400" spc="-20" dirty="0">
                <a:latin typeface="Verdana"/>
                <a:cs typeface="Verdana"/>
              </a:rPr>
              <a:t>such </a:t>
            </a:r>
            <a:r>
              <a:rPr sz="2400" spc="-110" dirty="0">
                <a:latin typeface="Verdana"/>
                <a:cs typeface="Verdana"/>
              </a:rPr>
              <a:t>security,</a:t>
            </a:r>
            <a:r>
              <a:rPr sz="2400" spc="-10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the</a:t>
            </a:r>
            <a:r>
              <a:rPr sz="2400" spc="-145" dirty="0">
                <a:latin typeface="Verdana"/>
                <a:cs typeface="Verdana"/>
              </a:rPr>
              <a:t> </a:t>
            </a:r>
            <a:r>
              <a:rPr sz="2400" spc="-150" dirty="0">
                <a:latin typeface="Verdana"/>
                <a:cs typeface="Verdana"/>
              </a:rPr>
              <a:t>surety</a:t>
            </a:r>
            <a:r>
              <a:rPr sz="2400" spc="-20" dirty="0">
                <a:latin typeface="Verdana"/>
                <a:cs typeface="Verdana"/>
              </a:rPr>
              <a:t> </a:t>
            </a:r>
            <a:r>
              <a:rPr sz="2400" spc="-370" dirty="0">
                <a:latin typeface="Verdana"/>
                <a:cs typeface="Verdana"/>
              </a:rPr>
              <a:t>is</a:t>
            </a:r>
            <a:r>
              <a:rPr sz="2400" spc="15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discharged</a:t>
            </a:r>
            <a:r>
              <a:rPr sz="2400" spc="-2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to</a:t>
            </a:r>
            <a:r>
              <a:rPr sz="2400" spc="-15" dirty="0">
                <a:latin typeface="Verdana"/>
                <a:cs typeface="Verdana"/>
              </a:rPr>
              <a:t> </a:t>
            </a:r>
            <a:r>
              <a:rPr sz="2400" spc="-25" dirty="0">
                <a:latin typeface="Verdana"/>
                <a:cs typeface="Verdana"/>
              </a:rPr>
              <a:t>the </a:t>
            </a:r>
            <a:r>
              <a:rPr sz="2400" spc="-70" dirty="0">
                <a:latin typeface="Verdana"/>
                <a:cs typeface="Verdana"/>
              </a:rPr>
              <a:t>extent</a:t>
            </a:r>
            <a:r>
              <a:rPr sz="2400" spc="-190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of</a:t>
            </a:r>
            <a:r>
              <a:rPr sz="2400" spc="-175" dirty="0">
                <a:latin typeface="Verdana"/>
                <a:cs typeface="Verdana"/>
              </a:rPr>
              <a:t> </a:t>
            </a:r>
            <a:r>
              <a:rPr sz="2400" spc="-25" dirty="0">
                <a:latin typeface="Verdana"/>
                <a:cs typeface="Verdana"/>
              </a:rPr>
              <a:t>the</a:t>
            </a:r>
            <a:r>
              <a:rPr sz="2400" spc="-170" dirty="0">
                <a:latin typeface="Verdana"/>
                <a:cs typeface="Verdana"/>
              </a:rPr>
              <a:t> </a:t>
            </a:r>
            <a:r>
              <a:rPr sz="2400" spc="-10" dirty="0">
                <a:latin typeface="Verdana"/>
                <a:cs typeface="Verdana"/>
              </a:rPr>
              <a:t>value</a:t>
            </a:r>
            <a:r>
              <a:rPr sz="2400" spc="-22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of</a:t>
            </a:r>
            <a:r>
              <a:rPr sz="2400" spc="-175" dirty="0">
                <a:latin typeface="Verdana"/>
                <a:cs typeface="Verdana"/>
              </a:rPr>
              <a:t> </a:t>
            </a:r>
            <a:r>
              <a:rPr sz="2400" spc="-25" dirty="0">
                <a:latin typeface="Verdana"/>
                <a:cs typeface="Verdana"/>
              </a:rPr>
              <a:t>the</a:t>
            </a:r>
            <a:r>
              <a:rPr sz="2400" spc="-165" dirty="0">
                <a:latin typeface="Verdana"/>
                <a:cs typeface="Verdana"/>
              </a:rPr>
              <a:t> </a:t>
            </a:r>
            <a:r>
              <a:rPr sz="2400" spc="-10" dirty="0">
                <a:latin typeface="Verdana"/>
                <a:cs typeface="Verdana"/>
              </a:rPr>
              <a:t>security.</a:t>
            </a:r>
            <a:endParaRPr sz="2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66975">
              <a:lnSpc>
                <a:spcPct val="100000"/>
              </a:lnSpc>
              <a:spcBef>
                <a:spcPts val="100"/>
              </a:spcBef>
            </a:pPr>
            <a:r>
              <a:rPr spc="-185" dirty="0"/>
              <a:t>EXAMPLE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40739" y="1625854"/>
            <a:ext cx="5619115" cy="2159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3535" algn="just">
              <a:lnSpc>
                <a:spcPct val="100000"/>
              </a:lnSpc>
              <a:spcBef>
                <a:spcPts val="95"/>
              </a:spcBef>
              <a:buFont typeface="Verdana"/>
              <a:buChar char="•"/>
              <a:tabLst>
                <a:tab pos="355600" algn="l"/>
              </a:tabLst>
            </a:pPr>
            <a:r>
              <a:rPr sz="2800" b="1" dirty="0">
                <a:latin typeface="Verdana"/>
                <a:cs typeface="Verdana"/>
              </a:rPr>
              <a:t>‘</a:t>
            </a:r>
            <a:r>
              <a:rPr sz="2800" dirty="0">
                <a:latin typeface="Verdana"/>
                <a:cs typeface="Verdana"/>
              </a:rPr>
              <a:t>C’,</a:t>
            </a:r>
            <a:r>
              <a:rPr sz="2800" spc="555" dirty="0">
                <a:latin typeface="Verdana"/>
                <a:cs typeface="Verdana"/>
              </a:rPr>
              <a:t>  </a:t>
            </a:r>
            <a:r>
              <a:rPr sz="2800" spc="65" dirty="0">
                <a:latin typeface="Verdana"/>
                <a:cs typeface="Verdana"/>
              </a:rPr>
              <a:t>advances</a:t>
            </a:r>
            <a:r>
              <a:rPr sz="2800" spc="550" dirty="0">
                <a:latin typeface="Verdana"/>
                <a:cs typeface="Verdana"/>
              </a:rPr>
              <a:t>  </a:t>
            </a:r>
            <a:r>
              <a:rPr sz="2800" dirty="0">
                <a:latin typeface="Verdana"/>
                <a:cs typeface="Verdana"/>
              </a:rPr>
              <a:t>to</a:t>
            </a:r>
            <a:r>
              <a:rPr sz="2800" spc="555" dirty="0">
                <a:latin typeface="Verdana"/>
                <a:cs typeface="Verdana"/>
              </a:rPr>
              <a:t>  </a:t>
            </a:r>
            <a:r>
              <a:rPr sz="2800" dirty="0">
                <a:latin typeface="Verdana"/>
                <a:cs typeface="Verdana"/>
              </a:rPr>
              <a:t>‘B’,</a:t>
            </a:r>
            <a:r>
              <a:rPr sz="2800" spc="555" dirty="0">
                <a:latin typeface="Verdana"/>
                <a:cs typeface="Verdana"/>
              </a:rPr>
              <a:t>  </a:t>
            </a:r>
            <a:r>
              <a:rPr sz="2800" spc="-200" dirty="0">
                <a:latin typeface="Verdana"/>
                <a:cs typeface="Verdana"/>
              </a:rPr>
              <a:t>his </a:t>
            </a:r>
            <a:r>
              <a:rPr sz="2800" dirty="0">
                <a:latin typeface="Verdana"/>
                <a:cs typeface="Verdana"/>
              </a:rPr>
              <a:t>tenant,</a:t>
            </a:r>
            <a:r>
              <a:rPr sz="2800" spc="450" dirty="0">
                <a:latin typeface="Verdana"/>
                <a:cs typeface="Verdana"/>
              </a:rPr>
              <a:t>  </a:t>
            </a:r>
            <a:r>
              <a:rPr sz="2800" spc="-300" dirty="0">
                <a:latin typeface="Verdana"/>
                <a:cs typeface="Verdana"/>
              </a:rPr>
              <a:t>Rs.</a:t>
            </a:r>
            <a:r>
              <a:rPr sz="2800" spc="450" dirty="0">
                <a:latin typeface="Verdana"/>
                <a:cs typeface="Verdana"/>
              </a:rPr>
              <a:t>  </a:t>
            </a:r>
            <a:r>
              <a:rPr sz="2800" dirty="0">
                <a:latin typeface="Verdana"/>
                <a:cs typeface="Verdana"/>
              </a:rPr>
              <a:t>2,000</a:t>
            </a:r>
            <a:r>
              <a:rPr sz="2800" spc="445" dirty="0">
                <a:latin typeface="Verdana"/>
                <a:cs typeface="Verdana"/>
              </a:rPr>
              <a:t>  </a:t>
            </a:r>
            <a:r>
              <a:rPr sz="2800" dirty="0">
                <a:latin typeface="Verdana"/>
                <a:cs typeface="Verdana"/>
              </a:rPr>
              <a:t>on</a:t>
            </a:r>
            <a:r>
              <a:rPr sz="2800" spc="450" dirty="0">
                <a:latin typeface="Verdana"/>
                <a:cs typeface="Verdana"/>
              </a:rPr>
              <a:t>  </a:t>
            </a:r>
            <a:r>
              <a:rPr sz="2800" spc="-25" dirty="0">
                <a:latin typeface="Verdana"/>
                <a:cs typeface="Verdana"/>
              </a:rPr>
              <a:t>the </a:t>
            </a:r>
            <a:r>
              <a:rPr sz="2800" dirty="0">
                <a:latin typeface="Verdana"/>
                <a:cs typeface="Verdana"/>
              </a:rPr>
              <a:t>guarantee</a:t>
            </a:r>
            <a:r>
              <a:rPr sz="2800" spc="-2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of </a:t>
            </a:r>
            <a:r>
              <a:rPr sz="2800" spc="90" dirty="0">
                <a:latin typeface="Verdana"/>
                <a:cs typeface="Verdana"/>
              </a:rPr>
              <a:t>‘A’.</a:t>
            </a:r>
            <a:r>
              <a:rPr sz="2800" spc="-30" dirty="0">
                <a:latin typeface="Verdana"/>
                <a:cs typeface="Verdana"/>
              </a:rPr>
              <a:t> </a:t>
            </a:r>
            <a:r>
              <a:rPr sz="2800" spc="254" dirty="0">
                <a:latin typeface="Verdana"/>
                <a:cs typeface="Verdana"/>
              </a:rPr>
              <a:t>‘C’</a:t>
            </a:r>
            <a:r>
              <a:rPr sz="2800" dirty="0">
                <a:latin typeface="Verdana"/>
                <a:cs typeface="Verdana"/>
              </a:rPr>
              <a:t> </a:t>
            </a:r>
            <a:r>
              <a:rPr sz="2800" spc="-10" dirty="0">
                <a:latin typeface="Verdana"/>
                <a:cs typeface="Verdana"/>
              </a:rPr>
              <a:t>has</a:t>
            </a:r>
            <a:r>
              <a:rPr sz="2800" spc="-15" dirty="0">
                <a:latin typeface="Verdana"/>
                <a:cs typeface="Verdana"/>
              </a:rPr>
              <a:t> </a:t>
            </a:r>
            <a:r>
              <a:rPr sz="2800" spc="-25" dirty="0">
                <a:latin typeface="Verdana"/>
                <a:cs typeface="Verdana"/>
              </a:rPr>
              <a:t>also </a:t>
            </a:r>
            <a:r>
              <a:rPr sz="2800" spc="215" dirty="0">
                <a:latin typeface="Verdana"/>
                <a:cs typeface="Verdana"/>
              </a:rPr>
              <a:t>a</a:t>
            </a:r>
            <a:r>
              <a:rPr sz="2800" spc="305" dirty="0">
                <a:latin typeface="Verdana"/>
                <a:cs typeface="Verdana"/>
              </a:rPr>
              <a:t> </a:t>
            </a:r>
            <a:r>
              <a:rPr sz="2800" spc="-10" dirty="0">
                <a:latin typeface="Verdana"/>
                <a:cs typeface="Verdana"/>
              </a:rPr>
              <a:t>further</a:t>
            </a:r>
            <a:r>
              <a:rPr sz="2800" spc="31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security</a:t>
            </a:r>
            <a:r>
              <a:rPr sz="2800" spc="31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for</a:t>
            </a:r>
            <a:r>
              <a:rPr sz="2800" spc="31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the</a:t>
            </a:r>
            <a:r>
              <a:rPr sz="2800" spc="305" dirty="0">
                <a:latin typeface="Verdana"/>
                <a:cs typeface="Verdana"/>
              </a:rPr>
              <a:t> </a:t>
            </a:r>
            <a:r>
              <a:rPr sz="2800" spc="-320" dirty="0">
                <a:latin typeface="Verdana"/>
                <a:cs typeface="Verdana"/>
              </a:rPr>
              <a:t>Rs. </a:t>
            </a:r>
            <a:r>
              <a:rPr sz="2800" spc="-114" dirty="0">
                <a:latin typeface="Verdana"/>
                <a:cs typeface="Verdana"/>
              </a:rPr>
              <a:t>2,000</a:t>
            </a:r>
            <a:r>
              <a:rPr sz="2800" spc="68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by</a:t>
            </a:r>
            <a:r>
              <a:rPr sz="2800" spc="690" dirty="0">
                <a:latin typeface="Verdana"/>
                <a:cs typeface="Verdana"/>
              </a:rPr>
              <a:t> </a:t>
            </a:r>
            <a:r>
              <a:rPr sz="2800" spc="215" dirty="0">
                <a:latin typeface="Verdana"/>
                <a:cs typeface="Verdana"/>
              </a:rPr>
              <a:t>a</a:t>
            </a:r>
            <a:r>
              <a:rPr sz="2800" spc="68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mortgage</a:t>
            </a:r>
            <a:r>
              <a:rPr sz="2800" spc="68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of</a:t>
            </a:r>
            <a:r>
              <a:rPr sz="2800" spc="695" dirty="0">
                <a:latin typeface="Verdana"/>
                <a:cs typeface="Verdana"/>
              </a:rPr>
              <a:t> </a:t>
            </a:r>
            <a:r>
              <a:rPr sz="2800" spc="-114" dirty="0">
                <a:latin typeface="Verdana"/>
                <a:cs typeface="Verdana"/>
              </a:rPr>
              <a:t>B’s</a:t>
            </a:r>
            <a:endParaRPr sz="28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83944" y="3760089"/>
            <a:ext cx="527431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1936114" algn="l"/>
                <a:tab pos="2510790" algn="l"/>
                <a:tab pos="2901950" algn="l"/>
                <a:tab pos="4693285" algn="l"/>
              </a:tabLst>
            </a:pPr>
            <a:r>
              <a:rPr sz="2800" spc="-10" dirty="0">
                <a:latin typeface="Verdana"/>
                <a:cs typeface="Verdana"/>
              </a:rPr>
              <a:t>furniture.</a:t>
            </a:r>
            <a:r>
              <a:rPr sz="2800" dirty="0">
                <a:latin typeface="Verdana"/>
                <a:cs typeface="Verdana"/>
              </a:rPr>
              <a:t>	</a:t>
            </a:r>
            <a:r>
              <a:rPr sz="2800" spc="220" dirty="0">
                <a:latin typeface="Verdana"/>
                <a:cs typeface="Verdana"/>
              </a:rPr>
              <a:t>‘C’</a:t>
            </a:r>
            <a:r>
              <a:rPr sz="2800" dirty="0">
                <a:latin typeface="Verdana"/>
                <a:cs typeface="Verdana"/>
              </a:rPr>
              <a:t>		</a:t>
            </a:r>
            <a:r>
              <a:rPr sz="2800" spc="50" dirty="0">
                <a:latin typeface="Verdana"/>
                <a:cs typeface="Verdana"/>
              </a:rPr>
              <a:t>cancels</a:t>
            </a:r>
            <a:r>
              <a:rPr sz="2800" dirty="0">
                <a:latin typeface="Verdana"/>
                <a:cs typeface="Verdana"/>
              </a:rPr>
              <a:t>	</a:t>
            </a:r>
            <a:r>
              <a:rPr sz="2800" spc="-40" dirty="0">
                <a:latin typeface="Verdana"/>
                <a:cs typeface="Verdana"/>
              </a:rPr>
              <a:t>the </a:t>
            </a:r>
            <a:r>
              <a:rPr sz="2800" spc="-10" dirty="0">
                <a:latin typeface="Verdana"/>
                <a:cs typeface="Verdana"/>
              </a:rPr>
              <a:t>mortgage.</a:t>
            </a:r>
            <a:r>
              <a:rPr sz="2800" dirty="0">
                <a:latin typeface="Verdana"/>
                <a:cs typeface="Verdana"/>
              </a:rPr>
              <a:t>		</a:t>
            </a:r>
            <a:r>
              <a:rPr sz="2800" spc="-25" dirty="0">
                <a:latin typeface="Verdana"/>
                <a:cs typeface="Verdana"/>
              </a:rPr>
              <a:t>‘B’</a:t>
            </a:r>
            <a:endParaRPr sz="2800">
              <a:latin typeface="Verdana"/>
              <a:cs typeface="Verdan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793360" y="4186809"/>
            <a:ext cx="166687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50" dirty="0">
                <a:latin typeface="Verdana"/>
                <a:cs typeface="Verdana"/>
              </a:rPr>
              <a:t>becomes</a:t>
            </a:r>
            <a:endParaRPr sz="280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83944" y="4613528"/>
            <a:ext cx="5277485" cy="2159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2800" spc="-60" dirty="0">
                <a:latin typeface="Verdana"/>
                <a:cs typeface="Verdana"/>
              </a:rPr>
              <a:t>insolvent</a:t>
            </a:r>
            <a:r>
              <a:rPr sz="2800" spc="140" dirty="0">
                <a:latin typeface="Verdana"/>
                <a:cs typeface="Verdana"/>
              </a:rPr>
              <a:t> </a:t>
            </a:r>
            <a:r>
              <a:rPr sz="2800" spc="100" dirty="0">
                <a:latin typeface="Verdana"/>
                <a:cs typeface="Verdana"/>
              </a:rPr>
              <a:t>and</a:t>
            </a:r>
            <a:r>
              <a:rPr sz="2800" spc="140" dirty="0">
                <a:latin typeface="Verdana"/>
                <a:cs typeface="Verdana"/>
              </a:rPr>
              <a:t> </a:t>
            </a:r>
            <a:r>
              <a:rPr sz="2800" spc="245" dirty="0">
                <a:latin typeface="Verdana"/>
                <a:cs typeface="Verdana"/>
              </a:rPr>
              <a:t>‘C’</a:t>
            </a:r>
            <a:r>
              <a:rPr sz="2800" spc="135" dirty="0">
                <a:latin typeface="Verdana"/>
                <a:cs typeface="Verdana"/>
              </a:rPr>
              <a:t> </a:t>
            </a:r>
            <a:r>
              <a:rPr sz="2800" spc="-60" dirty="0">
                <a:latin typeface="Verdana"/>
                <a:cs typeface="Verdana"/>
              </a:rPr>
              <a:t>sues</a:t>
            </a:r>
            <a:r>
              <a:rPr sz="2800" spc="125" dirty="0">
                <a:latin typeface="Verdana"/>
                <a:cs typeface="Verdana"/>
              </a:rPr>
              <a:t> </a:t>
            </a:r>
            <a:r>
              <a:rPr sz="2800" spc="200" dirty="0">
                <a:latin typeface="Verdana"/>
                <a:cs typeface="Verdana"/>
              </a:rPr>
              <a:t>‘A’</a:t>
            </a:r>
            <a:r>
              <a:rPr sz="2800" spc="140" dirty="0">
                <a:latin typeface="Verdana"/>
                <a:cs typeface="Verdana"/>
              </a:rPr>
              <a:t> </a:t>
            </a:r>
            <a:r>
              <a:rPr sz="2800" spc="-25" dirty="0">
                <a:latin typeface="Verdana"/>
                <a:cs typeface="Verdana"/>
              </a:rPr>
              <a:t>on </a:t>
            </a:r>
            <a:r>
              <a:rPr sz="2800" dirty="0">
                <a:latin typeface="Verdana"/>
                <a:cs typeface="Verdana"/>
              </a:rPr>
              <a:t>his</a:t>
            </a:r>
            <a:r>
              <a:rPr sz="2800" spc="365" dirty="0">
                <a:latin typeface="Verdana"/>
                <a:cs typeface="Verdana"/>
              </a:rPr>
              <a:t>    </a:t>
            </a:r>
            <a:r>
              <a:rPr sz="2800" dirty="0">
                <a:latin typeface="Verdana"/>
                <a:cs typeface="Verdana"/>
              </a:rPr>
              <a:t>guarantee.</a:t>
            </a:r>
            <a:r>
              <a:rPr sz="2800" spc="370" dirty="0">
                <a:latin typeface="Verdana"/>
                <a:cs typeface="Verdana"/>
              </a:rPr>
              <a:t>    </a:t>
            </a:r>
            <a:r>
              <a:rPr sz="2800" spc="200" dirty="0">
                <a:latin typeface="Verdana"/>
                <a:cs typeface="Verdana"/>
              </a:rPr>
              <a:t>‘A’</a:t>
            </a:r>
            <a:r>
              <a:rPr sz="2800" spc="370" dirty="0">
                <a:latin typeface="Verdana"/>
                <a:cs typeface="Verdana"/>
              </a:rPr>
              <a:t>    </a:t>
            </a:r>
            <a:r>
              <a:rPr sz="2800" spc="-335" dirty="0">
                <a:latin typeface="Verdana"/>
                <a:cs typeface="Verdana"/>
              </a:rPr>
              <a:t>is </a:t>
            </a:r>
            <a:r>
              <a:rPr sz="2800" dirty="0">
                <a:latin typeface="Verdana"/>
                <a:cs typeface="Verdana"/>
              </a:rPr>
              <a:t>discharged</a:t>
            </a:r>
            <a:r>
              <a:rPr sz="2800" spc="-120" dirty="0">
                <a:latin typeface="Verdana"/>
                <a:cs typeface="Verdana"/>
              </a:rPr>
              <a:t> </a:t>
            </a:r>
            <a:r>
              <a:rPr sz="2800" spc="-130" dirty="0">
                <a:latin typeface="Verdana"/>
                <a:cs typeface="Verdana"/>
              </a:rPr>
              <a:t>from</a:t>
            </a:r>
            <a:r>
              <a:rPr sz="2800" spc="-114" dirty="0">
                <a:latin typeface="Verdana"/>
                <a:cs typeface="Verdana"/>
              </a:rPr>
              <a:t> liability</a:t>
            </a:r>
            <a:r>
              <a:rPr sz="2800" spc="-9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to</a:t>
            </a:r>
            <a:r>
              <a:rPr sz="2800" spc="-120" dirty="0">
                <a:latin typeface="Verdana"/>
                <a:cs typeface="Verdana"/>
              </a:rPr>
              <a:t> </a:t>
            </a:r>
            <a:r>
              <a:rPr sz="2800" spc="-25" dirty="0">
                <a:latin typeface="Verdana"/>
                <a:cs typeface="Verdana"/>
              </a:rPr>
              <a:t>the </a:t>
            </a:r>
            <a:r>
              <a:rPr sz="2800" dirty="0">
                <a:latin typeface="Verdana"/>
                <a:cs typeface="Verdana"/>
              </a:rPr>
              <a:t>amount</a:t>
            </a:r>
            <a:r>
              <a:rPr sz="2800" spc="-140" dirty="0">
                <a:latin typeface="Verdana"/>
                <a:cs typeface="Verdana"/>
              </a:rPr>
              <a:t>  </a:t>
            </a:r>
            <a:r>
              <a:rPr sz="2800" dirty="0">
                <a:latin typeface="Verdana"/>
                <a:cs typeface="Verdana"/>
              </a:rPr>
              <a:t>of</a:t>
            </a:r>
            <a:r>
              <a:rPr sz="2800" spc="-140" dirty="0">
                <a:latin typeface="Verdana"/>
                <a:cs typeface="Verdana"/>
              </a:rPr>
              <a:t>  </a:t>
            </a:r>
            <a:r>
              <a:rPr sz="2800" dirty="0">
                <a:latin typeface="Verdana"/>
                <a:cs typeface="Verdana"/>
              </a:rPr>
              <a:t>the</a:t>
            </a:r>
            <a:r>
              <a:rPr sz="2800" spc="-135" dirty="0">
                <a:latin typeface="Verdana"/>
                <a:cs typeface="Verdana"/>
              </a:rPr>
              <a:t>  </a:t>
            </a:r>
            <a:r>
              <a:rPr sz="2800" dirty="0">
                <a:latin typeface="Verdana"/>
                <a:cs typeface="Verdana"/>
              </a:rPr>
              <a:t>value</a:t>
            </a:r>
            <a:r>
              <a:rPr sz="2800" spc="-140" dirty="0">
                <a:latin typeface="Verdana"/>
                <a:cs typeface="Verdana"/>
              </a:rPr>
              <a:t>  </a:t>
            </a:r>
            <a:r>
              <a:rPr sz="2800" dirty="0">
                <a:latin typeface="Verdana"/>
                <a:cs typeface="Verdana"/>
              </a:rPr>
              <a:t>of</a:t>
            </a:r>
            <a:r>
              <a:rPr sz="2800" spc="-140" dirty="0">
                <a:latin typeface="Verdana"/>
                <a:cs typeface="Verdana"/>
              </a:rPr>
              <a:t>  </a:t>
            </a:r>
            <a:r>
              <a:rPr sz="2800" spc="-25" dirty="0">
                <a:latin typeface="Verdana"/>
                <a:cs typeface="Verdana"/>
              </a:rPr>
              <a:t>the </a:t>
            </a:r>
            <a:r>
              <a:rPr sz="2800" spc="-60" dirty="0">
                <a:latin typeface="Verdana"/>
                <a:cs typeface="Verdana"/>
              </a:rPr>
              <a:t>furniture.</a:t>
            </a:r>
            <a:endParaRPr sz="2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07415">
              <a:lnSpc>
                <a:spcPct val="100000"/>
              </a:lnSpc>
              <a:spcBef>
                <a:spcPts val="100"/>
              </a:spcBef>
            </a:pPr>
            <a:r>
              <a:rPr spc="-210" dirty="0"/>
              <a:t>8.</a:t>
            </a:r>
            <a:r>
              <a:rPr spc="-60" dirty="0"/>
              <a:t> </a:t>
            </a:r>
            <a:r>
              <a:rPr spc="-195" dirty="0"/>
              <a:t>By</a:t>
            </a:r>
            <a:r>
              <a:rPr spc="-55" dirty="0"/>
              <a:t> </a:t>
            </a:r>
            <a:r>
              <a:rPr spc="-120" dirty="0"/>
              <a:t>misrepresentation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3535" algn="just">
              <a:lnSpc>
                <a:spcPct val="100000"/>
              </a:lnSpc>
              <a:spcBef>
                <a:spcPts val="95"/>
              </a:spcBef>
              <a:buChar char="•"/>
              <a:tabLst>
                <a:tab pos="355600" algn="l"/>
              </a:tabLst>
            </a:pPr>
            <a:r>
              <a:rPr spc="-55" dirty="0"/>
              <a:t>Section</a:t>
            </a:r>
            <a:r>
              <a:rPr spc="-195" dirty="0"/>
              <a:t> </a:t>
            </a:r>
            <a:r>
              <a:rPr spc="-300" dirty="0"/>
              <a:t>142</a:t>
            </a:r>
            <a:r>
              <a:rPr spc="55" dirty="0"/>
              <a:t> </a:t>
            </a:r>
            <a:r>
              <a:rPr dirty="0"/>
              <a:t>of</a:t>
            </a:r>
            <a:r>
              <a:rPr spc="-195" dirty="0"/>
              <a:t> </a:t>
            </a:r>
            <a:r>
              <a:rPr dirty="0"/>
              <a:t>the</a:t>
            </a:r>
            <a:r>
              <a:rPr spc="-120" dirty="0"/>
              <a:t> </a:t>
            </a:r>
            <a:r>
              <a:rPr spc="100" dirty="0"/>
              <a:t>Act</a:t>
            </a:r>
            <a:r>
              <a:rPr spc="-114" dirty="0"/>
              <a:t> </a:t>
            </a:r>
            <a:r>
              <a:rPr spc="-35" dirty="0"/>
              <a:t>provides </a:t>
            </a:r>
            <a:r>
              <a:rPr dirty="0"/>
              <a:t>for</a:t>
            </a:r>
            <a:r>
              <a:rPr spc="385" dirty="0"/>
              <a:t>  </a:t>
            </a:r>
            <a:r>
              <a:rPr dirty="0"/>
              <a:t>guarantee</a:t>
            </a:r>
            <a:r>
              <a:rPr spc="395" dirty="0"/>
              <a:t>  </a:t>
            </a:r>
            <a:r>
              <a:rPr spc="45" dirty="0"/>
              <a:t>obtained</a:t>
            </a:r>
            <a:r>
              <a:rPr spc="395" dirty="0"/>
              <a:t>  </a:t>
            </a:r>
            <a:r>
              <a:rPr spc="-25" dirty="0"/>
              <a:t>by </a:t>
            </a:r>
            <a:r>
              <a:rPr dirty="0"/>
              <a:t>misrepresentation</a:t>
            </a:r>
            <a:r>
              <a:rPr spc="280" dirty="0"/>
              <a:t>  </a:t>
            </a:r>
            <a:r>
              <a:rPr dirty="0"/>
              <a:t>invalid.</a:t>
            </a:r>
            <a:r>
              <a:rPr spc="270" dirty="0"/>
              <a:t>  </a:t>
            </a:r>
            <a:r>
              <a:rPr spc="-380" dirty="0"/>
              <a:t>It </a:t>
            </a:r>
            <a:r>
              <a:rPr dirty="0"/>
              <a:t>states</a:t>
            </a:r>
            <a:r>
              <a:rPr spc="450" dirty="0"/>
              <a:t>  </a:t>
            </a:r>
            <a:r>
              <a:rPr dirty="0"/>
              <a:t>that</a:t>
            </a:r>
            <a:r>
              <a:rPr spc="455" dirty="0"/>
              <a:t>  </a:t>
            </a:r>
            <a:r>
              <a:rPr dirty="0"/>
              <a:t>any</a:t>
            </a:r>
            <a:r>
              <a:rPr spc="455" dirty="0"/>
              <a:t>  </a:t>
            </a:r>
            <a:r>
              <a:rPr spc="-10" dirty="0"/>
              <a:t>guarantee </a:t>
            </a:r>
            <a:r>
              <a:rPr dirty="0"/>
              <a:t>which</a:t>
            </a:r>
            <a:r>
              <a:rPr spc="640" dirty="0"/>
              <a:t> </a:t>
            </a:r>
            <a:r>
              <a:rPr dirty="0"/>
              <a:t>has</a:t>
            </a:r>
            <a:r>
              <a:rPr spc="645" dirty="0"/>
              <a:t> </a:t>
            </a:r>
            <a:r>
              <a:rPr spc="95" dirty="0"/>
              <a:t>been</a:t>
            </a:r>
            <a:r>
              <a:rPr spc="655" dirty="0"/>
              <a:t> </a:t>
            </a:r>
            <a:r>
              <a:rPr dirty="0"/>
              <a:t>obtained</a:t>
            </a:r>
            <a:r>
              <a:rPr spc="640" dirty="0"/>
              <a:t> </a:t>
            </a:r>
            <a:r>
              <a:rPr spc="-25" dirty="0"/>
              <a:t>by </a:t>
            </a:r>
            <a:r>
              <a:rPr dirty="0"/>
              <a:t>means</a:t>
            </a:r>
            <a:r>
              <a:rPr spc="620" dirty="0"/>
              <a:t>  </a:t>
            </a:r>
            <a:r>
              <a:rPr dirty="0"/>
              <a:t>of</a:t>
            </a:r>
            <a:r>
              <a:rPr spc="615" dirty="0"/>
              <a:t>  </a:t>
            </a:r>
            <a:r>
              <a:rPr spc="-90" dirty="0"/>
              <a:t>misrepresentation </a:t>
            </a:r>
            <a:r>
              <a:rPr spc="95" dirty="0"/>
              <a:t>made</a:t>
            </a:r>
            <a:r>
              <a:rPr spc="185" dirty="0"/>
              <a:t> </a:t>
            </a:r>
            <a:r>
              <a:rPr dirty="0"/>
              <a:t>by</a:t>
            </a:r>
            <a:r>
              <a:rPr spc="190" dirty="0"/>
              <a:t> </a:t>
            </a:r>
            <a:r>
              <a:rPr dirty="0"/>
              <a:t>the</a:t>
            </a:r>
            <a:r>
              <a:rPr spc="185" dirty="0"/>
              <a:t> </a:t>
            </a:r>
            <a:r>
              <a:rPr dirty="0"/>
              <a:t>creditor,</a:t>
            </a:r>
            <a:r>
              <a:rPr spc="204" dirty="0"/>
              <a:t> </a:t>
            </a:r>
            <a:r>
              <a:rPr dirty="0"/>
              <a:t>or</a:t>
            </a:r>
            <a:r>
              <a:rPr spc="185" dirty="0"/>
              <a:t> </a:t>
            </a:r>
            <a:r>
              <a:rPr spc="-60" dirty="0"/>
              <a:t>with </a:t>
            </a:r>
            <a:r>
              <a:rPr dirty="0"/>
              <a:t>his</a:t>
            </a:r>
            <a:r>
              <a:rPr spc="434" dirty="0"/>
              <a:t>  </a:t>
            </a:r>
            <a:r>
              <a:rPr dirty="0"/>
              <a:t>knowledge</a:t>
            </a:r>
            <a:r>
              <a:rPr spc="434" dirty="0"/>
              <a:t>  </a:t>
            </a:r>
            <a:r>
              <a:rPr spc="100" dirty="0"/>
              <a:t>and</a:t>
            </a:r>
            <a:r>
              <a:rPr spc="434" dirty="0"/>
              <a:t>  </a:t>
            </a:r>
            <a:r>
              <a:rPr spc="-110" dirty="0"/>
              <a:t>assent, </a:t>
            </a:r>
            <a:r>
              <a:rPr dirty="0"/>
              <a:t>concerning</a:t>
            </a:r>
            <a:r>
              <a:rPr spc="265" dirty="0"/>
              <a:t> </a:t>
            </a:r>
            <a:r>
              <a:rPr spc="215" dirty="0"/>
              <a:t>a</a:t>
            </a:r>
            <a:r>
              <a:rPr spc="260" dirty="0"/>
              <a:t> </a:t>
            </a:r>
            <a:r>
              <a:rPr dirty="0"/>
              <a:t>material</a:t>
            </a:r>
            <a:r>
              <a:rPr spc="265" dirty="0"/>
              <a:t> </a:t>
            </a:r>
            <a:r>
              <a:rPr dirty="0"/>
              <a:t>part</a:t>
            </a:r>
            <a:r>
              <a:rPr spc="254" dirty="0"/>
              <a:t> </a:t>
            </a:r>
            <a:r>
              <a:rPr spc="-25" dirty="0"/>
              <a:t>of </a:t>
            </a:r>
            <a:r>
              <a:rPr spc="-30" dirty="0"/>
              <a:t>the</a:t>
            </a:r>
            <a:r>
              <a:rPr spc="-195" dirty="0"/>
              <a:t> </a:t>
            </a:r>
            <a:r>
              <a:rPr spc="-70" dirty="0"/>
              <a:t>transaction,</a:t>
            </a:r>
            <a:r>
              <a:rPr spc="-170" dirty="0"/>
              <a:t> </a:t>
            </a:r>
            <a:r>
              <a:rPr spc="-295" dirty="0"/>
              <a:t>is</a:t>
            </a:r>
            <a:r>
              <a:rPr spc="-220" dirty="0"/>
              <a:t> </a:t>
            </a:r>
            <a:r>
              <a:rPr spc="-10" dirty="0"/>
              <a:t>invalid.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83030">
              <a:lnSpc>
                <a:spcPct val="100000"/>
              </a:lnSpc>
              <a:spcBef>
                <a:spcPts val="100"/>
              </a:spcBef>
            </a:pPr>
            <a:r>
              <a:rPr spc="-210" dirty="0"/>
              <a:t>9.</a:t>
            </a:r>
            <a:r>
              <a:rPr spc="-60" dirty="0"/>
              <a:t> </a:t>
            </a:r>
            <a:r>
              <a:rPr spc="-195" dirty="0"/>
              <a:t>By</a:t>
            </a:r>
            <a:r>
              <a:rPr spc="-55" dirty="0"/>
              <a:t> </a:t>
            </a:r>
            <a:r>
              <a:rPr spc="-10" dirty="0"/>
              <a:t>concealment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58646" y="1625854"/>
            <a:ext cx="5099685" cy="3866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4965" marR="5080" indent="-342900" algn="just">
              <a:lnSpc>
                <a:spcPct val="100000"/>
              </a:lnSpc>
              <a:spcBef>
                <a:spcPts val="95"/>
              </a:spcBef>
              <a:buChar char="•"/>
              <a:tabLst>
                <a:tab pos="354965" algn="l"/>
              </a:tabLst>
            </a:pPr>
            <a:r>
              <a:rPr sz="2800" dirty="0">
                <a:latin typeface="Verdana"/>
                <a:cs typeface="Verdana"/>
              </a:rPr>
              <a:t>Section</a:t>
            </a:r>
            <a:r>
              <a:rPr sz="2800" spc="185" dirty="0">
                <a:latin typeface="Verdana"/>
                <a:cs typeface="Verdana"/>
              </a:rPr>
              <a:t>  </a:t>
            </a:r>
            <a:r>
              <a:rPr sz="2800" dirty="0">
                <a:latin typeface="Verdana"/>
                <a:cs typeface="Verdana"/>
              </a:rPr>
              <a:t>143</a:t>
            </a:r>
            <a:r>
              <a:rPr sz="2800" spc="180" dirty="0">
                <a:latin typeface="Verdana"/>
                <a:cs typeface="Verdana"/>
              </a:rPr>
              <a:t>  </a:t>
            </a:r>
            <a:r>
              <a:rPr sz="2800" dirty="0">
                <a:latin typeface="Verdana"/>
                <a:cs typeface="Verdana"/>
              </a:rPr>
              <a:t>of</a:t>
            </a:r>
            <a:r>
              <a:rPr sz="2800" spc="180" dirty="0">
                <a:latin typeface="Verdana"/>
                <a:cs typeface="Verdana"/>
              </a:rPr>
              <a:t>  </a:t>
            </a:r>
            <a:r>
              <a:rPr sz="2800" dirty="0">
                <a:latin typeface="Verdana"/>
                <a:cs typeface="Verdana"/>
              </a:rPr>
              <a:t>the</a:t>
            </a:r>
            <a:r>
              <a:rPr sz="2800" spc="185" dirty="0">
                <a:latin typeface="Verdana"/>
                <a:cs typeface="Verdana"/>
              </a:rPr>
              <a:t>  </a:t>
            </a:r>
            <a:r>
              <a:rPr sz="2800" spc="75" dirty="0">
                <a:latin typeface="Verdana"/>
                <a:cs typeface="Verdana"/>
              </a:rPr>
              <a:t>Act </a:t>
            </a:r>
            <a:r>
              <a:rPr sz="2800" dirty="0">
                <a:latin typeface="Verdana"/>
                <a:cs typeface="Verdana"/>
              </a:rPr>
              <a:t>provides</a:t>
            </a:r>
            <a:r>
              <a:rPr sz="2800" spc="560" dirty="0">
                <a:latin typeface="Verdana"/>
                <a:cs typeface="Verdana"/>
              </a:rPr>
              <a:t>  </a:t>
            </a:r>
            <a:r>
              <a:rPr sz="2800" dirty="0">
                <a:latin typeface="Verdana"/>
                <a:cs typeface="Verdana"/>
              </a:rPr>
              <a:t>for</a:t>
            </a:r>
            <a:r>
              <a:rPr sz="2800" spc="550" dirty="0">
                <a:latin typeface="Verdana"/>
                <a:cs typeface="Verdana"/>
              </a:rPr>
              <a:t>  </a:t>
            </a:r>
            <a:r>
              <a:rPr sz="2800" spc="-10" dirty="0">
                <a:latin typeface="Verdana"/>
                <a:cs typeface="Verdana"/>
              </a:rPr>
              <a:t>Guarantee </a:t>
            </a:r>
            <a:r>
              <a:rPr sz="2800" spc="45" dirty="0">
                <a:latin typeface="Verdana"/>
                <a:cs typeface="Verdana"/>
              </a:rPr>
              <a:t>obtained</a:t>
            </a:r>
            <a:r>
              <a:rPr sz="2800" spc="34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by</a:t>
            </a:r>
            <a:r>
              <a:rPr sz="2800" spc="310" dirty="0">
                <a:latin typeface="Verdana"/>
                <a:cs typeface="Verdana"/>
              </a:rPr>
              <a:t> </a:t>
            </a:r>
            <a:r>
              <a:rPr sz="2800" spc="50" dirty="0">
                <a:latin typeface="Verdana"/>
                <a:cs typeface="Verdana"/>
              </a:rPr>
              <a:t>concealment </a:t>
            </a:r>
            <a:r>
              <a:rPr sz="2800" dirty="0">
                <a:latin typeface="Verdana"/>
                <a:cs typeface="Verdana"/>
              </a:rPr>
              <a:t>invalid.</a:t>
            </a:r>
            <a:r>
              <a:rPr sz="2800" spc="520" dirty="0">
                <a:latin typeface="Verdana"/>
                <a:cs typeface="Verdana"/>
              </a:rPr>
              <a:t> </a:t>
            </a:r>
            <a:r>
              <a:rPr sz="2800" spc="-355" dirty="0">
                <a:latin typeface="Verdana"/>
                <a:cs typeface="Verdana"/>
              </a:rPr>
              <a:t>It</a:t>
            </a:r>
            <a:r>
              <a:rPr sz="2800" spc="53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states</a:t>
            </a:r>
            <a:r>
              <a:rPr sz="2800" spc="54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that</a:t>
            </a:r>
            <a:r>
              <a:rPr sz="2800" spc="530" dirty="0">
                <a:latin typeface="Verdana"/>
                <a:cs typeface="Verdana"/>
              </a:rPr>
              <a:t> </a:t>
            </a:r>
            <a:r>
              <a:rPr sz="2800" spc="-25" dirty="0">
                <a:latin typeface="Verdana"/>
                <a:cs typeface="Verdana"/>
              </a:rPr>
              <a:t>any </a:t>
            </a:r>
            <a:r>
              <a:rPr sz="2800" dirty="0">
                <a:latin typeface="Verdana"/>
                <a:cs typeface="Verdana"/>
              </a:rPr>
              <a:t>guarantee</a:t>
            </a:r>
            <a:r>
              <a:rPr sz="2800" spc="300" dirty="0">
                <a:latin typeface="Verdana"/>
                <a:cs typeface="Verdana"/>
              </a:rPr>
              <a:t>    </a:t>
            </a:r>
            <a:r>
              <a:rPr sz="2800" dirty="0">
                <a:latin typeface="Verdana"/>
                <a:cs typeface="Verdana"/>
              </a:rPr>
              <a:t>which</a:t>
            </a:r>
            <a:r>
              <a:rPr sz="2800" spc="305" dirty="0">
                <a:latin typeface="Verdana"/>
                <a:cs typeface="Verdana"/>
              </a:rPr>
              <a:t>    </a:t>
            </a:r>
            <a:r>
              <a:rPr sz="2800" spc="-25" dirty="0">
                <a:latin typeface="Verdana"/>
                <a:cs typeface="Verdana"/>
              </a:rPr>
              <a:t>the </a:t>
            </a:r>
            <a:r>
              <a:rPr sz="2800" dirty="0">
                <a:latin typeface="Verdana"/>
                <a:cs typeface="Verdana"/>
              </a:rPr>
              <a:t>creditor</a:t>
            </a:r>
            <a:r>
              <a:rPr sz="2800" spc="-100" dirty="0">
                <a:latin typeface="Verdana"/>
                <a:cs typeface="Verdana"/>
              </a:rPr>
              <a:t>  </a:t>
            </a:r>
            <a:r>
              <a:rPr sz="2800" dirty="0">
                <a:latin typeface="Verdana"/>
                <a:cs typeface="Verdana"/>
              </a:rPr>
              <a:t>has</a:t>
            </a:r>
            <a:r>
              <a:rPr sz="2800" spc="-95" dirty="0">
                <a:latin typeface="Verdana"/>
                <a:cs typeface="Verdana"/>
              </a:rPr>
              <a:t>  </a:t>
            </a:r>
            <a:r>
              <a:rPr sz="2800" spc="45" dirty="0">
                <a:latin typeface="Verdana"/>
                <a:cs typeface="Verdana"/>
              </a:rPr>
              <a:t>obtained</a:t>
            </a:r>
            <a:r>
              <a:rPr sz="2800" spc="-95" dirty="0">
                <a:latin typeface="Verdana"/>
                <a:cs typeface="Verdana"/>
              </a:rPr>
              <a:t>  </a:t>
            </a:r>
            <a:r>
              <a:rPr sz="2800" spc="-25" dirty="0">
                <a:latin typeface="Verdana"/>
                <a:cs typeface="Verdana"/>
              </a:rPr>
              <a:t>by </a:t>
            </a:r>
            <a:r>
              <a:rPr sz="2800" dirty="0">
                <a:latin typeface="Verdana"/>
                <a:cs typeface="Verdana"/>
              </a:rPr>
              <a:t>means</a:t>
            </a:r>
            <a:r>
              <a:rPr sz="2800" spc="58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of</a:t>
            </a:r>
            <a:r>
              <a:rPr sz="2800" spc="57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keeping</a:t>
            </a:r>
            <a:r>
              <a:rPr sz="2800" spc="595" dirty="0">
                <a:latin typeface="Verdana"/>
                <a:cs typeface="Verdana"/>
              </a:rPr>
              <a:t> </a:t>
            </a:r>
            <a:r>
              <a:rPr sz="2800" spc="-10" dirty="0">
                <a:latin typeface="Verdana"/>
                <a:cs typeface="Verdana"/>
              </a:rPr>
              <a:t>silence </a:t>
            </a:r>
            <a:r>
              <a:rPr sz="2800" dirty="0">
                <a:latin typeface="Verdana"/>
                <a:cs typeface="Verdana"/>
              </a:rPr>
              <a:t>as</a:t>
            </a:r>
            <a:r>
              <a:rPr sz="2800" spc="690" dirty="0">
                <a:latin typeface="Verdana"/>
                <a:cs typeface="Verdana"/>
              </a:rPr>
              <a:t>      </a:t>
            </a:r>
            <a:r>
              <a:rPr sz="2800" dirty="0">
                <a:latin typeface="Verdana"/>
                <a:cs typeface="Verdana"/>
              </a:rPr>
              <a:t>to</a:t>
            </a:r>
            <a:r>
              <a:rPr sz="2800" spc="690" dirty="0">
                <a:latin typeface="Verdana"/>
                <a:cs typeface="Verdana"/>
              </a:rPr>
              <a:t>      </a:t>
            </a:r>
            <a:r>
              <a:rPr sz="2800" spc="-65" dirty="0">
                <a:latin typeface="Verdana"/>
                <a:cs typeface="Verdana"/>
              </a:rPr>
              <a:t>material </a:t>
            </a:r>
            <a:r>
              <a:rPr sz="2800" spc="-50" dirty="0">
                <a:latin typeface="Verdana"/>
                <a:cs typeface="Verdana"/>
              </a:rPr>
              <a:t>circumstances,</a:t>
            </a:r>
            <a:r>
              <a:rPr sz="2800" spc="-185" dirty="0">
                <a:latin typeface="Verdana"/>
                <a:cs typeface="Verdana"/>
              </a:rPr>
              <a:t> </a:t>
            </a:r>
            <a:r>
              <a:rPr sz="2800" spc="-285" dirty="0">
                <a:latin typeface="Verdana"/>
                <a:cs typeface="Verdana"/>
              </a:rPr>
              <a:t>is</a:t>
            </a:r>
            <a:r>
              <a:rPr sz="2800" spc="-200" dirty="0">
                <a:latin typeface="Verdana"/>
                <a:cs typeface="Verdana"/>
              </a:rPr>
              <a:t> </a:t>
            </a:r>
            <a:r>
              <a:rPr sz="2800" spc="-10" dirty="0">
                <a:latin typeface="Verdana"/>
                <a:cs typeface="Verdana"/>
              </a:rPr>
              <a:t>invalid.</a:t>
            </a:r>
            <a:endParaRPr sz="2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66975">
              <a:lnSpc>
                <a:spcPct val="100000"/>
              </a:lnSpc>
              <a:spcBef>
                <a:spcPts val="100"/>
              </a:spcBef>
            </a:pPr>
            <a:r>
              <a:rPr spc="-185" dirty="0"/>
              <a:t>EXAMPLE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12140" y="1625854"/>
            <a:ext cx="6092190" cy="47199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 algn="just">
              <a:lnSpc>
                <a:spcPct val="100000"/>
              </a:lnSpc>
              <a:spcBef>
                <a:spcPts val="95"/>
              </a:spcBef>
              <a:buChar char="•"/>
              <a:tabLst>
                <a:tab pos="355600" algn="l"/>
              </a:tabLst>
            </a:pPr>
            <a:r>
              <a:rPr sz="2800" spc="200" dirty="0">
                <a:latin typeface="Verdana"/>
                <a:cs typeface="Verdana"/>
              </a:rPr>
              <a:t>‘A’</a:t>
            </a:r>
            <a:r>
              <a:rPr sz="2800" spc="280" dirty="0">
                <a:latin typeface="Verdana"/>
                <a:cs typeface="Verdana"/>
              </a:rPr>
              <a:t>  </a:t>
            </a:r>
            <a:r>
              <a:rPr sz="2800" spc="45" dirty="0">
                <a:latin typeface="Verdana"/>
                <a:cs typeface="Verdana"/>
              </a:rPr>
              <a:t>engages</a:t>
            </a:r>
            <a:r>
              <a:rPr sz="2800" spc="275" dirty="0">
                <a:latin typeface="Verdana"/>
                <a:cs typeface="Verdana"/>
              </a:rPr>
              <a:t>  </a:t>
            </a:r>
            <a:r>
              <a:rPr sz="2800" spc="50" dirty="0">
                <a:latin typeface="Verdana"/>
                <a:cs typeface="Verdana"/>
              </a:rPr>
              <a:t>‘B’</a:t>
            </a:r>
            <a:r>
              <a:rPr sz="2800" spc="275" dirty="0">
                <a:latin typeface="Verdana"/>
                <a:cs typeface="Verdana"/>
              </a:rPr>
              <a:t>  </a:t>
            </a:r>
            <a:r>
              <a:rPr sz="2800" dirty="0">
                <a:latin typeface="Verdana"/>
                <a:cs typeface="Verdana"/>
              </a:rPr>
              <a:t>as</a:t>
            </a:r>
            <a:r>
              <a:rPr sz="2800" spc="275" dirty="0">
                <a:latin typeface="Verdana"/>
                <a:cs typeface="Verdana"/>
              </a:rPr>
              <a:t>  </a:t>
            </a:r>
            <a:r>
              <a:rPr sz="2800" dirty="0">
                <a:latin typeface="Verdana"/>
                <a:cs typeface="Verdana"/>
              </a:rPr>
              <a:t>clerk</a:t>
            </a:r>
            <a:r>
              <a:rPr sz="2800" spc="275" dirty="0">
                <a:latin typeface="Verdana"/>
                <a:cs typeface="Verdana"/>
              </a:rPr>
              <a:t>  </a:t>
            </a:r>
            <a:r>
              <a:rPr sz="2800" spc="-25" dirty="0">
                <a:latin typeface="Verdana"/>
                <a:cs typeface="Verdana"/>
              </a:rPr>
              <a:t>to </a:t>
            </a:r>
            <a:r>
              <a:rPr sz="2800" spc="55" dirty="0">
                <a:latin typeface="Verdana"/>
                <a:cs typeface="Verdana"/>
              </a:rPr>
              <a:t>collect</a:t>
            </a:r>
            <a:r>
              <a:rPr sz="2800" spc="-5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money</a:t>
            </a:r>
            <a:r>
              <a:rPr sz="2800" spc="-65" dirty="0">
                <a:latin typeface="Verdana"/>
                <a:cs typeface="Verdana"/>
              </a:rPr>
              <a:t> </a:t>
            </a:r>
            <a:r>
              <a:rPr sz="2800" spc="-85" dirty="0">
                <a:latin typeface="Verdana"/>
                <a:cs typeface="Verdana"/>
              </a:rPr>
              <a:t>for</a:t>
            </a:r>
            <a:r>
              <a:rPr sz="2800" spc="-70" dirty="0">
                <a:latin typeface="Verdana"/>
                <a:cs typeface="Verdana"/>
              </a:rPr>
              <a:t> </a:t>
            </a:r>
            <a:r>
              <a:rPr sz="2800" spc="-155" dirty="0">
                <a:latin typeface="Verdana"/>
                <a:cs typeface="Verdana"/>
              </a:rPr>
              <a:t>him.</a:t>
            </a:r>
            <a:r>
              <a:rPr sz="2800" spc="-8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‘B’</a:t>
            </a:r>
            <a:r>
              <a:rPr sz="2800" spc="-65" dirty="0">
                <a:latin typeface="Verdana"/>
                <a:cs typeface="Verdana"/>
              </a:rPr>
              <a:t> </a:t>
            </a:r>
            <a:r>
              <a:rPr sz="2800" spc="-125" dirty="0">
                <a:latin typeface="Verdana"/>
                <a:cs typeface="Verdana"/>
              </a:rPr>
              <a:t>fails</a:t>
            </a:r>
            <a:r>
              <a:rPr sz="2800" spc="-65" dirty="0">
                <a:latin typeface="Verdana"/>
                <a:cs typeface="Verdana"/>
              </a:rPr>
              <a:t> </a:t>
            </a:r>
            <a:r>
              <a:rPr sz="2800" spc="-25" dirty="0">
                <a:latin typeface="Verdana"/>
                <a:cs typeface="Verdana"/>
              </a:rPr>
              <a:t>to </a:t>
            </a:r>
            <a:r>
              <a:rPr sz="2800" spc="95" dirty="0">
                <a:latin typeface="Verdana"/>
                <a:cs typeface="Verdana"/>
              </a:rPr>
              <a:t>account</a:t>
            </a:r>
            <a:r>
              <a:rPr sz="2800" spc="-150" dirty="0">
                <a:latin typeface="Verdana"/>
                <a:cs typeface="Verdana"/>
              </a:rPr>
              <a:t> </a:t>
            </a:r>
            <a:r>
              <a:rPr sz="2800" spc="-70" dirty="0">
                <a:latin typeface="Verdana"/>
                <a:cs typeface="Verdana"/>
              </a:rPr>
              <a:t>for</a:t>
            </a:r>
            <a:r>
              <a:rPr sz="2800" spc="-85" dirty="0">
                <a:latin typeface="Verdana"/>
                <a:cs typeface="Verdana"/>
              </a:rPr>
              <a:t> </a:t>
            </a:r>
            <a:r>
              <a:rPr sz="2800" spc="-10" dirty="0">
                <a:latin typeface="Verdana"/>
                <a:cs typeface="Verdana"/>
              </a:rPr>
              <a:t>some</a:t>
            </a:r>
            <a:r>
              <a:rPr sz="2800" spc="-9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of</a:t>
            </a:r>
            <a:r>
              <a:rPr sz="2800" spc="-90" dirty="0">
                <a:latin typeface="Verdana"/>
                <a:cs typeface="Verdana"/>
              </a:rPr>
              <a:t> </a:t>
            </a:r>
            <a:r>
              <a:rPr sz="2800" spc="-229" dirty="0">
                <a:latin typeface="Verdana"/>
                <a:cs typeface="Verdana"/>
              </a:rPr>
              <a:t>his</a:t>
            </a:r>
            <a:r>
              <a:rPr sz="2800" spc="-20" dirty="0">
                <a:latin typeface="Verdana"/>
                <a:cs typeface="Verdana"/>
              </a:rPr>
              <a:t> </a:t>
            </a:r>
            <a:r>
              <a:rPr sz="2800" spc="-45" dirty="0">
                <a:latin typeface="Verdana"/>
                <a:cs typeface="Verdana"/>
              </a:rPr>
              <a:t>receipts, </a:t>
            </a:r>
            <a:r>
              <a:rPr sz="2800" spc="100" dirty="0">
                <a:latin typeface="Verdana"/>
                <a:cs typeface="Verdana"/>
              </a:rPr>
              <a:t>and</a:t>
            </a:r>
            <a:r>
              <a:rPr sz="2800" spc="10" dirty="0">
                <a:latin typeface="Verdana"/>
                <a:cs typeface="Verdana"/>
              </a:rPr>
              <a:t>  </a:t>
            </a:r>
            <a:r>
              <a:rPr sz="2800" spc="200" dirty="0">
                <a:latin typeface="Verdana"/>
                <a:cs typeface="Verdana"/>
              </a:rPr>
              <a:t>‘A’</a:t>
            </a:r>
            <a:r>
              <a:rPr sz="2800" spc="10" dirty="0">
                <a:latin typeface="Verdana"/>
                <a:cs typeface="Verdana"/>
              </a:rPr>
              <a:t>  </a:t>
            </a:r>
            <a:r>
              <a:rPr sz="2800" dirty="0">
                <a:latin typeface="Verdana"/>
                <a:cs typeface="Verdana"/>
              </a:rPr>
              <a:t>in</a:t>
            </a:r>
            <a:r>
              <a:rPr sz="2800" spc="5" dirty="0">
                <a:latin typeface="Verdana"/>
                <a:cs typeface="Verdana"/>
              </a:rPr>
              <a:t>  </a:t>
            </a:r>
            <a:r>
              <a:rPr sz="2800" spc="70" dirty="0">
                <a:latin typeface="Verdana"/>
                <a:cs typeface="Verdana"/>
              </a:rPr>
              <a:t>consequence</a:t>
            </a:r>
            <a:r>
              <a:rPr sz="2800" spc="10" dirty="0">
                <a:latin typeface="Verdana"/>
                <a:cs typeface="Verdana"/>
              </a:rPr>
              <a:t>  </a:t>
            </a:r>
            <a:r>
              <a:rPr sz="2800" spc="-20" dirty="0">
                <a:latin typeface="Verdana"/>
                <a:cs typeface="Verdana"/>
              </a:rPr>
              <a:t>calls </a:t>
            </a:r>
            <a:r>
              <a:rPr sz="2800" dirty="0">
                <a:latin typeface="Verdana"/>
                <a:cs typeface="Verdana"/>
              </a:rPr>
              <a:t>upon</a:t>
            </a:r>
            <a:r>
              <a:rPr sz="2800" spc="24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him</a:t>
            </a:r>
            <a:r>
              <a:rPr sz="2800" spc="25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to</a:t>
            </a:r>
            <a:r>
              <a:rPr sz="2800" spc="245" dirty="0">
                <a:latin typeface="Verdana"/>
                <a:cs typeface="Verdana"/>
              </a:rPr>
              <a:t> </a:t>
            </a:r>
            <a:r>
              <a:rPr sz="2800" spc="-85" dirty="0">
                <a:latin typeface="Verdana"/>
                <a:cs typeface="Verdana"/>
              </a:rPr>
              <a:t>furnish</a:t>
            </a:r>
            <a:r>
              <a:rPr sz="2800" spc="245" dirty="0">
                <a:latin typeface="Verdana"/>
                <a:cs typeface="Verdana"/>
              </a:rPr>
              <a:t> </a:t>
            </a:r>
            <a:r>
              <a:rPr sz="2800" spc="-10" dirty="0">
                <a:latin typeface="Verdana"/>
                <a:cs typeface="Verdana"/>
              </a:rPr>
              <a:t>security</a:t>
            </a:r>
            <a:r>
              <a:rPr sz="2800" spc="245" dirty="0">
                <a:latin typeface="Verdana"/>
                <a:cs typeface="Verdana"/>
              </a:rPr>
              <a:t> </a:t>
            </a:r>
            <a:r>
              <a:rPr sz="2800" spc="-85" dirty="0">
                <a:latin typeface="Verdana"/>
                <a:cs typeface="Verdana"/>
              </a:rPr>
              <a:t>for </a:t>
            </a:r>
            <a:r>
              <a:rPr sz="2800" spc="-220" dirty="0">
                <a:latin typeface="Verdana"/>
                <a:cs typeface="Verdana"/>
              </a:rPr>
              <a:t>his</a:t>
            </a:r>
            <a:r>
              <a:rPr sz="2800" spc="-10" dirty="0">
                <a:latin typeface="Verdana"/>
                <a:cs typeface="Verdana"/>
              </a:rPr>
              <a:t> </a:t>
            </a:r>
            <a:r>
              <a:rPr sz="2800" spc="-40" dirty="0">
                <a:latin typeface="Verdana"/>
                <a:cs typeface="Verdana"/>
              </a:rPr>
              <a:t>duly</a:t>
            </a:r>
            <a:r>
              <a:rPr sz="2800" spc="-2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accounting.</a:t>
            </a:r>
            <a:r>
              <a:rPr sz="2800" spc="-30" dirty="0">
                <a:latin typeface="Verdana"/>
                <a:cs typeface="Verdana"/>
              </a:rPr>
              <a:t> </a:t>
            </a:r>
            <a:r>
              <a:rPr sz="2800" spc="254" dirty="0">
                <a:latin typeface="Verdana"/>
                <a:cs typeface="Verdana"/>
              </a:rPr>
              <a:t>‘C’</a:t>
            </a:r>
            <a:r>
              <a:rPr sz="2800" spc="-5" dirty="0">
                <a:latin typeface="Verdana"/>
                <a:cs typeface="Verdana"/>
              </a:rPr>
              <a:t> </a:t>
            </a:r>
            <a:r>
              <a:rPr sz="2800" spc="-65" dirty="0">
                <a:latin typeface="Verdana"/>
                <a:cs typeface="Verdana"/>
              </a:rPr>
              <a:t>gives</a:t>
            </a:r>
            <a:r>
              <a:rPr sz="2800" spc="-15" dirty="0">
                <a:latin typeface="Verdana"/>
                <a:cs typeface="Verdana"/>
              </a:rPr>
              <a:t> </a:t>
            </a:r>
            <a:r>
              <a:rPr sz="2800" spc="-145" dirty="0">
                <a:latin typeface="Verdana"/>
                <a:cs typeface="Verdana"/>
              </a:rPr>
              <a:t>his </a:t>
            </a:r>
            <a:r>
              <a:rPr sz="2800" dirty="0">
                <a:latin typeface="Verdana"/>
                <a:cs typeface="Verdana"/>
              </a:rPr>
              <a:t>guarantee</a:t>
            </a:r>
            <a:r>
              <a:rPr sz="2800" spc="430" dirty="0">
                <a:latin typeface="Verdana"/>
                <a:cs typeface="Verdana"/>
              </a:rPr>
              <a:t>    </a:t>
            </a:r>
            <a:r>
              <a:rPr sz="2800" dirty="0">
                <a:latin typeface="Verdana"/>
                <a:cs typeface="Verdana"/>
              </a:rPr>
              <a:t>for</a:t>
            </a:r>
            <a:r>
              <a:rPr sz="2800" spc="430" dirty="0">
                <a:latin typeface="Verdana"/>
                <a:cs typeface="Verdana"/>
              </a:rPr>
              <a:t>    </a:t>
            </a:r>
            <a:r>
              <a:rPr sz="2800" dirty="0">
                <a:latin typeface="Verdana"/>
                <a:cs typeface="Verdana"/>
              </a:rPr>
              <a:t>B’s</a:t>
            </a:r>
            <a:r>
              <a:rPr sz="2800" spc="425" dirty="0">
                <a:latin typeface="Verdana"/>
                <a:cs typeface="Verdana"/>
              </a:rPr>
              <a:t>    </a:t>
            </a:r>
            <a:r>
              <a:rPr sz="2800" spc="-70" dirty="0">
                <a:latin typeface="Verdana"/>
                <a:cs typeface="Verdana"/>
              </a:rPr>
              <a:t>duly </a:t>
            </a:r>
            <a:r>
              <a:rPr sz="2800" dirty="0">
                <a:latin typeface="Verdana"/>
                <a:cs typeface="Verdana"/>
              </a:rPr>
              <a:t>accounting.</a:t>
            </a:r>
            <a:r>
              <a:rPr sz="2800" spc="509" dirty="0">
                <a:latin typeface="Verdana"/>
                <a:cs typeface="Verdana"/>
              </a:rPr>
              <a:t>   </a:t>
            </a:r>
            <a:r>
              <a:rPr sz="2800" spc="200" dirty="0">
                <a:latin typeface="Verdana"/>
                <a:cs typeface="Verdana"/>
              </a:rPr>
              <a:t>‘A’</a:t>
            </a:r>
            <a:r>
              <a:rPr sz="2800" spc="515" dirty="0">
                <a:latin typeface="Verdana"/>
                <a:cs typeface="Verdana"/>
              </a:rPr>
              <a:t>   </a:t>
            </a:r>
            <a:r>
              <a:rPr sz="2800" dirty="0">
                <a:latin typeface="Verdana"/>
                <a:cs typeface="Verdana"/>
              </a:rPr>
              <a:t>does</a:t>
            </a:r>
            <a:r>
              <a:rPr sz="2800" spc="515" dirty="0">
                <a:latin typeface="Verdana"/>
                <a:cs typeface="Verdana"/>
              </a:rPr>
              <a:t>   </a:t>
            </a:r>
            <a:r>
              <a:rPr sz="2800" spc="-25" dirty="0">
                <a:latin typeface="Verdana"/>
                <a:cs typeface="Verdana"/>
              </a:rPr>
              <a:t>not </a:t>
            </a:r>
            <a:r>
              <a:rPr sz="2800" dirty="0">
                <a:latin typeface="Verdana"/>
                <a:cs typeface="Verdana"/>
              </a:rPr>
              <a:t>acquaint</a:t>
            </a:r>
            <a:r>
              <a:rPr sz="2800" spc="-75" dirty="0">
                <a:latin typeface="Verdana"/>
                <a:cs typeface="Verdana"/>
              </a:rPr>
              <a:t>  </a:t>
            </a:r>
            <a:r>
              <a:rPr sz="2800" spc="245" dirty="0">
                <a:latin typeface="Verdana"/>
                <a:cs typeface="Verdana"/>
              </a:rPr>
              <a:t>‘C’</a:t>
            </a:r>
            <a:r>
              <a:rPr sz="2800" spc="-75" dirty="0">
                <a:latin typeface="Verdana"/>
                <a:cs typeface="Verdana"/>
              </a:rPr>
              <a:t>  </a:t>
            </a:r>
            <a:r>
              <a:rPr sz="2800" dirty="0">
                <a:latin typeface="Verdana"/>
                <a:cs typeface="Verdana"/>
              </a:rPr>
              <a:t>with</a:t>
            </a:r>
            <a:r>
              <a:rPr sz="2800" spc="-80" dirty="0">
                <a:latin typeface="Verdana"/>
                <a:cs typeface="Verdana"/>
              </a:rPr>
              <a:t>  </a:t>
            </a:r>
            <a:r>
              <a:rPr sz="2800" dirty="0">
                <a:latin typeface="Verdana"/>
                <a:cs typeface="Verdana"/>
              </a:rPr>
              <a:t>B’s</a:t>
            </a:r>
            <a:r>
              <a:rPr sz="2800" spc="-75" dirty="0">
                <a:latin typeface="Verdana"/>
                <a:cs typeface="Verdana"/>
              </a:rPr>
              <a:t>  </a:t>
            </a:r>
            <a:r>
              <a:rPr sz="2800" spc="-70" dirty="0">
                <a:latin typeface="Verdana"/>
                <a:cs typeface="Verdana"/>
              </a:rPr>
              <a:t>previous </a:t>
            </a:r>
            <a:r>
              <a:rPr sz="2800" spc="45" dirty="0">
                <a:latin typeface="Verdana"/>
                <a:cs typeface="Verdana"/>
              </a:rPr>
              <a:t>conduct.</a:t>
            </a:r>
            <a:r>
              <a:rPr sz="2800" spc="-130" dirty="0">
                <a:latin typeface="Verdana"/>
                <a:cs typeface="Verdana"/>
              </a:rPr>
              <a:t>  </a:t>
            </a:r>
            <a:r>
              <a:rPr sz="2800" dirty="0">
                <a:latin typeface="Verdana"/>
                <a:cs typeface="Verdana"/>
              </a:rPr>
              <a:t>‘B’</a:t>
            </a:r>
            <a:r>
              <a:rPr sz="2800" spc="-120" dirty="0">
                <a:latin typeface="Verdana"/>
                <a:cs typeface="Verdana"/>
              </a:rPr>
              <a:t>  </a:t>
            </a:r>
            <a:r>
              <a:rPr sz="2800" dirty="0">
                <a:latin typeface="Verdana"/>
                <a:cs typeface="Verdana"/>
              </a:rPr>
              <a:t>afterwards</a:t>
            </a:r>
            <a:r>
              <a:rPr sz="2800" spc="-110" dirty="0">
                <a:latin typeface="Verdana"/>
                <a:cs typeface="Verdana"/>
              </a:rPr>
              <a:t>  </a:t>
            </a:r>
            <a:r>
              <a:rPr sz="2800" spc="-50" dirty="0">
                <a:latin typeface="Verdana"/>
                <a:cs typeface="Verdana"/>
              </a:rPr>
              <a:t>makes </a:t>
            </a:r>
            <a:r>
              <a:rPr sz="2800" spc="-35" dirty="0">
                <a:latin typeface="Verdana"/>
                <a:cs typeface="Verdana"/>
              </a:rPr>
              <a:t>default.</a:t>
            </a:r>
            <a:r>
              <a:rPr sz="2800" spc="-170" dirty="0">
                <a:latin typeface="Verdana"/>
                <a:cs typeface="Verdana"/>
              </a:rPr>
              <a:t> </a:t>
            </a:r>
            <a:r>
              <a:rPr sz="2800" spc="-160" dirty="0">
                <a:latin typeface="Verdana"/>
                <a:cs typeface="Verdana"/>
              </a:rPr>
              <a:t>The</a:t>
            </a:r>
            <a:r>
              <a:rPr sz="2800" spc="-15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guarantee</a:t>
            </a:r>
            <a:r>
              <a:rPr sz="2800" spc="-125" dirty="0">
                <a:latin typeface="Verdana"/>
                <a:cs typeface="Verdana"/>
              </a:rPr>
              <a:t> </a:t>
            </a:r>
            <a:r>
              <a:rPr sz="2800" spc="-295" dirty="0">
                <a:latin typeface="Verdana"/>
                <a:cs typeface="Verdana"/>
              </a:rPr>
              <a:t>is</a:t>
            </a:r>
            <a:r>
              <a:rPr sz="2800" spc="-180" dirty="0">
                <a:latin typeface="Verdana"/>
                <a:cs typeface="Verdana"/>
              </a:rPr>
              <a:t> </a:t>
            </a:r>
            <a:r>
              <a:rPr sz="2800" spc="-10" dirty="0">
                <a:latin typeface="Verdana"/>
                <a:cs typeface="Verdana"/>
              </a:rPr>
              <a:t>invalid.</a:t>
            </a:r>
            <a:endParaRPr sz="2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93138" y="650189"/>
            <a:ext cx="565785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435735">
              <a:lnSpc>
                <a:spcPct val="100000"/>
              </a:lnSpc>
              <a:spcBef>
                <a:spcPts val="100"/>
              </a:spcBef>
            </a:pPr>
            <a:r>
              <a:rPr spc="-120" dirty="0"/>
              <a:t>REVOCATION</a:t>
            </a:r>
            <a:r>
              <a:rPr spc="-110" dirty="0"/>
              <a:t> </a:t>
            </a:r>
            <a:r>
              <a:rPr spc="-25" dirty="0"/>
              <a:t>OF </a:t>
            </a:r>
            <a:r>
              <a:rPr spc="-200" dirty="0"/>
              <a:t>CONTINUING</a:t>
            </a:r>
            <a:r>
              <a:rPr spc="-15" dirty="0"/>
              <a:t> </a:t>
            </a:r>
            <a:r>
              <a:rPr spc="-180" dirty="0"/>
              <a:t>GUARANTEE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58646" y="1932254"/>
            <a:ext cx="4902835" cy="34385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95"/>
              </a:spcBef>
            </a:pPr>
            <a:r>
              <a:rPr sz="2800" b="1" i="1" spc="-330" dirty="0">
                <a:latin typeface="Verdana"/>
                <a:cs typeface="Verdana"/>
              </a:rPr>
              <a:t>1.</a:t>
            </a:r>
            <a:r>
              <a:rPr sz="2800" b="1" i="1" spc="-175" dirty="0">
                <a:latin typeface="Verdana"/>
                <a:cs typeface="Verdana"/>
              </a:rPr>
              <a:t> </a:t>
            </a:r>
            <a:r>
              <a:rPr sz="2800" b="1" i="1" spc="-380" dirty="0">
                <a:latin typeface="Verdana"/>
                <a:cs typeface="Verdana"/>
              </a:rPr>
              <a:t>By</a:t>
            </a:r>
            <a:r>
              <a:rPr sz="2800" b="1" i="1" spc="-160" dirty="0">
                <a:latin typeface="Verdana"/>
                <a:cs typeface="Verdana"/>
              </a:rPr>
              <a:t> </a:t>
            </a:r>
            <a:r>
              <a:rPr sz="2800" b="1" i="1" spc="-204" dirty="0">
                <a:latin typeface="Verdana"/>
                <a:cs typeface="Verdana"/>
              </a:rPr>
              <a:t>notice</a:t>
            </a:r>
            <a:r>
              <a:rPr sz="2800" b="1" i="1" spc="-180" dirty="0">
                <a:latin typeface="Verdana"/>
                <a:cs typeface="Verdana"/>
              </a:rPr>
              <a:t> </a:t>
            </a:r>
            <a:r>
              <a:rPr sz="2800" b="1" i="1" spc="-285" dirty="0">
                <a:latin typeface="Verdana"/>
                <a:cs typeface="Verdana"/>
              </a:rPr>
              <a:t>of</a:t>
            </a:r>
            <a:r>
              <a:rPr sz="2800" b="1" i="1" spc="-165" dirty="0">
                <a:latin typeface="Verdana"/>
                <a:cs typeface="Verdana"/>
              </a:rPr>
              <a:t> </a:t>
            </a:r>
            <a:r>
              <a:rPr sz="2800" b="1" i="1" spc="-220" dirty="0">
                <a:latin typeface="Verdana"/>
                <a:cs typeface="Verdana"/>
              </a:rPr>
              <a:t>revocation</a:t>
            </a:r>
            <a:r>
              <a:rPr sz="2800" b="1" i="1" spc="-145" dirty="0">
                <a:latin typeface="Verdana"/>
                <a:cs typeface="Verdana"/>
              </a:rPr>
              <a:t> </a:t>
            </a:r>
            <a:r>
              <a:rPr sz="2800" b="1" i="1" spc="-50" dirty="0">
                <a:latin typeface="Verdana"/>
                <a:cs typeface="Verdana"/>
              </a:rPr>
              <a:t>- </a:t>
            </a:r>
            <a:r>
              <a:rPr sz="2800" spc="-65" dirty="0">
                <a:latin typeface="Verdana"/>
                <a:cs typeface="Verdana"/>
              </a:rPr>
              <a:t>Section</a:t>
            </a:r>
            <a:r>
              <a:rPr sz="2800" spc="-195" dirty="0">
                <a:latin typeface="Verdana"/>
                <a:cs typeface="Verdana"/>
              </a:rPr>
              <a:t> </a:t>
            </a:r>
            <a:r>
              <a:rPr sz="2800" spc="-240" dirty="0">
                <a:latin typeface="Verdana"/>
                <a:cs typeface="Verdana"/>
              </a:rPr>
              <a:t>130</a:t>
            </a:r>
            <a:r>
              <a:rPr sz="2800" spc="-20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of</a:t>
            </a:r>
            <a:r>
              <a:rPr sz="2800" spc="-195" dirty="0">
                <a:latin typeface="Verdana"/>
                <a:cs typeface="Verdana"/>
              </a:rPr>
              <a:t> </a:t>
            </a:r>
            <a:r>
              <a:rPr sz="2800" spc="-20" dirty="0">
                <a:latin typeface="Verdana"/>
                <a:cs typeface="Verdana"/>
              </a:rPr>
              <a:t>the</a:t>
            </a:r>
            <a:r>
              <a:rPr sz="2800" spc="-175" dirty="0">
                <a:latin typeface="Verdana"/>
                <a:cs typeface="Verdana"/>
              </a:rPr>
              <a:t> </a:t>
            </a:r>
            <a:r>
              <a:rPr sz="2800" spc="75" dirty="0">
                <a:latin typeface="Verdana"/>
                <a:cs typeface="Verdana"/>
              </a:rPr>
              <a:t>Act </a:t>
            </a:r>
            <a:r>
              <a:rPr sz="2800" spc="-70" dirty="0">
                <a:latin typeface="Verdana"/>
                <a:cs typeface="Verdana"/>
              </a:rPr>
              <a:t>provides</a:t>
            </a:r>
            <a:r>
              <a:rPr sz="2800" spc="-210" dirty="0">
                <a:latin typeface="Verdana"/>
                <a:cs typeface="Verdana"/>
              </a:rPr>
              <a:t> </a:t>
            </a:r>
            <a:r>
              <a:rPr sz="2800" spc="-50" dirty="0">
                <a:latin typeface="Verdana"/>
                <a:cs typeface="Verdana"/>
              </a:rPr>
              <a:t>that</a:t>
            </a:r>
            <a:r>
              <a:rPr sz="2800" spc="-180" dirty="0">
                <a:latin typeface="Verdana"/>
                <a:cs typeface="Verdana"/>
              </a:rPr>
              <a:t> </a:t>
            </a:r>
            <a:r>
              <a:rPr sz="2800" spc="215" dirty="0">
                <a:latin typeface="Verdana"/>
                <a:cs typeface="Verdana"/>
              </a:rPr>
              <a:t>a</a:t>
            </a:r>
            <a:r>
              <a:rPr sz="2800" spc="-195" dirty="0">
                <a:latin typeface="Verdana"/>
                <a:cs typeface="Verdana"/>
              </a:rPr>
              <a:t> </a:t>
            </a:r>
            <a:r>
              <a:rPr sz="2800" spc="-20" dirty="0">
                <a:latin typeface="Verdana"/>
                <a:cs typeface="Verdana"/>
              </a:rPr>
              <a:t>continuing </a:t>
            </a:r>
            <a:r>
              <a:rPr sz="2800" dirty="0">
                <a:latin typeface="Verdana"/>
                <a:cs typeface="Verdana"/>
              </a:rPr>
              <a:t>guarantee</a:t>
            </a:r>
            <a:r>
              <a:rPr sz="2800" spc="-135" dirty="0">
                <a:latin typeface="Verdana"/>
                <a:cs typeface="Verdana"/>
              </a:rPr>
              <a:t> </a:t>
            </a:r>
            <a:r>
              <a:rPr sz="2800" spc="-20" dirty="0">
                <a:latin typeface="Verdana"/>
                <a:cs typeface="Verdana"/>
              </a:rPr>
              <a:t>may</a:t>
            </a:r>
            <a:r>
              <a:rPr sz="2800" spc="-14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at</a:t>
            </a:r>
            <a:r>
              <a:rPr sz="2800" spc="-150" dirty="0">
                <a:latin typeface="Verdana"/>
                <a:cs typeface="Verdana"/>
              </a:rPr>
              <a:t> </a:t>
            </a:r>
            <a:r>
              <a:rPr sz="2800" spc="-25" dirty="0">
                <a:latin typeface="Verdana"/>
                <a:cs typeface="Verdana"/>
              </a:rPr>
              <a:t>any </a:t>
            </a:r>
            <a:r>
              <a:rPr sz="2800" spc="-85" dirty="0">
                <a:latin typeface="Verdana"/>
                <a:cs typeface="Verdana"/>
              </a:rPr>
              <a:t>time</a:t>
            </a:r>
            <a:r>
              <a:rPr sz="2800" spc="-235" dirty="0">
                <a:latin typeface="Verdana"/>
                <a:cs typeface="Verdana"/>
              </a:rPr>
              <a:t> </a:t>
            </a:r>
            <a:r>
              <a:rPr sz="2800" spc="150" dirty="0">
                <a:latin typeface="Verdana"/>
                <a:cs typeface="Verdana"/>
              </a:rPr>
              <a:t>be</a:t>
            </a:r>
            <a:r>
              <a:rPr sz="2800" spc="-204" dirty="0">
                <a:latin typeface="Verdana"/>
                <a:cs typeface="Verdana"/>
              </a:rPr>
              <a:t> </a:t>
            </a:r>
            <a:r>
              <a:rPr sz="2800" spc="-25" dirty="0">
                <a:latin typeface="Verdana"/>
                <a:cs typeface="Verdana"/>
              </a:rPr>
              <a:t>revoked</a:t>
            </a:r>
            <a:r>
              <a:rPr sz="2800" spc="-200" dirty="0">
                <a:latin typeface="Verdana"/>
                <a:cs typeface="Verdana"/>
              </a:rPr>
              <a:t> </a:t>
            </a:r>
            <a:r>
              <a:rPr sz="2800" spc="-10" dirty="0">
                <a:latin typeface="Verdana"/>
                <a:cs typeface="Verdana"/>
              </a:rPr>
              <a:t>by</a:t>
            </a:r>
            <a:r>
              <a:rPr sz="2800" spc="-210" dirty="0">
                <a:latin typeface="Verdana"/>
                <a:cs typeface="Verdana"/>
              </a:rPr>
              <a:t> </a:t>
            </a:r>
            <a:r>
              <a:rPr sz="2800" spc="-25" dirty="0">
                <a:latin typeface="Verdana"/>
                <a:cs typeface="Verdana"/>
              </a:rPr>
              <a:t>the </a:t>
            </a:r>
            <a:r>
              <a:rPr sz="2800" spc="-185" dirty="0">
                <a:latin typeface="Verdana"/>
                <a:cs typeface="Verdana"/>
              </a:rPr>
              <a:t>surety,</a:t>
            </a:r>
            <a:r>
              <a:rPr sz="2800" spc="-210" dirty="0">
                <a:latin typeface="Verdana"/>
                <a:cs typeface="Verdana"/>
              </a:rPr>
              <a:t> </a:t>
            </a:r>
            <a:r>
              <a:rPr sz="2800" spc="-95" dirty="0">
                <a:latin typeface="Verdana"/>
                <a:cs typeface="Verdana"/>
              </a:rPr>
              <a:t>as</a:t>
            </a:r>
            <a:r>
              <a:rPr sz="2800" spc="-20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to</a:t>
            </a:r>
            <a:r>
              <a:rPr sz="2800" spc="-204" dirty="0">
                <a:latin typeface="Verdana"/>
                <a:cs typeface="Verdana"/>
              </a:rPr>
              <a:t> </a:t>
            </a:r>
            <a:r>
              <a:rPr sz="2800" spc="-10" dirty="0">
                <a:latin typeface="Verdana"/>
                <a:cs typeface="Verdana"/>
              </a:rPr>
              <a:t>future </a:t>
            </a:r>
            <a:r>
              <a:rPr sz="2800" spc="-95" dirty="0">
                <a:latin typeface="Verdana"/>
                <a:cs typeface="Verdana"/>
              </a:rPr>
              <a:t>transactions,</a:t>
            </a:r>
            <a:r>
              <a:rPr sz="2800" spc="-135" dirty="0">
                <a:latin typeface="Verdana"/>
                <a:cs typeface="Verdana"/>
              </a:rPr>
              <a:t> </a:t>
            </a:r>
            <a:r>
              <a:rPr sz="2800" spc="-10" dirty="0">
                <a:latin typeface="Verdana"/>
                <a:cs typeface="Verdana"/>
              </a:rPr>
              <a:t>by</a:t>
            </a:r>
            <a:r>
              <a:rPr sz="2800" spc="-16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notice</a:t>
            </a:r>
            <a:r>
              <a:rPr sz="2800" spc="-155" dirty="0">
                <a:latin typeface="Verdana"/>
                <a:cs typeface="Verdana"/>
              </a:rPr>
              <a:t> </a:t>
            </a:r>
            <a:r>
              <a:rPr sz="2800" spc="-25" dirty="0">
                <a:latin typeface="Verdana"/>
                <a:cs typeface="Verdana"/>
              </a:rPr>
              <a:t>to </a:t>
            </a:r>
            <a:r>
              <a:rPr sz="2800" spc="-35" dirty="0">
                <a:latin typeface="Verdana"/>
                <a:cs typeface="Verdana"/>
              </a:rPr>
              <a:t>the</a:t>
            </a:r>
            <a:r>
              <a:rPr sz="2800" spc="-200" dirty="0">
                <a:latin typeface="Verdana"/>
                <a:cs typeface="Verdana"/>
              </a:rPr>
              <a:t> </a:t>
            </a:r>
            <a:r>
              <a:rPr sz="2800" spc="-10" dirty="0">
                <a:latin typeface="Verdana"/>
                <a:cs typeface="Verdana"/>
              </a:rPr>
              <a:t>creditor.</a:t>
            </a:r>
            <a:endParaRPr sz="2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98395">
              <a:lnSpc>
                <a:spcPct val="100000"/>
              </a:lnSpc>
              <a:spcBef>
                <a:spcPts val="100"/>
              </a:spcBef>
            </a:pPr>
            <a:r>
              <a:rPr spc="-70" dirty="0"/>
              <a:t>Examples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51356" y="1627378"/>
            <a:ext cx="5410200" cy="47815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400" spc="75" dirty="0">
                <a:latin typeface="Verdana"/>
                <a:cs typeface="Verdana"/>
              </a:rPr>
              <a:t>‘A’,</a:t>
            </a:r>
            <a:r>
              <a:rPr sz="2400" spc="2880" dirty="0">
                <a:latin typeface="Verdana"/>
                <a:cs typeface="Verdana"/>
              </a:rPr>
              <a:t> </a:t>
            </a:r>
            <a:r>
              <a:rPr sz="2400" spc="-125" dirty="0">
                <a:latin typeface="Verdana"/>
                <a:cs typeface="Verdana"/>
              </a:rPr>
              <a:t>in</a:t>
            </a:r>
            <a:r>
              <a:rPr sz="2400" spc="2895" dirty="0">
                <a:latin typeface="Verdana"/>
                <a:cs typeface="Verdana"/>
              </a:rPr>
              <a:t> </a:t>
            </a:r>
            <a:r>
              <a:rPr sz="2400" spc="-30" dirty="0">
                <a:latin typeface="Verdana"/>
                <a:cs typeface="Verdana"/>
              </a:rPr>
              <a:t>consideration</a:t>
            </a:r>
            <a:r>
              <a:rPr sz="2400" spc="291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of</a:t>
            </a:r>
            <a:r>
              <a:rPr sz="2400" spc="2905" dirty="0">
                <a:latin typeface="Verdana"/>
                <a:cs typeface="Verdana"/>
              </a:rPr>
              <a:t> </a:t>
            </a:r>
            <a:r>
              <a:rPr sz="2400" spc="-175" dirty="0">
                <a:latin typeface="Verdana"/>
                <a:cs typeface="Verdana"/>
              </a:rPr>
              <a:t>B’s</a:t>
            </a:r>
            <a:r>
              <a:rPr sz="2400" spc="-110" dirty="0">
                <a:latin typeface="Verdana"/>
                <a:cs typeface="Verdana"/>
              </a:rPr>
              <a:t> </a:t>
            </a:r>
            <a:r>
              <a:rPr sz="2400" spc="-55" dirty="0">
                <a:latin typeface="Verdana"/>
                <a:cs typeface="Verdana"/>
              </a:rPr>
              <a:t>discounting,</a:t>
            </a:r>
            <a:r>
              <a:rPr sz="2400" spc="450" dirty="0">
                <a:latin typeface="Verdana"/>
                <a:cs typeface="Verdana"/>
              </a:rPr>
              <a:t> </a:t>
            </a:r>
            <a:r>
              <a:rPr sz="2400" spc="20" dirty="0">
                <a:latin typeface="Verdana"/>
                <a:cs typeface="Verdana"/>
              </a:rPr>
              <a:t>at</a:t>
            </a:r>
            <a:r>
              <a:rPr sz="2400" spc="470" dirty="0">
                <a:latin typeface="Verdana"/>
                <a:cs typeface="Verdana"/>
              </a:rPr>
              <a:t> </a:t>
            </a:r>
            <a:r>
              <a:rPr sz="2400" spc="-5" dirty="0">
                <a:latin typeface="Verdana"/>
                <a:cs typeface="Verdana"/>
              </a:rPr>
              <a:t>A’</a:t>
            </a:r>
            <a:r>
              <a:rPr sz="2400" dirty="0">
                <a:latin typeface="Verdana"/>
                <a:cs typeface="Verdana"/>
              </a:rPr>
              <a:t>s</a:t>
            </a:r>
            <a:r>
              <a:rPr sz="2400" spc="470" dirty="0">
                <a:latin typeface="Verdana"/>
                <a:cs typeface="Verdana"/>
              </a:rPr>
              <a:t> </a:t>
            </a:r>
            <a:r>
              <a:rPr sz="2400" spc="-85" dirty="0">
                <a:latin typeface="Verdana"/>
                <a:cs typeface="Verdana"/>
              </a:rPr>
              <a:t>request,</a:t>
            </a:r>
            <a:r>
              <a:rPr sz="2400" spc="470" dirty="0">
                <a:latin typeface="Verdana"/>
                <a:cs typeface="Verdana"/>
              </a:rPr>
              <a:t> </a:t>
            </a:r>
            <a:r>
              <a:rPr sz="2400" spc="-155" dirty="0">
                <a:latin typeface="Verdana"/>
                <a:cs typeface="Verdana"/>
              </a:rPr>
              <a:t>bills</a:t>
            </a:r>
            <a:r>
              <a:rPr sz="2400" spc="475" dirty="0">
                <a:latin typeface="Verdana"/>
                <a:cs typeface="Verdana"/>
              </a:rPr>
              <a:t> </a:t>
            </a:r>
            <a:r>
              <a:rPr sz="2400" spc="-5" dirty="0">
                <a:latin typeface="Verdana"/>
                <a:cs typeface="Verdana"/>
              </a:rPr>
              <a:t>of </a:t>
            </a:r>
            <a:r>
              <a:rPr sz="2400" spc="55" dirty="0">
                <a:latin typeface="Verdana"/>
                <a:cs typeface="Verdana"/>
              </a:rPr>
              <a:t>exchange</a:t>
            </a:r>
            <a:r>
              <a:rPr sz="2400" spc="-145" dirty="0">
                <a:latin typeface="Verdana"/>
                <a:cs typeface="Verdana"/>
              </a:rPr>
              <a:t> </a:t>
            </a:r>
            <a:r>
              <a:rPr sz="2400" spc="-105" dirty="0">
                <a:latin typeface="Verdana"/>
                <a:cs typeface="Verdana"/>
              </a:rPr>
              <a:t>for</a:t>
            </a:r>
            <a:r>
              <a:rPr sz="2400" spc="-135" dirty="0">
                <a:latin typeface="Verdana"/>
                <a:cs typeface="Verdana"/>
              </a:rPr>
              <a:t> </a:t>
            </a:r>
            <a:r>
              <a:rPr sz="2400" spc="105" dirty="0">
                <a:latin typeface="Verdana"/>
                <a:cs typeface="Verdana"/>
              </a:rPr>
              <a:t>‘C’,</a:t>
            </a:r>
            <a:r>
              <a:rPr sz="2400" spc="-170" dirty="0">
                <a:latin typeface="Verdana"/>
                <a:cs typeface="Verdana"/>
              </a:rPr>
              <a:t> </a:t>
            </a:r>
            <a:r>
              <a:rPr sz="2400" spc="-20" dirty="0">
                <a:latin typeface="Verdana"/>
                <a:cs typeface="Verdana"/>
              </a:rPr>
              <a:t>guarantees</a:t>
            </a:r>
            <a:r>
              <a:rPr sz="2400" spc="-135" dirty="0">
                <a:latin typeface="Verdana"/>
                <a:cs typeface="Verdana"/>
              </a:rPr>
              <a:t> </a:t>
            </a:r>
            <a:r>
              <a:rPr sz="2400" spc="-25" dirty="0">
                <a:latin typeface="Verdana"/>
                <a:cs typeface="Verdana"/>
              </a:rPr>
              <a:t>to</a:t>
            </a:r>
            <a:r>
              <a:rPr sz="2400" spc="-140" dirty="0">
                <a:latin typeface="Verdana"/>
                <a:cs typeface="Verdana"/>
              </a:rPr>
              <a:t> </a:t>
            </a:r>
            <a:r>
              <a:rPr sz="2400" spc="-30" dirty="0">
                <a:latin typeface="Verdana"/>
                <a:cs typeface="Verdana"/>
              </a:rPr>
              <a:t>‘B’, </a:t>
            </a:r>
            <a:r>
              <a:rPr sz="2400" spc="-105" dirty="0">
                <a:latin typeface="Verdana"/>
                <a:cs typeface="Verdana"/>
              </a:rPr>
              <a:t>for</a:t>
            </a:r>
            <a:r>
              <a:rPr sz="2400" spc="150" dirty="0">
                <a:latin typeface="Verdana"/>
                <a:cs typeface="Verdana"/>
              </a:rPr>
              <a:t> </a:t>
            </a:r>
            <a:r>
              <a:rPr sz="2400" spc="-200" dirty="0">
                <a:latin typeface="Verdana"/>
                <a:cs typeface="Verdana"/>
              </a:rPr>
              <a:t>12</a:t>
            </a:r>
            <a:r>
              <a:rPr sz="2400" spc="150" dirty="0">
                <a:latin typeface="Verdana"/>
                <a:cs typeface="Verdana"/>
              </a:rPr>
              <a:t> </a:t>
            </a:r>
            <a:r>
              <a:rPr sz="2400" spc="-125" dirty="0">
                <a:latin typeface="Verdana"/>
                <a:cs typeface="Verdana"/>
              </a:rPr>
              <a:t>months,</a:t>
            </a:r>
            <a:r>
              <a:rPr sz="2400" spc="130" dirty="0">
                <a:latin typeface="Verdana"/>
                <a:cs typeface="Verdana"/>
              </a:rPr>
              <a:t> </a:t>
            </a:r>
            <a:r>
              <a:rPr sz="2400" spc="-30" dirty="0">
                <a:latin typeface="Verdana"/>
                <a:cs typeface="Verdana"/>
              </a:rPr>
              <a:t>the</a:t>
            </a:r>
            <a:r>
              <a:rPr sz="2400" spc="175" dirty="0">
                <a:latin typeface="Verdana"/>
                <a:cs typeface="Verdana"/>
              </a:rPr>
              <a:t> </a:t>
            </a:r>
            <a:r>
              <a:rPr sz="2400" spc="55" dirty="0">
                <a:latin typeface="Verdana"/>
                <a:cs typeface="Verdana"/>
              </a:rPr>
              <a:t>due</a:t>
            </a:r>
            <a:r>
              <a:rPr sz="2400" spc="170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payment</a:t>
            </a:r>
            <a:r>
              <a:rPr sz="2400" spc="15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of </a:t>
            </a:r>
            <a:r>
              <a:rPr sz="2400" spc="-60" dirty="0">
                <a:latin typeface="Verdana"/>
                <a:cs typeface="Verdana"/>
              </a:rPr>
              <a:t>all</a:t>
            </a:r>
            <a:r>
              <a:rPr sz="2400" spc="785" dirty="0">
                <a:latin typeface="Verdana"/>
                <a:cs typeface="Verdana"/>
              </a:rPr>
              <a:t> </a:t>
            </a:r>
            <a:r>
              <a:rPr sz="2400" spc="-45" dirty="0">
                <a:latin typeface="Verdana"/>
                <a:cs typeface="Verdana"/>
              </a:rPr>
              <a:t>such</a:t>
            </a:r>
            <a:r>
              <a:rPr sz="2400" spc="775" dirty="0">
                <a:latin typeface="Verdana"/>
                <a:cs typeface="Verdana"/>
              </a:rPr>
              <a:t> </a:t>
            </a:r>
            <a:r>
              <a:rPr sz="2400" spc="-155" dirty="0">
                <a:latin typeface="Verdana"/>
                <a:cs typeface="Verdana"/>
              </a:rPr>
              <a:t>bills</a:t>
            </a:r>
            <a:r>
              <a:rPr sz="2400" spc="790" dirty="0">
                <a:latin typeface="Verdana"/>
                <a:cs typeface="Verdana"/>
              </a:rPr>
              <a:t> </a:t>
            </a:r>
            <a:r>
              <a:rPr sz="2400" spc="-25" dirty="0">
                <a:latin typeface="Verdana"/>
                <a:cs typeface="Verdana"/>
              </a:rPr>
              <a:t>to</a:t>
            </a:r>
            <a:r>
              <a:rPr sz="2400" spc="780" dirty="0">
                <a:latin typeface="Verdana"/>
                <a:cs typeface="Verdana"/>
              </a:rPr>
              <a:t> </a:t>
            </a:r>
            <a:r>
              <a:rPr sz="2400" spc="-30" dirty="0">
                <a:latin typeface="Verdana"/>
                <a:cs typeface="Verdana"/>
              </a:rPr>
              <a:t>the</a:t>
            </a:r>
            <a:r>
              <a:rPr sz="2400" spc="785" dirty="0">
                <a:latin typeface="Verdana"/>
                <a:cs typeface="Verdana"/>
              </a:rPr>
              <a:t> </a:t>
            </a:r>
            <a:r>
              <a:rPr sz="2400" spc="-65" dirty="0">
                <a:latin typeface="Verdana"/>
                <a:cs typeface="Verdana"/>
              </a:rPr>
              <a:t>extent</a:t>
            </a:r>
            <a:r>
              <a:rPr sz="2400" spc="800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of</a:t>
            </a:r>
            <a:r>
              <a:rPr sz="2400" spc="785" dirty="0">
                <a:latin typeface="Verdana"/>
                <a:cs typeface="Verdana"/>
              </a:rPr>
              <a:t> </a:t>
            </a:r>
            <a:r>
              <a:rPr sz="2400" spc="-280" dirty="0">
                <a:latin typeface="Verdana"/>
                <a:cs typeface="Verdana"/>
              </a:rPr>
              <a:t>Rs.</a:t>
            </a:r>
            <a:r>
              <a:rPr sz="2400" spc="-215" dirty="0">
                <a:latin typeface="Verdana"/>
                <a:cs typeface="Verdana"/>
              </a:rPr>
              <a:t> </a:t>
            </a:r>
            <a:r>
              <a:rPr sz="2400" spc="-210" dirty="0">
                <a:latin typeface="Verdana"/>
                <a:cs typeface="Verdana"/>
              </a:rPr>
              <a:t>5,000.</a:t>
            </a:r>
            <a:r>
              <a:rPr sz="2400" spc="-155" dirty="0">
                <a:latin typeface="Verdana"/>
                <a:cs typeface="Verdana"/>
              </a:rPr>
              <a:t> </a:t>
            </a:r>
            <a:r>
              <a:rPr sz="2400" spc="25" dirty="0">
                <a:latin typeface="Verdana"/>
                <a:cs typeface="Verdana"/>
              </a:rPr>
              <a:t>‘B’</a:t>
            </a:r>
            <a:r>
              <a:rPr sz="2400" spc="-155" dirty="0">
                <a:latin typeface="Verdana"/>
                <a:cs typeface="Verdana"/>
              </a:rPr>
              <a:t> </a:t>
            </a:r>
            <a:r>
              <a:rPr sz="2400" spc="-70" dirty="0">
                <a:latin typeface="Verdana"/>
                <a:cs typeface="Verdana"/>
              </a:rPr>
              <a:t>discounts</a:t>
            </a:r>
            <a:r>
              <a:rPr sz="2400" spc="-140" dirty="0">
                <a:latin typeface="Verdana"/>
                <a:cs typeface="Verdana"/>
              </a:rPr>
              <a:t> </a:t>
            </a:r>
            <a:r>
              <a:rPr sz="2400" spc="-155" dirty="0">
                <a:latin typeface="Verdana"/>
                <a:cs typeface="Verdana"/>
              </a:rPr>
              <a:t>bills</a:t>
            </a:r>
            <a:r>
              <a:rPr sz="2400" spc="-135" dirty="0">
                <a:latin typeface="Verdana"/>
                <a:cs typeface="Verdana"/>
              </a:rPr>
              <a:t> </a:t>
            </a:r>
            <a:r>
              <a:rPr sz="2400" spc="-105" dirty="0">
                <a:latin typeface="Verdana"/>
                <a:cs typeface="Verdana"/>
              </a:rPr>
              <a:t>for</a:t>
            </a:r>
            <a:r>
              <a:rPr sz="2400" spc="-140" dirty="0">
                <a:latin typeface="Verdana"/>
                <a:cs typeface="Verdana"/>
              </a:rPr>
              <a:t> </a:t>
            </a:r>
            <a:r>
              <a:rPr sz="2400" spc="210" dirty="0">
                <a:latin typeface="Verdana"/>
                <a:cs typeface="Verdana"/>
              </a:rPr>
              <a:t>‘C’</a:t>
            </a:r>
            <a:r>
              <a:rPr sz="2400" spc="-150" dirty="0">
                <a:latin typeface="Verdana"/>
                <a:cs typeface="Verdana"/>
              </a:rPr>
              <a:t> </a:t>
            </a:r>
            <a:r>
              <a:rPr sz="2400" spc="-25" dirty="0">
                <a:latin typeface="Verdana"/>
                <a:cs typeface="Verdana"/>
              </a:rPr>
              <a:t>to</a:t>
            </a:r>
            <a:r>
              <a:rPr sz="2400" spc="-140" dirty="0">
                <a:latin typeface="Verdana"/>
                <a:cs typeface="Verdana"/>
              </a:rPr>
              <a:t> </a:t>
            </a:r>
            <a:r>
              <a:rPr sz="2400" spc="-30" dirty="0">
                <a:latin typeface="Verdana"/>
                <a:cs typeface="Verdana"/>
              </a:rPr>
              <a:t>the</a:t>
            </a:r>
            <a:r>
              <a:rPr sz="2400" spc="-20" dirty="0">
                <a:latin typeface="Verdana"/>
                <a:cs typeface="Verdana"/>
              </a:rPr>
              <a:t> </a:t>
            </a:r>
            <a:r>
              <a:rPr sz="2400" spc="-65" dirty="0">
                <a:latin typeface="Verdana"/>
                <a:cs typeface="Verdana"/>
              </a:rPr>
              <a:t>extent</a:t>
            </a:r>
            <a:r>
              <a:rPr sz="2400" spc="630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of</a:t>
            </a:r>
            <a:r>
              <a:rPr sz="2400" spc="615" dirty="0">
                <a:latin typeface="Verdana"/>
                <a:cs typeface="Verdana"/>
              </a:rPr>
              <a:t> </a:t>
            </a:r>
            <a:r>
              <a:rPr sz="2400" spc="-254" dirty="0">
                <a:latin typeface="Verdana"/>
                <a:cs typeface="Verdana"/>
              </a:rPr>
              <a:t>Rs.</a:t>
            </a:r>
            <a:r>
              <a:rPr sz="2400" spc="610" dirty="0">
                <a:latin typeface="Verdana"/>
                <a:cs typeface="Verdana"/>
              </a:rPr>
              <a:t> </a:t>
            </a:r>
            <a:r>
              <a:rPr sz="2400" spc="-210" dirty="0">
                <a:latin typeface="Verdana"/>
                <a:cs typeface="Verdana"/>
              </a:rPr>
              <a:t>2,000.</a:t>
            </a:r>
            <a:r>
              <a:rPr sz="2400" spc="610" dirty="0">
                <a:latin typeface="Verdana"/>
                <a:cs typeface="Verdana"/>
              </a:rPr>
              <a:t> </a:t>
            </a:r>
            <a:r>
              <a:rPr sz="2400" spc="-75" dirty="0">
                <a:latin typeface="Verdana"/>
                <a:cs typeface="Verdana"/>
              </a:rPr>
              <a:t>Afterwards,</a:t>
            </a:r>
            <a:r>
              <a:rPr sz="2400" spc="610" dirty="0">
                <a:latin typeface="Verdana"/>
                <a:cs typeface="Verdana"/>
              </a:rPr>
              <a:t> </a:t>
            </a:r>
            <a:r>
              <a:rPr sz="2400" spc="25" dirty="0">
                <a:latin typeface="Verdana"/>
                <a:cs typeface="Verdana"/>
              </a:rPr>
              <a:t>at</a:t>
            </a:r>
            <a:r>
              <a:rPr sz="2400" spc="20" dirty="0">
                <a:latin typeface="Verdana"/>
                <a:cs typeface="Verdana"/>
              </a:rPr>
              <a:t> </a:t>
            </a:r>
            <a:r>
              <a:rPr sz="2400" spc="-30" dirty="0">
                <a:latin typeface="Verdana"/>
                <a:cs typeface="Verdana"/>
              </a:rPr>
              <a:t>the</a:t>
            </a:r>
            <a:r>
              <a:rPr sz="2400" spc="-150" dirty="0">
                <a:latin typeface="Verdana"/>
                <a:cs typeface="Verdana"/>
              </a:rPr>
              <a:t> </a:t>
            </a:r>
            <a:r>
              <a:rPr sz="2400" spc="55" dirty="0">
                <a:latin typeface="Verdana"/>
                <a:cs typeface="Verdana"/>
              </a:rPr>
              <a:t>end</a:t>
            </a:r>
            <a:r>
              <a:rPr sz="2400" spc="-150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of</a:t>
            </a:r>
            <a:r>
              <a:rPr sz="2400" spc="-145" dirty="0">
                <a:latin typeface="Verdana"/>
                <a:cs typeface="Verdana"/>
              </a:rPr>
              <a:t> </a:t>
            </a:r>
            <a:r>
              <a:rPr sz="2400" spc="-200" dirty="0">
                <a:latin typeface="Verdana"/>
                <a:cs typeface="Verdana"/>
              </a:rPr>
              <a:t>3</a:t>
            </a:r>
            <a:r>
              <a:rPr sz="2400" spc="-145" dirty="0">
                <a:latin typeface="Verdana"/>
                <a:cs typeface="Verdana"/>
              </a:rPr>
              <a:t> </a:t>
            </a:r>
            <a:r>
              <a:rPr sz="2400" spc="-125" dirty="0">
                <a:latin typeface="Verdana"/>
                <a:cs typeface="Verdana"/>
              </a:rPr>
              <a:t>months,</a:t>
            </a:r>
            <a:r>
              <a:rPr sz="2400" spc="-160" dirty="0">
                <a:latin typeface="Verdana"/>
                <a:cs typeface="Verdana"/>
              </a:rPr>
              <a:t> </a:t>
            </a:r>
            <a:r>
              <a:rPr sz="2400" spc="160" dirty="0">
                <a:latin typeface="Verdana"/>
                <a:cs typeface="Verdana"/>
              </a:rPr>
              <a:t>‘A’</a:t>
            </a:r>
            <a:r>
              <a:rPr sz="2400" spc="-150" dirty="0">
                <a:latin typeface="Verdana"/>
                <a:cs typeface="Verdana"/>
              </a:rPr>
              <a:t> </a:t>
            </a:r>
            <a:r>
              <a:rPr sz="2400" spc="-85" dirty="0">
                <a:latin typeface="Verdana"/>
                <a:cs typeface="Verdana"/>
              </a:rPr>
              <a:t>revokes</a:t>
            </a:r>
            <a:r>
              <a:rPr sz="2400" spc="-140" dirty="0">
                <a:latin typeface="Verdana"/>
                <a:cs typeface="Verdana"/>
              </a:rPr>
              <a:t> </a:t>
            </a:r>
            <a:r>
              <a:rPr sz="2400" spc="-30" dirty="0">
                <a:latin typeface="Verdana"/>
                <a:cs typeface="Verdana"/>
              </a:rPr>
              <a:t>the</a:t>
            </a:r>
            <a:r>
              <a:rPr sz="2400" spc="-20" dirty="0">
                <a:latin typeface="Verdana"/>
                <a:cs typeface="Verdana"/>
              </a:rPr>
              <a:t> </a:t>
            </a:r>
            <a:r>
              <a:rPr sz="2400" spc="-10" dirty="0">
                <a:latin typeface="Verdana"/>
                <a:cs typeface="Verdana"/>
              </a:rPr>
              <a:t>guarantee.</a:t>
            </a:r>
            <a:r>
              <a:rPr sz="2400" spc="5515" dirty="0">
                <a:latin typeface="Verdana"/>
                <a:cs typeface="Verdana"/>
              </a:rPr>
              <a:t> </a:t>
            </a:r>
            <a:r>
              <a:rPr sz="2400" spc="-265" dirty="0">
                <a:latin typeface="Verdana"/>
                <a:cs typeface="Verdana"/>
              </a:rPr>
              <a:t>This</a:t>
            </a:r>
            <a:r>
              <a:rPr sz="2400" spc="5515" dirty="0">
                <a:latin typeface="Verdana"/>
                <a:cs typeface="Verdana"/>
              </a:rPr>
              <a:t> </a:t>
            </a:r>
            <a:r>
              <a:rPr sz="2400" spc="-10" dirty="0">
                <a:latin typeface="Verdana"/>
                <a:cs typeface="Verdana"/>
              </a:rPr>
              <a:t>revocation</a:t>
            </a:r>
            <a:r>
              <a:rPr sz="2400" spc="5" dirty="0">
                <a:latin typeface="Verdana"/>
                <a:cs typeface="Verdana"/>
              </a:rPr>
              <a:t> </a:t>
            </a:r>
            <a:r>
              <a:rPr sz="2400" spc="-40" dirty="0">
                <a:latin typeface="Verdana"/>
                <a:cs typeface="Verdana"/>
              </a:rPr>
              <a:t>discharges</a:t>
            </a:r>
            <a:r>
              <a:rPr sz="2400" spc="40" dirty="0">
                <a:latin typeface="Verdana"/>
                <a:cs typeface="Verdana"/>
              </a:rPr>
              <a:t> </a:t>
            </a:r>
            <a:r>
              <a:rPr sz="2400" spc="160" dirty="0">
                <a:latin typeface="Verdana"/>
                <a:cs typeface="Verdana"/>
              </a:rPr>
              <a:t>‘A’</a:t>
            </a:r>
            <a:r>
              <a:rPr sz="2400" spc="20" dirty="0">
                <a:latin typeface="Verdana"/>
                <a:cs typeface="Verdana"/>
              </a:rPr>
              <a:t> </a:t>
            </a:r>
            <a:r>
              <a:rPr sz="2400" spc="-100" dirty="0">
                <a:latin typeface="Verdana"/>
                <a:cs typeface="Verdana"/>
              </a:rPr>
              <a:t>from</a:t>
            </a:r>
            <a:r>
              <a:rPr sz="2400" spc="30" dirty="0">
                <a:latin typeface="Verdana"/>
                <a:cs typeface="Verdana"/>
              </a:rPr>
              <a:t> </a:t>
            </a:r>
            <a:r>
              <a:rPr sz="2400" spc="-60" dirty="0">
                <a:latin typeface="Verdana"/>
                <a:cs typeface="Verdana"/>
              </a:rPr>
              <a:t>all</a:t>
            </a:r>
            <a:r>
              <a:rPr sz="2400" spc="30" dirty="0">
                <a:latin typeface="Verdana"/>
                <a:cs typeface="Verdana"/>
              </a:rPr>
              <a:t> </a:t>
            </a:r>
            <a:r>
              <a:rPr sz="2400" spc="-105" dirty="0">
                <a:latin typeface="Verdana"/>
                <a:cs typeface="Verdana"/>
              </a:rPr>
              <a:t>liability</a:t>
            </a:r>
            <a:r>
              <a:rPr sz="2400" spc="20" dirty="0">
                <a:latin typeface="Verdana"/>
                <a:cs typeface="Verdana"/>
              </a:rPr>
              <a:t> </a:t>
            </a:r>
            <a:r>
              <a:rPr sz="2400" spc="-25" dirty="0">
                <a:latin typeface="Verdana"/>
                <a:cs typeface="Verdana"/>
              </a:rPr>
              <a:t>to</a:t>
            </a:r>
            <a:r>
              <a:rPr sz="2400" spc="30" dirty="0">
                <a:latin typeface="Verdana"/>
                <a:cs typeface="Verdana"/>
              </a:rPr>
              <a:t> </a:t>
            </a:r>
            <a:r>
              <a:rPr sz="2400" spc="20" dirty="0">
                <a:latin typeface="Verdana"/>
                <a:cs typeface="Verdana"/>
              </a:rPr>
              <a:t>‘B’ </a:t>
            </a:r>
            <a:r>
              <a:rPr sz="2400" spc="-105" dirty="0">
                <a:latin typeface="Verdana"/>
                <a:cs typeface="Verdana"/>
              </a:rPr>
              <a:t>for</a:t>
            </a:r>
            <a:r>
              <a:rPr sz="2400" spc="-90" dirty="0">
                <a:latin typeface="Verdana"/>
                <a:cs typeface="Verdana"/>
              </a:rPr>
              <a:t> </a:t>
            </a:r>
            <a:r>
              <a:rPr sz="2400" spc="-5" dirty="0">
                <a:latin typeface="Verdana"/>
                <a:cs typeface="Verdana"/>
              </a:rPr>
              <a:t>an</a:t>
            </a:r>
            <a:r>
              <a:rPr sz="2400" dirty="0">
                <a:latin typeface="Verdana"/>
                <a:cs typeface="Verdana"/>
              </a:rPr>
              <a:t>y</a:t>
            </a:r>
            <a:r>
              <a:rPr sz="2400" spc="-85" dirty="0">
                <a:latin typeface="Verdana"/>
                <a:cs typeface="Verdana"/>
              </a:rPr>
              <a:t> </a:t>
            </a:r>
            <a:r>
              <a:rPr sz="2400" spc="-50" dirty="0">
                <a:latin typeface="Verdana"/>
                <a:cs typeface="Verdana"/>
              </a:rPr>
              <a:t>subsequent</a:t>
            </a:r>
            <a:r>
              <a:rPr sz="2400" spc="-75" dirty="0">
                <a:latin typeface="Verdana"/>
                <a:cs typeface="Verdana"/>
              </a:rPr>
              <a:t> </a:t>
            </a:r>
            <a:r>
              <a:rPr sz="2400" spc="-55" dirty="0">
                <a:latin typeface="Verdana"/>
                <a:cs typeface="Verdana"/>
              </a:rPr>
              <a:t>discount.</a:t>
            </a:r>
            <a:r>
              <a:rPr sz="2400" spc="-105" dirty="0">
                <a:latin typeface="Verdana"/>
                <a:cs typeface="Verdana"/>
              </a:rPr>
              <a:t> </a:t>
            </a:r>
            <a:r>
              <a:rPr sz="2400" spc="-165" dirty="0">
                <a:latin typeface="Verdana"/>
                <a:cs typeface="Verdana"/>
              </a:rPr>
              <a:t>But</a:t>
            </a:r>
            <a:r>
              <a:rPr sz="2400" spc="-85" dirty="0">
                <a:latin typeface="Verdana"/>
                <a:cs typeface="Verdana"/>
              </a:rPr>
              <a:t> </a:t>
            </a:r>
            <a:r>
              <a:rPr sz="2400" spc="160" dirty="0">
                <a:latin typeface="Verdana"/>
                <a:cs typeface="Verdana"/>
              </a:rPr>
              <a:t>‘A’</a:t>
            </a:r>
            <a:r>
              <a:rPr sz="2400" spc="245" dirty="0">
                <a:latin typeface="Verdana"/>
                <a:cs typeface="Verdana"/>
              </a:rPr>
              <a:t> </a:t>
            </a:r>
            <a:r>
              <a:rPr sz="2400" spc="-254" dirty="0">
                <a:latin typeface="Verdana"/>
                <a:cs typeface="Verdana"/>
              </a:rPr>
              <a:t>is</a:t>
            </a:r>
            <a:r>
              <a:rPr sz="2400" spc="1085" dirty="0">
                <a:latin typeface="Verdana"/>
                <a:cs typeface="Verdana"/>
              </a:rPr>
              <a:t> </a:t>
            </a:r>
            <a:r>
              <a:rPr sz="2400" spc="-25" dirty="0">
                <a:latin typeface="Verdana"/>
                <a:cs typeface="Verdana"/>
              </a:rPr>
              <a:t>liable</a:t>
            </a:r>
            <a:r>
              <a:rPr sz="2400" spc="1080" dirty="0">
                <a:latin typeface="Verdana"/>
                <a:cs typeface="Verdana"/>
              </a:rPr>
              <a:t> </a:t>
            </a:r>
            <a:r>
              <a:rPr sz="2400" spc="-25" dirty="0">
                <a:latin typeface="Verdana"/>
                <a:cs typeface="Verdana"/>
              </a:rPr>
              <a:t>to</a:t>
            </a:r>
            <a:r>
              <a:rPr sz="2400" spc="1085" dirty="0">
                <a:latin typeface="Verdana"/>
                <a:cs typeface="Verdana"/>
              </a:rPr>
              <a:t> </a:t>
            </a:r>
            <a:r>
              <a:rPr sz="2400" spc="25" dirty="0">
                <a:latin typeface="Verdana"/>
                <a:cs typeface="Verdana"/>
              </a:rPr>
              <a:t>‘B’</a:t>
            </a:r>
            <a:r>
              <a:rPr sz="2400" spc="1075" dirty="0">
                <a:latin typeface="Verdana"/>
                <a:cs typeface="Verdana"/>
              </a:rPr>
              <a:t> </a:t>
            </a:r>
            <a:r>
              <a:rPr sz="2400" spc="-105" dirty="0">
                <a:latin typeface="Verdana"/>
                <a:cs typeface="Verdana"/>
              </a:rPr>
              <a:t>for</a:t>
            </a:r>
            <a:r>
              <a:rPr sz="2400" spc="1090" dirty="0">
                <a:latin typeface="Verdana"/>
                <a:cs typeface="Verdana"/>
              </a:rPr>
              <a:t> </a:t>
            </a:r>
            <a:r>
              <a:rPr sz="2400" spc="-260" dirty="0">
                <a:latin typeface="Verdana"/>
                <a:cs typeface="Verdana"/>
              </a:rPr>
              <a:t>Rs.</a:t>
            </a:r>
            <a:r>
              <a:rPr sz="2400" spc="1075" dirty="0">
                <a:latin typeface="Verdana"/>
                <a:cs typeface="Verdana"/>
              </a:rPr>
              <a:t> </a:t>
            </a:r>
            <a:r>
              <a:rPr sz="2400" spc="-210" dirty="0">
                <a:latin typeface="Verdana"/>
                <a:cs typeface="Verdana"/>
              </a:rPr>
              <a:t>2,000,</a:t>
            </a:r>
            <a:r>
              <a:rPr sz="2400" spc="1050" dirty="0">
                <a:latin typeface="Verdana"/>
                <a:cs typeface="Verdana"/>
              </a:rPr>
              <a:t> </a:t>
            </a:r>
            <a:r>
              <a:rPr sz="2400" spc="10" dirty="0">
                <a:latin typeface="Verdana"/>
                <a:cs typeface="Verdana"/>
              </a:rPr>
              <a:t>on</a:t>
            </a:r>
            <a:r>
              <a:rPr sz="2400" spc="5" dirty="0">
                <a:latin typeface="Verdana"/>
                <a:cs typeface="Verdana"/>
              </a:rPr>
              <a:t> </a:t>
            </a:r>
            <a:r>
              <a:rPr sz="2400" spc="-10" dirty="0">
                <a:latin typeface="Verdana"/>
                <a:cs typeface="Verdana"/>
              </a:rPr>
              <a:t>default</a:t>
            </a:r>
            <a:r>
              <a:rPr sz="2400" spc="-200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of</a:t>
            </a:r>
            <a:r>
              <a:rPr sz="2400" spc="-185" dirty="0">
                <a:latin typeface="Verdana"/>
                <a:cs typeface="Verdana"/>
              </a:rPr>
              <a:t> </a:t>
            </a:r>
            <a:r>
              <a:rPr sz="2400" spc="105" dirty="0">
                <a:latin typeface="Verdana"/>
                <a:cs typeface="Verdana"/>
              </a:rPr>
              <a:t>‘C’.</a:t>
            </a:r>
            <a:endParaRPr sz="2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58646" y="1627378"/>
            <a:ext cx="5101590" cy="3317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 algn="just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</a:tabLst>
            </a:pPr>
            <a:r>
              <a:rPr sz="2400" spc="160" dirty="0">
                <a:latin typeface="Verdana"/>
                <a:cs typeface="Verdana"/>
              </a:rPr>
              <a:t>‘A’</a:t>
            </a:r>
            <a:r>
              <a:rPr sz="2400" spc="-85" dirty="0">
                <a:latin typeface="Verdana"/>
                <a:cs typeface="Verdana"/>
              </a:rPr>
              <a:t>  </a:t>
            </a:r>
            <a:r>
              <a:rPr sz="2400" dirty="0">
                <a:latin typeface="Verdana"/>
                <a:cs typeface="Verdana"/>
              </a:rPr>
              <a:t>guarantees</a:t>
            </a:r>
            <a:r>
              <a:rPr sz="2400" spc="-75" dirty="0">
                <a:latin typeface="Verdana"/>
                <a:cs typeface="Verdana"/>
              </a:rPr>
              <a:t>  </a:t>
            </a:r>
            <a:r>
              <a:rPr sz="2400" dirty="0">
                <a:latin typeface="Verdana"/>
                <a:cs typeface="Verdana"/>
              </a:rPr>
              <a:t>to</a:t>
            </a:r>
            <a:r>
              <a:rPr sz="2400" spc="-75" dirty="0">
                <a:latin typeface="Verdana"/>
                <a:cs typeface="Verdana"/>
              </a:rPr>
              <a:t>  </a:t>
            </a:r>
            <a:r>
              <a:rPr sz="2400" dirty="0">
                <a:latin typeface="Verdana"/>
                <a:cs typeface="Verdana"/>
              </a:rPr>
              <a:t>‘B’,</a:t>
            </a:r>
            <a:r>
              <a:rPr sz="2400" spc="-90" dirty="0">
                <a:latin typeface="Verdana"/>
                <a:cs typeface="Verdana"/>
              </a:rPr>
              <a:t>  </a:t>
            </a:r>
            <a:r>
              <a:rPr sz="2400" dirty="0">
                <a:latin typeface="Verdana"/>
                <a:cs typeface="Verdana"/>
              </a:rPr>
              <a:t>to</a:t>
            </a:r>
            <a:r>
              <a:rPr sz="2400" spc="-80" dirty="0">
                <a:latin typeface="Verdana"/>
                <a:cs typeface="Verdana"/>
              </a:rPr>
              <a:t>  </a:t>
            </a:r>
            <a:r>
              <a:rPr sz="2400" spc="-25" dirty="0">
                <a:latin typeface="Verdana"/>
                <a:cs typeface="Verdana"/>
              </a:rPr>
              <a:t>the </a:t>
            </a:r>
            <a:r>
              <a:rPr sz="2400" dirty="0">
                <a:latin typeface="Verdana"/>
                <a:cs typeface="Verdana"/>
              </a:rPr>
              <a:t>extent</a:t>
            </a:r>
            <a:r>
              <a:rPr sz="2400" spc="50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of</a:t>
            </a:r>
            <a:r>
              <a:rPr sz="2400" spc="530" dirty="0">
                <a:latin typeface="Verdana"/>
                <a:cs typeface="Verdana"/>
              </a:rPr>
              <a:t> </a:t>
            </a:r>
            <a:r>
              <a:rPr sz="2400" spc="-254" dirty="0">
                <a:latin typeface="Verdana"/>
                <a:cs typeface="Verdana"/>
              </a:rPr>
              <a:t>Rs.</a:t>
            </a:r>
            <a:r>
              <a:rPr sz="2400" spc="505" dirty="0">
                <a:latin typeface="Verdana"/>
                <a:cs typeface="Verdana"/>
              </a:rPr>
              <a:t> </a:t>
            </a:r>
            <a:r>
              <a:rPr sz="2400" spc="-80" dirty="0">
                <a:latin typeface="Verdana"/>
                <a:cs typeface="Verdana"/>
              </a:rPr>
              <a:t>10,000,</a:t>
            </a:r>
            <a:r>
              <a:rPr sz="2400" spc="49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that</a:t>
            </a:r>
            <a:r>
              <a:rPr sz="2400" spc="515" dirty="0">
                <a:latin typeface="Verdana"/>
                <a:cs typeface="Verdana"/>
              </a:rPr>
              <a:t> </a:t>
            </a:r>
            <a:r>
              <a:rPr sz="2400" spc="165" dirty="0">
                <a:latin typeface="Verdana"/>
                <a:cs typeface="Verdana"/>
              </a:rPr>
              <a:t>‘C’ </a:t>
            </a:r>
            <a:r>
              <a:rPr sz="2400" dirty="0">
                <a:latin typeface="Verdana"/>
                <a:cs typeface="Verdana"/>
              </a:rPr>
              <a:t>shall</a:t>
            </a:r>
            <a:r>
              <a:rPr sz="2400" spc="440" dirty="0">
                <a:latin typeface="Verdana"/>
                <a:cs typeface="Verdana"/>
              </a:rPr>
              <a:t> </a:t>
            </a:r>
            <a:r>
              <a:rPr sz="2400" spc="55" dirty="0">
                <a:latin typeface="Verdana"/>
                <a:cs typeface="Verdana"/>
              </a:rPr>
              <a:t>pay</a:t>
            </a:r>
            <a:r>
              <a:rPr sz="2400" spc="450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all</a:t>
            </a:r>
            <a:r>
              <a:rPr sz="2400" spc="434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the</a:t>
            </a:r>
            <a:r>
              <a:rPr sz="2400" spc="440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bills</a:t>
            </a:r>
            <a:r>
              <a:rPr sz="2400" spc="450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that</a:t>
            </a:r>
            <a:r>
              <a:rPr sz="2400" spc="440" dirty="0">
                <a:latin typeface="Verdana"/>
                <a:cs typeface="Verdana"/>
              </a:rPr>
              <a:t> </a:t>
            </a:r>
            <a:r>
              <a:rPr sz="2400" spc="-25" dirty="0">
                <a:latin typeface="Verdana"/>
                <a:cs typeface="Verdana"/>
              </a:rPr>
              <a:t>‘B’ </a:t>
            </a:r>
            <a:r>
              <a:rPr sz="2400" spc="-45" dirty="0">
                <a:latin typeface="Verdana"/>
                <a:cs typeface="Verdana"/>
              </a:rPr>
              <a:t>shall</a:t>
            </a:r>
            <a:r>
              <a:rPr sz="2400" spc="9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draw</a:t>
            </a:r>
            <a:r>
              <a:rPr sz="2400" spc="100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upon</a:t>
            </a:r>
            <a:r>
              <a:rPr sz="2400" spc="110" dirty="0">
                <a:latin typeface="Verdana"/>
                <a:cs typeface="Verdana"/>
              </a:rPr>
              <a:t> </a:t>
            </a:r>
            <a:r>
              <a:rPr sz="2400" spc="-65" dirty="0">
                <a:latin typeface="Verdana"/>
                <a:cs typeface="Verdana"/>
              </a:rPr>
              <a:t>him.</a:t>
            </a:r>
            <a:r>
              <a:rPr sz="2400" spc="80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‘B’</a:t>
            </a:r>
            <a:r>
              <a:rPr sz="2400" spc="105" dirty="0">
                <a:latin typeface="Verdana"/>
                <a:cs typeface="Verdana"/>
              </a:rPr>
              <a:t> </a:t>
            </a:r>
            <a:r>
              <a:rPr sz="2400" spc="-10" dirty="0">
                <a:latin typeface="Verdana"/>
                <a:cs typeface="Verdana"/>
              </a:rPr>
              <a:t>draws </a:t>
            </a:r>
            <a:r>
              <a:rPr sz="2400" dirty="0">
                <a:latin typeface="Verdana"/>
                <a:cs typeface="Verdana"/>
              </a:rPr>
              <a:t>upon</a:t>
            </a:r>
            <a:r>
              <a:rPr sz="2400" spc="345" dirty="0">
                <a:latin typeface="Verdana"/>
                <a:cs typeface="Verdana"/>
              </a:rPr>
              <a:t> </a:t>
            </a:r>
            <a:r>
              <a:rPr sz="2400" spc="105" dirty="0">
                <a:latin typeface="Verdana"/>
                <a:cs typeface="Verdana"/>
              </a:rPr>
              <a:t>‘C’.</a:t>
            </a:r>
            <a:r>
              <a:rPr sz="2400" spc="335" dirty="0">
                <a:latin typeface="Verdana"/>
                <a:cs typeface="Verdana"/>
              </a:rPr>
              <a:t> </a:t>
            </a:r>
            <a:r>
              <a:rPr sz="2400" spc="210" dirty="0">
                <a:latin typeface="Verdana"/>
                <a:cs typeface="Verdana"/>
              </a:rPr>
              <a:t>‘C’</a:t>
            </a:r>
            <a:r>
              <a:rPr sz="2400" spc="345" dirty="0">
                <a:latin typeface="Verdana"/>
                <a:cs typeface="Verdana"/>
              </a:rPr>
              <a:t> </a:t>
            </a:r>
            <a:r>
              <a:rPr sz="2400" spc="75" dirty="0">
                <a:latin typeface="Verdana"/>
                <a:cs typeface="Verdana"/>
              </a:rPr>
              <a:t>accepts</a:t>
            </a:r>
            <a:r>
              <a:rPr sz="2400" spc="350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the</a:t>
            </a:r>
            <a:r>
              <a:rPr sz="2400" spc="360" dirty="0">
                <a:latin typeface="Verdana"/>
                <a:cs typeface="Verdana"/>
              </a:rPr>
              <a:t> </a:t>
            </a:r>
            <a:r>
              <a:rPr sz="2400" spc="-105" dirty="0">
                <a:latin typeface="Verdana"/>
                <a:cs typeface="Verdana"/>
              </a:rPr>
              <a:t>bill. </a:t>
            </a:r>
            <a:r>
              <a:rPr sz="2400" spc="160" dirty="0">
                <a:latin typeface="Verdana"/>
                <a:cs typeface="Verdana"/>
              </a:rPr>
              <a:t>‘A’</a:t>
            </a:r>
            <a:r>
              <a:rPr sz="2400" spc="26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gives</a:t>
            </a:r>
            <a:r>
              <a:rPr sz="2400" spc="280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notice</a:t>
            </a:r>
            <a:r>
              <a:rPr sz="2400" spc="26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of</a:t>
            </a:r>
            <a:r>
              <a:rPr sz="2400" spc="265" dirty="0">
                <a:latin typeface="Verdana"/>
                <a:cs typeface="Verdana"/>
              </a:rPr>
              <a:t> </a:t>
            </a:r>
            <a:r>
              <a:rPr sz="2400" spc="-10" dirty="0">
                <a:latin typeface="Verdana"/>
                <a:cs typeface="Verdana"/>
              </a:rPr>
              <a:t>revocation. </a:t>
            </a:r>
            <a:r>
              <a:rPr sz="2400" spc="210" dirty="0">
                <a:latin typeface="Verdana"/>
                <a:cs typeface="Verdana"/>
              </a:rPr>
              <a:t>‘C’</a:t>
            </a:r>
            <a:r>
              <a:rPr sz="2400" spc="465" dirty="0">
                <a:latin typeface="Verdana"/>
                <a:cs typeface="Verdana"/>
              </a:rPr>
              <a:t>  </a:t>
            </a:r>
            <a:r>
              <a:rPr sz="2400" dirty="0">
                <a:latin typeface="Verdana"/>
                <a:cs typeface="Verdana"/>
              </a:rPr>
              <a:t>dishonours</a:t>
            </a:r>
            <a:r>
              <a:rPr sz="2400" spc="475" dirty="0">
                <a:latin typeface="Verdana"/>
                <a:cs typeface="Verdana"/>
              </a:rPr>
              <a:t>  </a:t>
            </a:r>
            <a:r>
              <a:rPr sz="2400" dirty="0">
                <a:latin typeface="Verdana"/>
                <a:cs typeface="Verdana"/>
              </a:rPr>
              <a:t>the</a:t>
            </a:r>
            <a:r>
              <a:rPr sz="2400" spc="465" dirty="0">
                <a:latin typeface="Verdana"/>
                <a:cs typeface="Verdana"/>
              </a:rPr>
              <a:t>  </a:t>
            </a:r>
            <a:r>
              <a:rPr sz="2400" dirty="0">
                <a:latin typeface="Verdana"/>
                <a:cs typeface="Verdana"/>
              </a:rPr>
              <a:t>bill</a:t>
            </a:r>
            <a:r>
              <a:rPr sz="2400" spc="465" dirty="0">
                <a:latin typeface="Verdana"/>
                <a:cs typeface="Verdana"/>
              </a:rPr>
              <a:t>  </a:t>
            </a:r>
            <a:r>
              <a:rPr sz="2400" spc="-25" dirty="0">
                <a:latin typeface="Verdana"/>
                <a:cs typeface="Verdana"/>
              </a:rPr>
              <a:t>at </a:t>
            </a:r>
            <a:r>
              <a:rPr sz="2400" spc="-50" dirty="0">
                <a:latin typeface="Verdana"/>
                <a:cs typeface="Verdana"/>
              </a:rPr>
              <a:t>maturity.</a:t>
            </a:r>
            <a:r>
              <a:rPr sz="2400" spc="285" dirty="0">
                <a:latin typeface="Verdana"/>
                <a:cs typeface="Verdana"/>
              </a:rPr>
              <a:t> </a:t>
            </a:r>
            <a:r>
              <a:rPr sz="2400" spc="160" dirty="0">
                <a:latin typeface="Verdana"/>
                <a:cs typeface="Verdana"/>
              </a:rPr>
              <a:t>‘A’</a:t>
            </a:r>
            <a:r>
              <a:rPr sz="2400" spc="290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is</a:t>
            </a:r>
            <a:r>
              <a:rPr sz="2400" spc="310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liable</a:t>
            </a:r>
            <a:r>
              <a:rPr sz="2400" spc="30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upon</a:t>
            </a:r>
            <a:r>
              <a:rPr sz="2400" spc="315" dirty="0">
                <a:latin typeface="Verdana"/>
                <a:cs typeface="Verdana"/>
              </a:rPr>
              <a:t> </a:t>
            </a:r>
            <a:r>
              <a:rPr sz="2400" spc="-135" dirty="0">
                <a:latin typeface="Verdana"/>
                <a:cs typeface="Verdana"/>
              </a:rPr>
              <a:t>his </a:t>
            </a:r>
            <a:r>
              <a:rPr sz="2400" spc="-10" dirty="0">
                <a:latin typeface="Verdana"/>
                <a:cs typeface="Verdana"/>
              </a:rPr>
              <a:t>guarantee.</a:t>
            </a:r>
            <a:endParaRPr sz="2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i="1" spc="-425" dirty="0">
                <a:latin typeface="Verdana"/>
                <a:cs typeface="Verdana"/>
              </a:rPr>
              <a:t>2.</a:t>
            </a:r>
            <a:r>
              <a:rPr i="1" spc="-235" dirty="0">
                <a:latin typeface="Verdana"/>
                <a:cs typeface="Verdana"/>
              </a:rPr>
              <a:t> </a:t>
            </a:r>
            <a:r>
              <a:rPr i="1" spc="-459" dirty="0">
                <a:latin typeface="Verdana"/>
                <a:cs typeface="Verdana"/>
              </a:rPr>
              <a:t>By</a:t>
            </a:r>
            <a:r>
              <a:rPr i="1" spc="-220" dirty="0">
                <a:latin typeface="Verdana"/>
                <a:cs typeface="Verdana"/>
              </a:rPr>
              <a:t> </a:t>
            </a:r>
            <a:r>
              <a:rPr i="1" spc="-405" dirty="0">
                <a:latin typeface="Verdana"/>
                <a:cs typeface="Verdana"/>
              </a:rPr>
              <a:t>surety’s</a:t>
            </a:r>
            <a:r>
              <a:rPr i="1" spc="-225" dirty="0">
                <a:latin typeface="Verdana"/>
                <a:cs typeface="Verdana"/>
              </a:rPr>
              <a:t> </a:t>
            </a:r>
            <a:r>
              <a:rPr i="1" spc="-270" dirty="0">
                <a:latin typeface="Verdana"/>
                <a:cs typeface="Verdana"/>
              </a:rPr>
              <a:t>death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58646" y="1625854"/>
            <a:ext cx="5100320" cy="47199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4965" marR="5080" indent="-342900" algn="just">
              <a:lnSpc>
                <a:spcPct val="100000"/>
              </a:lnSpc>
              <a:spcBef>
                <a:spcPts val="95"/>
              </a:spcBef>
              <a:buChar char="•"/>
              <a:tabLst>
                <a:tab pos="354965" algn="l"/>
              </a:tabLst>
            </a:pPr>
            <a:r>
              <a:rPr sz="2800" dirty="0">
                <a:latin typeface="Verdana"/>
                <a:cs typeface="Verdana"/>
              </a:rPr>
              <a:t>Section</a:t>
            </a:r>
            <a:r>
              <a:rPr sz="2800" spc="185" dirty="0">
                <a:latin typeface="Verdana"/>
                <a:cs typeface="Verdana"/>
              </a:rPr>
              <a:t>  </a:t>
            </a:r>
            <a:r>
              <a:rPr sz="2800" dirty="0">
                <a:latin typeface="Verdana"/>
                <a:cs typeface="Verdana"/>
              </a:rPr>
              <a:t>131</a:t>
            </a:r>
            <a:r>
              <a:rPr sz="2800" spc="180" dirty="0">
                <a:latin typeface="Verdana"/>
                <a:cs typeface="Verdana"/>
              </a:rPr>
              <a:t>  </a:t>
            </a:r>
            <a:r>
              <a:rPr sz="2800" dirty="0">
                <a:latin typeface="Verdana"/>
                <a:cs typeface="Verdana"/>
              </a:rPr>
              <a:t>of</a:t>
            </a:r>
            <a:r>
              <a:rPr sz="2800" spc="180" dirty="0">
                <a:latin typeface="Verdana"/>
                <a:cs typeface="Verdana"/>
              </a:rPr>
              <a:t>  </a:t>
            </a:r>
            <a:r>
              <a:rPr sz="2800" dirty="0">
                <a:latin typeface="Verdana"/>
                <a:cs typeface="Verdana"/>
              </a:rPr>
              <a:t>the</a:t>
            </a:r>
            <a:r>
              <a:rPr sz="2800" spc="185" dirty="0">
                <a:latin typeface="Verdana"/>
                <a:cs typeface="Verdana"/>
              </a:rPr>
              <a:t>  </a:t>
            </a:r>
            <a:r>
              <a:rPr sz="2800" spc="75" dirty="0">
                <a:latin typeface="Verdana"/>
                <a:cs typeface="Verdana"/>
              </a:rPr>
              <a:t>Act </a:t>
            </a:r>
            <a:r>
              <a:rPr sz="2800" dirty="0">
                <a:latin typeface="Verdana"/>
                <a:cs typeface="Verdana"/>
              </a:rPr>
              <a:t>provides</a:t>
            </a:r>
            <a:r>
              <a:rPr sz="2800" spc="24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for</a:t>
            </a:r>
            <a:r>
              <a:rPr sz="2800" spc="24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revocation</a:t>
            </a:r>
            <a:r>
              <a:rPr sz="2800" spc="254" dirty="0">
                <a:latin typeface="Verdana"/>
                <a:cs typeface="Verdana"/>
              </a:rPr>
              <a:t> </a:t>
            </a:r>
            <a:r>
              <a:rPr sz="2800" spc="-25" dirty="0">
                <a:latin typeface="Verdana"/>
                <a:cs typeface="Verdana"/>
              </a:rPr>
              <a:t>of </a:t>
            </a:r>
            <a:r>
              <a:rPr sz="2800" dirty="0">
                <a:latin typeface="Verdana"/>
                <a:cs typeface="Verdana"/>
              </a:rPr>
              <a:t>continuing</a:t>
            </a:r>
            <a:r>
              <a:rPr sz="2800" spc="195" dirty="0">
                <a:latin typeface="Verdana"/>
                <a:cs typeface="Verdana"/>
              </a:rPr>
              <a:t>  </a:t>
            </a:r>
            <a:r>
              <a:rPr sz="2800" dirty="0">
                <a:latin typeface="Verdana"/>
                <a:cs typeface="Verdana"/>
              </a:rPr>
              <a:t>guarantee</a:t>
            </a:r>
            <a:r>
              <a:rPr sz="2800" spc="195" dirty="0">
                <a:latin typeface="Verdana"/>
                <a:cs typeface="Verdana"/>
              </a:rPr>
              <a:t>  </a:t>
            </a:r>
            <a:r>
              <a:rPr sz="2800" spc="-25" dirty="0">
                <a:latin typeface="Verdana"/>
                <a:cs typeface="Verdana"/>
              </a:rPr>
              <a:t>by </a:t>
            </a:r>
            <a:r>
              <a:rPr sz="2800" spc="-170" dirty="0">
                <a:latin typeface="Verdana"/>
                <a:cs typeface="Verdana"/>
              </a:rPr>
              <a:t>surety’s</a:t>
            </a:r>
            <a:r>
              <a:rPr sz="2800" spc="-8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death.</a:t>
            </a:r>
            <a:r>
              <a:rPr sz="2800" spc="-190" dirty="0">
                <a:latin typeface="Verdana"/>
                <a:cs typeface="Verdana"/>
              </a:rPr>
              <a:t> </a:t>
            </a:r>
            <a:r>
              <a:rPr sz="2800" spc="-610" dirty="0">
                <a:latin typeface="Verdana"/>
                <a:cs typeface="Verdana"/>
              </a:rPr>
              <a:t>It</a:t>
            </a:r>
            <a:r>
              <a:rPr sz="2800" spc="365" dirty="0">
                <a:latin typeface="Verdana"/>
                <a:cs typeface="Verdana"/>
              </a:rPr>
              <a:t> </a:t>
            </a:r>
            <a:r>
              <a:rPr sz="2800" spc="-135" dirty="0">
                <a:latin typeface="Verdana"/>
                <a:cs typeface="Verdana"/>
              </a:rPr>
              <a:t>states</a:t>
            </a:r>
            <a:r>
              <a:rPr sz="2800" spc="25" dirty="0">
                <a:latin typeface="Verdana"/>
                <a:cs typeface="Verdana"/>
              </a:rPr>
              <a:t> </a:t>
            </a:r>
            <a:r>
              <a:rPr sz="2800" spc="-20" dirty="0">
                <a:latin typeface="Verdana"/>
                <a:cs typeface="Verdana"/>
              </a:rPr>
              <a:t>that </a:t>
            </a:r>
            <a:r>
              <a:rPr sz="2800" dirty="0">
                <a:latin typeface="Verdana"/>
                <a:cs typeface="Verdana"/>
              </a:rPr>
              <a:t>the</a:t>
            </a:r>
            <a:r>
              <a:rPr sz="2800" spc="160" dirty="0">
                <a:latin typeface="Verdana"/>
                <a:cs typeface="Verdana"/>
              </a:rPr>
              <a:t>  </a:t>
            </a:r>
            <a:r>
              <a:rPr sz="2800" spc="60" dirty="0">
                <a:latin typeface="Verdana"/>
                <a:cs typeface="Verdana"/>
              </a:rPr>
              <a:t>death</a:t>
            </a:r>
            <a:r>
              <a:rPr sz="2800" spc="170" dirty="0">
                <a:latin typeface="Verdana"/>
                <a:cs typeface="Verdana"/>
              </a:rPr>
              <a:t>  </a:t>
            </a:r>
            <a:r>
              <a:rPr sz="2800" dirty="0">
                <a:latin typeface="Verdana"/>
                <a:cs typeface="Verdana"/>
              </a:rPr>
              <a:t>of</a:t>
            </a:r>
            <a:r>
              <a:rPr sz="2800" spc="170" dirty="0">
                <a:latin typeface="Verdana"/>
                <a:cs typeface="Verdana"/>
              </a:rPr>
              <a:t>  </a:t>
            </a:r>
            <a:r>
              <a:rPr sz="2800" dirty="0">
                <a:latin typeface="Verdana"/>
                <a:cs typeface="Verdana"/>
              </a:rPr>
              <a:t>the</a:t>
            </a:r>
            <a:r>
              <a:rPr sz="2800" spc="165" dirty="0">
                <a:latin typeface="Verdana"/>
                <a:cs typeface="Verdana"/>
              </a:rPr>
              <a:t>  </a:t>
            </a:r>
            <a:r>
              <a:rPr sz="2800" spc="-160" dirty="0">
                <a:latin typeface="Verdana"/>
                <a:cs typeface="Verdana"/>
              </a:rPr>
              <a:t>surety </a:t>
            </a:r>
            <a:r>
              <a:rPr sz="2800" dirty="0">
                <a:latin typeface="Verdana"/>
                <a:cs typeface="Verdana"/>
              </a:rPr>
              <a:t>operates,</a:t>
            </a:r>
            <a:r>
              <a:rPr sz="2800" spc="59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in</a:t>
            </a:r>
            <a:r>
              <a:rPr sz="2800" spc="58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the</a:t>
            </a:r>
            <a:r>
              <a:rPr sz="2800" spc="595" dirty="0">
                <a:latin typeface="Verdana"/>
                <a:cs typeface="Verdana"/>
              </a:rPr>
              <a:t> </a:t>
            </a:r>
            <a:r>
              <a:rPr sz="2800" spc="70" dirty="0">
                <a:latin typeface="Verdana"/>
                <a:cs typeface="Verdana"/>
              </a:rPr>
              <a:t>absence </a:t>
            </a:r>
            <a:r>
              <a:rPr sz="2800" dirty="0">
                <a:latin typeface="Verdana"/>
                <a:cs typeface="Verdana"/>
              </a:rPr>
              <a:t>of</a:t>
            </a:r>
            <a:r>
              <a:rPr sz="2800" spc="325" dirty="0">
                <a:latin typeface="Verdana"/>
                <a:cs typeface="Verdana"/>
              </a:rPr>
              <a:t>  </a:t>
            </a:r>
            <a:r>
              <a:rPr sz="2800" dirty="0">
                <a:latin typeface="Verdana"/>
                <a:cs typeface="Verdana"/>
              </a:rPr>
              <a:t>any</a:t>
            </a:r>
            <a:r>
              <a:rPr sz="2800" spc="335" dirty="0">
                <a:latin typeface="Verdana"/>
                <a:cs typeface="Verdana"/>
              </a:rPr>
              <a:t>  </a:t>
            </a:r>
            <a:r>
              <a:rPr sz="2800" dirty="0">
                <a:latin typeface="Verdana"/>
                <a:cs typeface="Verdana"/>
              </a:rPr>
              <a:t>contract</a:t>
            </a:r>
            <a:r>
              <a:rPr sz="2800" spc="330" dirty="0">
                <a:latin typeface="Verdana"/>
                <a:cs typeface="Verdana"/>
              </a:rPr>
              <a:t>  </a:t>
            </a:r>
            <a:r>
              <a:rPr sz="2800" dirty="0">
                <a:latin typeface="Verdana"/>
                <a:cs typeface="Verdana"/>
              </a:rPr>
              <a:t>to</a:t>
            </a:r>
            <a:r>
              <a:rPr sz="2800" spc="330" dirty="0">
                <a:latin typeface="Verdana"/>
                <a:cs typeface="Verdana"/>
              </a:rPr>
              <a:t>  </a:t>
            </a:r>
            <a:r>
              <a:rPr sz="2800" spc="-25" dirty="0">
                <a:latin typeface="Verdana"/>
                <a:cs typeface="Verdana"/>
              </a:rPr>
              <a:t>the </a:t>
            </a:r>
            <a:r>
              <a:rPr sz="2800" dirty="0">
                <a:latin typeface="Verdana"/>
                <a:cs typeface="Verdana"/>
              </a:rPr>
              <a:t>contrary,</a:t>
            </a:r>
            <a:r>
              <a:rPr sz="2800" spc="49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as</a:t>
            </a:r>
            <a:r>
              <a:rPr sz="2800" spc="480" dirty="0">
                <a:latin typeface="Verdana"/>
                <a:cs typeface="Verdana"/>
              </a:rPr>
              <a:t> </a:t>
            </a:r>
            <a:r>
              <a:rPr sz="2800" spc="215" dirty="0">
                <a:latin typeface="Verdana"/>
                <a:cs typeface="Verdana"/>
              </a:rPr>
              <a:t>a</a:t>
            </a:r>
            <a:r>
              <a:rPr sz="2800" spc="480" dirty="0">
                <a:latin typeface="Verdana"/>
                <a:cs typeface="Verdana"/>
              </a:rPr>
              <a:t> </a:t>
            </a:r>
            <a:r>
              <a:rPr sz="2800" spc="-10" dirty="0">
                <a:latin typeface="Verdana"/>
                <a:cs typeface="Verdana"/>
              </a:rPr>
              <a:t>revocation </a:t>
            </a:r>
            <a:r>
              <a:rPr sz="2800" dirty="0">
                <a:latin typeface="Verdana"/>
                <a:cs typeface="Verdana"/>
              </a:rPr>
              <a:t>of</a:t>
            </a:r>
            <a:r>
              <a:rPr sz="2800" spc="-80" dirty="0">
                <a:latin typeface="Verdana"/>
                <a:cs typeface="Verdana"/>
              </a:rPr>
              <a:t> </a:t>
            </a:r>
            <a:r>
              <a:rPr sz="2800" spc="215" dirty="0">
                <a:latin typeface="Verdana"/>
                <a:cs typeface="Verdana"/>
              </a:rPr>
              <a:t>a</a:t>
            </a:r>
            <a:r>
              <a:rPr sz="2800" spc="-75" dirty="0">
                <a:latin typeface="Verdana"/>
                <a:cs typeface="Verdana"/>
              </a:rPr>
              <a:t> </a:t>
            </a:r>
            <a:r>
              <a:rPr sz="2800" spc="-20" dirty="0">
                <a:latin typeface="Verdana"/>
                <a:cs typeface="Verdana"/>
              </a:rPr>
              <a:t>continuing</a:t>
            </a:r>
            <a:r>
              <a:rPr sz="2800" spc="-75" dirty="0">
                <a:latin typeface="Verdana"/>
                <a:cs typeface="Verdana"/>
              </a:rPr>
              <a:t> </a:t>
            </a:r>
            <a:r>
              <a:rPr sz="2800" spc="-10" dirty="0">
                <a:latin typeface="Verdana"/>
                <a:cs typeface="Verdana"/>
              </a:rPr>
              <a:t>guarantee, </a:t>
            </a:r>
            <a:r>
              <a:rPr sz="2800" dirty="0">
                <a:latin typeface="Verdana"/>
                <a:cs typeface="Verdana"/>
              </a:rPr>
              <a:t>so</a:t>
            </a:r>
            <a:r>
              <a:rPr sz="2800" spc="60" dirty="0">
                <a:latin typeface="Verdana"/>
                <a:cs typeface="Verdana"/>
              </a:rPr>
              <a:t>  </a:t>
            </a:r>
            <a:r>
              <a:rPr sz="2800" dirty="0">
                <a:latin typeface="Verdana"/>
                <a:cs typeface="Verdana"/>
              </a:rPr>
              <a:t>far</a:t>
            </a:r>
            <a:r>
              <a:rPr sz="2800" spc="55" dirty="0">
                <a:latin typeface="Verdana"/>
                <a:cs typeface="Verdana"/>
              </a:rPr>
              <a:t>  </a:t>
            </a:r>
            <a:r>
              <a:rPr sz="2800" dirty="0">
                <a:latin typeface="Verdana"/>
                <a:cs typeface="Verdana"/>
              </a:rPr>
              <a:t>as</a:t>
            </a:r>
            <a:r>
              <a:rPr sz="2800" spc="60" dirty="0">
                <a:latin typeface="Verdana"/>
                <a:cs typeface="Verdana"/>
              </a:rPr>
              <a:t>  </a:t>
            </a:r>
            <a:r>
              <a:rPr sz="2800" dirty="0">
                <a:latin typeface="Verdana"/>
                <a:cs typeface="Verdana"/>
              </a:rPr>
              <a:t>regards</a:t>
            </a:r>
            <a:r>
              <a:rPr sz="2800" spc="65" dirty="0">
                <a:latin typeface="Verdana"/>
                <a:cs typeface="Verdana"/>
              </a:rPr>
              <a:t>  </a:t>
            </a:r>
            <a:r>
              <a:rPr sz="2800" spc="-100" dirty="0">
                <a:latin typeface="Verdana"/>
                <a:cs typeface="Verdana"/>
              </a:rPr>
              <a:t>future </a:t>
            </a:r>
            <a:r>
              <a:rPr sz="2800" spc="-20" dirty="0">
                <a:latin typeface="Verdana"/>
                <a:cs typeface="Verdana"/>
              </a:rPr>
              <a:t>transactions.</a:t>
            </a:r>
            <a:endParaRPr sz="2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58646" y="612089"/>
            <a:ext cx="551942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i="1" spc="-425" dirty="0">
                <a:latin typeface="Verdana"/>
                <a:cs typeface="Verdana"/>
              </a:rPr>
              <a:t>3.</a:t>
            </a:r>
            <a:r>
              <a:rPr i="1" spc="-225" dirty="0">
                <a:latin typeface="Verdana"/>
                <a:cs typeface="Verdana"/>
              </a:rPr>
              <a:t> </a:t>
            </a:r>
            <a:r>
              <a:rPr i="1" spc="-459" dirty="0">
                <a:latin typeface="Verdana"/>
                <a:cs typeface="Verdana"/>
              </a:rPr>
              <a:t>By</a:t>
            </a:r>
            <a:r>
              <a:rPr i="1" spc="-210" dirty="0">
                <a:latin typeface="Verdana"/>
                <a:cs typeface="Verdana"/>
              </a:rPr>
              <a:t> </a:t>
            </a:r>
            <a:r>
              <a:rPr i="1" spc="-330" dirty="0">
                <a:latin typeface="Verdana"/>
                <a:cs typeface="Verdana"/>
              </a:rPr>
              <a:t>variation</a:t>
            </a:r>
            <a:r>
              <a:rPr i="1" spc="-225" dirty="0">
                <a:latin typeface="Verdana"/>
                <a:cs typeface="Verdana"/>
              </a:rPr>
              <a:t> </a:t>
            </a:r>
            <a:r>
              <a:rPr i="1" spc="-405" dirty="0">
                <a:latin typeface="Verdana"/>
                <a:cs typeface="Verdana"/>
              </a:rPr>
              <a:t>in</a:t>
            </a:r>
            <a:r>
              <a:rPr i="1" spc="-210" dirty="0">
                <a:latin typeface="Verdana"/>
                <a:cs typeface="Verdana"/>
              </a:rPr>
              <a:t> </a:t>
            </a:r>
            <a:r>
              <a:rPr i="1" spc="-475" dirty="0">
                <a:latin typeface="Verdana"/>
                <a:cs typeface="Verdana"/>
              </a:rPr>
              <a:t>terms</a:t>
            </a:r>
            <a:r>
              <a:rPr i="1" spc="-210" dirty="0">
                <a:latin typeface="Verdana"/>
                <a:cs typeface="Verdana"/>
              </a:rPr>
              <a:t> </a:t>
            </a:r>
            <a:r>
              <a:rPr i="1" spc="-380" dirty="0">
                <a:latin typeface="Verdana"/>
                <a:cs typeface="Verdana"/>
              </a:rPr>
              <a:t>of </a:t>
            </a:r>
            <a:r>
              <a:rPr i="1" spc="-265" dirty="0">
                <a:latin typeface="Verdana"/>
                <a:cs typeface="Verdana"/>
              </a:rPr>
              <a:t>contract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64540" y="1854454"/>
            <a:ext cx="5634990" cy="47199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3535" algn="just">
              <a:lnSpc>
                <a:spcPct val="100000"/>
              </a:lnSpc>
              <a:spcBef>
                <a:spcPts val="95"/>
              </a:spcBef>
              <a:buChar char="•"/>
              <a:tabLst>
                <a:tab pos="355600" algn="l"/>
              </a:tabLst>
            </a:pPr>
            <a:r>
              <a:rPr sz="2800" dirty="0">
                <a:latin typeface="Verdana"/>
                <a:cs typeface="Verdana"/>
              </a:rPr>
              <a:t>Section</a:t>
            </a:r>
            <a:r>
              <a:rPr sz="2800" spc="145" dirty="0">
                <a:latin typeface="Verdana"/>
                <a:cs typeface="Verdana"/>
              </a:rPr>
              <a:t>   </a:t>
            </a:r>
            <a:r>
              <a:rPr sz="2800" dirty="0">
                <a:latin typeface="Verdana"/>
                <a:cs typeface="Verdana"/>
              </a:rPr>
              <a:t>133</a:t>
            </a:r>
            <a:r>
              <a:rPr sz="2800" spc="135" dirty="0">
                <a:latin typeface="Verdana"/>
                <a:cs typeface="Verdana"/>
              </a:rPr>
              <a:t>   </a:t>
            </a:r>
            <a:r>
              <a:rPr sz="2800" dirty="0">
                <a:latin typeface="Verdana"/>
                <a:cs typeface="Verdana"/>
              </a:rPr>
              <a:t>of</a:t>
            </a:r>
            <a:r>
              <a:rPr sz="2800" spc="140" dirty="0">
                <a:latin typeface="Verdana"/>
                <a:cs typeface="Verdana"/>
              </a:rPr>
              <a:t>   </a:t>
            </a:r>
            <a:r>
              <a:rPr sz="2800" dirty="0">
                <a:latin typeface="Verdana"/>
                <a:cs typeface="Verdana"/>
              </a:rPr>
              <a:t>the</a:t>
            </a:r>
            <a:r>
              <a:rPr sz="2800" spc="145" dirty="0">
                <a:latin typeface="Verdana"/>
                <a:cs typeface="Verdana"/>
              </a:rPr>
              <a:t>   </a:t>
            </a:r>
            <a:r>
              <a:rPr sz="2800" spc="75" dirty="0">
                <a:latin typeface="Verdana"/>
                <a:cs typeface="Verdana"/>
              </a:rPr>
              <a:t>Act </a:t>
            </a:r>
            <a:r>
              <a:rPr sz="2800" dirty="0">
                <a:latin typeface="Verdana"/>
                <a:cs typeface="Verdana"/>
              </a:rPr>
              <a:t>provides</a:t>
            </a:r>
            <a:r>
              <a:rPr sz="2800" spc="540" dirty="0">
                <a:latin typeface="Verdana"/>
                <a:cs typeface="Verdana"/>
              </a:rPr>
              <a:t>  </a:t>
            </a:r>
            <a:r>
              <a:rPr sz="2800" dirty="0">
                <a:latin typeface="Verdana"/>
                <a:cs typeface="Verdana"/>
              </a:rPr>
              <a:t>for</a:t>
            </a:r>
            <a:r>
              <a:rPr sz="2800" spc="545" dirty="0">
                <a:latin typeface="Verdana"/>
                <a:cs typeface="Verdana"/>
              </a:rPr>
              <a:t>  </a:t>
            </a:r>
            <a:r>
              <a:rPr sz="2800" dirty="0">
                <a:latin typeface="Verdana"/>
                <a:cs typeface="Verdana"/>
              </a:rPr>
              <a:t>discharge</a:t>
            </a:r>
            <a:r>
              <a:rPr sz="2800" spc="545" dirty="0">
                <a:latin typeface="Verdana"/>
                <a:cs typeface="Verdana"/>
              </a:rPr>
              <a:t>  </a:t>
            </a:r>
            <a:r>
              <a:rPr sz="2800" spc="-25" dirty="0">
                <a:latin typeface="Verdana"/>
                <a:cs typeface="Verdana"/>
              </a:rPr>
              <a:t>of </a:t>
            </a:r>
            <a:r>
              <a:rPr sz="2800" spc="-120" dirty="0">
                <a:latin typeface="Verdana"/>
                <a:cs typeface="Verdana"/>
              </a:rPr>
              <a:t>surety</a:t>
            </a:r>
            <a:r>
              <a:rPr sz="2800" spc="1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by</a:t>
            </a:r>
            <a:r>
              <a:rPr sz="2800" spc="1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variance in</a:t>
            </a:r>
            <a:r>
              <a:rPr sz="2800" spc="10" dirty="0">
                <a:latin typeface="Verdana"/>
                <a:cs typeface="Verdana"/>
              </a:rPr>
              <a:t> </a:t>
            </a:r>
            <a:r>
              <a:rPr sz="2800" spc="-114" dirty="0">
                <a:latin typeface="Verdana"/>
                <a:cs typeface="Verdana"/>
              </a:rPr>
              <a:t>terms</a:t>
            </a:r>
            <a:r>
              <a:rPr sz="2800" spc="5" dirty="0">
                <a:latin typeface="Verdana"/>
                <a:cs typeface="Verdana"/>
              </a:rPr>
              <a:t> </a:t>
            </a:r>
            <a:r>
              <a:rPr sz="2800" spc="-25" dirty="0">
                <a:latin typeface="Verdana"/>
                <a:cs typeface="Verdana"/>
              </a:rPr>
              <a:t>of </a:t>
            </a:r>
            <a:r>
              <a:rPr sz="2800" dirty="0">
                <a:latin typeface="Verdana"/>
                <a:cs typeface="Verdana"/>
              </a:rPr>
              <a:t>contract.</a:t>
            </a:r>
            <a:r>
              <a:rPr sz="2800" spc="10" dirty="0">
                <a:latin typeface="Verdana"/>
                <a:cs typeface="Verdana"/>
              </a:rPr>
              <a:t>  </a:t>
            </a:r>
            <a:r>
              <a:rPr sz="2800" spc="-355" dirty="0">
                <a:latin typeface="Verdana"/>
                <a:cs typeface="Verdana"/>
              </a:rPr>
              <a:t>It</a:t>
            </a:r>
            <a:r>
              <a:rPr sz="2800" spc="15" dirty="0">
                <a:latin typeface="Verdana"/>
                <a:cs typeface="Verdana"/>
              </a:rPr>
              <a:t>  </a:t>
            </a:r>
            <a:r>
              <a:rPr sz="2800" dirty="0">
                <a:latin typeface="Verdana"/>
                <a:cs typeface="Verdana"/>
              </a:rPr>
              <a:t>states</a:t>
            </a:r>
            <a:r>
              <a:rPr sz="2800" spc="20" dirty="0">
                <a:latin typeface="Verdana"/>
                <a:cs typeface="Verdana"/>
              </a:rPr>
              <a:t>  </a:t>
            </a:r>
            <a:r>
              <a:rPr sz="2800" dirty="0">
                <a:latin typeface="Verdana"/>
                <a:cs typeface="Verdana"/>
              </a:rPr>
              <a:t>that</a:t>
            </a:r>
            <a:r>
              <a:rPr sz="2800" spc="20" dirty="0">
                <a:latin typeface="Verdana"/>
                <a:cs typeface="Verdana"/>
              </a:rPr>
              <a:t>  </a:t>
            </a:r>
            <a:r>
              <a:rPr sz="2800" spc="-25" dirty="0">
                <a:latin typeface="Verdana"/>
                <a:cs typeface="Verdana"/>
              </a:rPr>
              <a:t>any </a:t>
            </a:r>
            <a:r>
              <a:rPr sz="2800" dirty="0">
                <a:latin typeface="Verdana"/>
                <a:cs typeface="Verdana"/>
              </a:rPr>
              <a:t>variance,</a:t>
            </a:r>
            <a:r>
              <a:rPr sz="2800" spc="-125" dirty="0">
                <a:latin typeface="Verdana"/>
                <a:cs typeface="Verdana"/>
              </a:rPr>
              <a:t>  </a:t>
            </a:r>
            <a:r>
              <a:rPr sz="2800" spc="95" dirty="0">
                <a:latin typeface="Verdana"/>
                <a:cs typeface="Verdana"/>
              </a:rPr>
              <a:t>made</a:t>
            </a:r>
            <a:r>
              <a:rPr sz="2800" spc="-130" dirty="0">
                <a:latin typeface="Verdana"/>
                <a:cs typeface="Verdana"/>
              </a:rPr>
              <a:t>  </a:t>
            </a:r>
            <a:r>
              <a:rPr sz="2800" dirty="0">
                <a:latin typeface="Verdana"/>
                <a:cs typeface="Verdana"/>
              </a:rPr>
              <a:t>without</a:t>
            </a:r>
            <a:r>
              <a:rPr sz="2800" spc="-125" dirty="0">
                <a:latin typeface="Verdana"/>
                <a:cs typeface="Verdana"/>
              </a:rPr>
              <a:t>  </a:t>
            </a:r>
            <a:r>
              <a:rPr sz="2800" spc="-25" dirty="0">
                <a:latin typeface="Verdana"/>
                <a:cs typeface="Verdana"/>
              </a:rPr>
              <a:t>the </a:t>
            </a:r>
            <a:r>
              <a:rPr sz="2800" spc="-75" dirty="0">
                <a:latin typeface="Verdana"/>
                <a:cs typeface="Verdana"/>
              </a:rPr>
              <a:t>surety’s</a:t>
            </a:r>
            <a:r>
              <a:rPr sz="2800" spc="13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consent,</a:t>
            </a:r>
            <a:r>
              <a:rPr sz="2800" spc="14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in</a:t>
            </a:r>
            <a:r>
              <a:rPr sz="2800" spc="14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the</a:t>
            </a:r>
            <a:r>
              <a:rPr sz="2800" spc="135" dirty="0">
                <a:latin typeface="Verdana"/>
                <a:cs typeface="Verdana"/>
              </a:rPr>
              <a:t> </a:t>
            </a:r>
            <a:r>
              <a:rPr sz="2800" spc="-155" dirty="0">
                <a:latin typeface="Verdana"/>
                <a:cs typeface="Verdana"/>
              </a:rPr>
              <a:t>terms </a:t>
            </a:r>
            <a:r>
              <a:rPr sz="2800" dirty="0">
                <a:latin typeface="Verdana"/>
                <a:cs typeface="Verdana"/>
              </a:rPr>
              <a:t>of</a:t>
            </a:r>
            <a:r>
              <a:rPr sz="2800" spc="45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the</a:t>
            </a:r>
            <a:r>
              <a:rPr sz="2800" spc="44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contract</a:t>
            </a:r>
            <a:r>
              <a:rPr sz="2800" spc="470" dirty="0">
                <a:latin typeface="Verdana"/>
                <a:cs typeface="Verdana"/>
              </a:rPr>
              <a:t> </a:t>
            </a:r>
            <a:r>
              <a:rPr sz="2800" spc="60" dirty="0">
                <a:latin typeface="Verdana"/>
                <a:cs typeface="Verdana"/>
              </a:rPr>
              <a:t>between</a:t>
            </a:r>
            <a:r>
              <a:rPr sz="2800" spc="455" dirty="0">
                <a:latin typeface="Verdana"/>
                <a:cs typeface="Verdana"/>
              </a:rPr>
              <a:t> </a:t>
            </a:r>
            <a:r>
              <a:rPr sz="2800" spc="-25" dirty="0">
                <a:latin typeface="Verdana"/>
                <a:cs typeface="Verdana"/>
              </a:rPr>
              <a:t>the </a:t>
            </a:r>
            <a:r>
              <a:rPr sz="2800" dirty="0">
                <a:latin typeface="Verdana"/>
                <a:cs typeface="Verdana"/>
              </a:rPr>
              <a:t>principal</a:t>
            </a:r>
            <a:r>
              <a:rPr sz="2800" spc="150" dirty="0">
                <a:latin typeface="Verdana"/>
                <a:cs typeface="Verdana"/>
              </a:rPr>
              <a:t>   </a:t>
            </a:r>
            <a:r>
              <a:rPr sz="2800" dirty="0">
                <a:latin typeface="Verdana"/>
                <a:cs typeface="Verdana"/>
              </a:rPr>
              <a:t>debtor</a:t>
            </a:r>
            <a:r>
              <a:rPr sz="2800" spc="155" dirty="0">
                <a:latin typeface="Verdana"/>
                <a:cs typeface="Verdana"/>
              </a:rPr>
              <a:t>   </a:t>
            </a:r>
            <a:r>
              <a:rPr sz="2800" spc="100" dirty="0">
                <a:latin typeface="Verdana"/>
                <a:cs typeface="Verdana"/>
              </a:rPr>
              <a:t>and</a:t>
            </a:r>
            <a:r>
              <a:rPr sz="2800" spc="155" dirty="0">
                <a:latin typeface="Verdana"/>
                <a:cs typeface="Verdana"/>
              </a:rPr>
              <a:t>   </a:t>
            </a:r>
            <a:r>
              <a:rPr sz="2800" spc="-25" dirty="0">
                <a:latin typeface="Verdana"/>
                <a:cs typeface="Verdana"/>
              </a:rPr>
              <a:t>the </a:t>
            </a:r>
            <a:r>
              <a:rPr sz="2800" spc="-40" dirty="0">
                <a:latin typeface="Verdana"/>
                <a:cs typeface="Verdana"/>
              </a:rPr>
              <a:t>creditor,</a:t>
            </a:r>
            <a:r>
              <a:rPr sz="2800" spc="-135" dirty="0">
                <a:latin typeface="Verdana"/>
                <a:cs typeface="Verdana"/>
              </a:rPr>
              <a:t> </a:t>
            </a:r>
            <a:r>
              <a:rPr sz="2800" spc="-20" dirty="0">
                <a:latin typeface="Verdana"/>
                <a:cs typeface="Verdana"/>
              </a:rPr>
              <a:t>discharges</a:t>
            </a:r>
            <a:r>
              <a:rPr sz="2800" spc="-130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the</a:t>
            </a:r>
            <a:r>
              <a:rPr sz="2800" spc="-120" dirty="0">
                <a:latin typeface="Verdana"/>
                <a:cs typeface="Verdana"/>
              </a:rPr>
              <a:t> </a:t>
            </a:r>
            <a:r>
              <a:rPr sz="2800" spc="-145" dirty="0">
                <a:latin typeface="Verdana"/>
                <a:cs typeface="Verdana"/>
              </a:rPr>
              <a:t>surety </a:t>
            </a:r>
            <a:r>
              <a:rPr sz="2800" dirty="0">
                <a:latin typeface="Verdana"/>
                <a:cs typeface="Verdana"/>
              </a:rPr>
              <a:t>as</a:t>
            </a:r>
            <a:r>
              <a:rPr sz="2800" spc="25" dirty="0">
                <a:latin typeface="Verdana"/>
                <a:cs typeface="Verdana"/>
              </a:rPr>
              <a:t> </a:t>
            </a:r>
            <a:r>
              <a:rPr sz="2800" dirty="0">
                <a:latin typeface="Verdana"/>
                <a:cs typeface="Verdana"/>
              </a:rPr>
              <a:t>to</a:t>
            </a:r>
            <a:r>
              <a:rPr sz="2800" spc="35" dirty="0">
                <a:latin typeface="Verdana"/>
                <a:cs typeface="Verdana"/>
              </a:rPr>
              <a:t> </a:t>
            </a:r>
            <a:r>
              <a:rPr sz="2800" spc="-50" dirty="0">
                <a:latin typeface="Verdana"/>
                <a:cs typeface="Verdana"/>
              </a:rPr>
              <a:t>transactions</a:t>
            </a:r>
            <a:r>
              <a:rPr sz="2800" spc="30" dirty="0">
                <a:latin typeface="Verdana"/>
                <a:cs typeface="Verdana"/>
              </a:rPr>
              <a:t> </a:t>
            </a:r>
            <a:r>
              <a:rPr sz="2800" spc="-40" dirty="0">
                <a:latin typeface="Verdana"/>
                <a:cs typeface="Verdana"/>
              </a:rPr>
              <a:t>subsequent </a:t>
            </a:r>
            <a:r>
              <a:rPr sz="2800" dirty="0">
                <a:latin typeface="Verdana"/>
                <a:cs typeface="Verdana"/>
              </a:rPr>
              <a:t>to</a:t>
            </a:r>
            <a:r>
              <a:rPr sz="2800" spc="-229" dirty="0">
                <a:latin typeface="Verdana"/>
                <a:cs typeface="Verdana"/>
              </a:rPr>
              <a:t> </a:t>
            </a:r>
            <a:r>
              <a:rPr sz="2800" spc="-30" dirty="0">
                <a:latin typeface="Verdana"/>
                <a:cs typeface="Verdana"/>
              </a:rPr>
              <a:t>the</a:t>
            </a:r>
            <a:r>
              <a:rPr sz="2800" spc="-215" dirty="0">
                <a:latin typeface="Verdana"/>
                <a:cs typeface="Verdana"/>
              </a:rPr>
              <a:t> </a:t>
            </a:r>
            <a:r>
              <a:rPr sz="2800" spc="-10" dirty="0">
                <a:latin typeface="Verdana"/>
                <a:cs typeface="Verdana"/>
              </a:rPr>
              <a:t>variance.</a:t>
            </a:r>
            <a:endParaRPr sz="2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66975">
              <a:lnSpc>
                <a:spcPct val="100000"/>
              </a:lnSpc>
              <a:spcBef>
                <a:spcPts val="100"/>
              </a:spcBef>
            </a:pPr>
            <a:r>
              <a:rPr spc="-185" dirty="0"/>
              <a:t>EXAMPLE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75640" y="1627378"/>
            <a:ext cx="5800090" cy="44157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8300" marR="17780" indent="-343535" algn="just">
              <a:lnSpc>
                <a:spcPct val="100000"/>
              </a:lnSpc>
              <a:spcBef>
                <a:spcPts val="100"/>
              </a:spcBef>
              <a:buFont typeface="Verdana"/>
              <a:buChar char="•"/>
              <a:tabLst>
                <a:tab pos="368300" algn="l"/>
              </a:tabLst>
            </a:pPr>
            <a:r>
              <a:rPr sz="2400" i="1" spc="165" dirty="0">
                <a:latin typeface="Verdana"/>
                <a:cs typeface="Verdana"/>
              </a:rPr>
              <a:t>‘</a:t>
            </a:r>
            <a:r>
              <a:rPr sz="2400" spc="165" dirty="0">
                <a:latin typeface="Verdana"/>
                <a:cs typeface="Verdana"/>
              </a:rPr>
              <a:t>A’</a:t>
            </a:r>
            <a:r>
              <a:rPr sz="2400" spc="470" dirty="0">
                <a:latin typeface="Verdana"/>
                <a:cs typeface="Verdana"/>
              </a:rPr>
              <a:t> </a:t>
            </a:r>
            <a:r>
              <a:rPr sz="2400" spc="45" dirty="0">
                <a:latin typeface="Verdana"/>
                <a:cs typeface="Verdana"/>
              </a:rPr>
              <a:t>becomes</a:t>
            </a:r>
            <a:r>
              <a:rPr sz="2400" spc="484" dirty="0">
                <a:latin typeface="Verdana"/>
                <a:cs typeface="Verdana"/>
              </a:rPr>
              <a:t> </a:t>
            </a:r>
            <a:r>
              <a:rPr sz="2400" spc="-10" dirty="0">
                <a:latin typeface="Verdana"/>
                <a:cs typeface="Verdana"/>
              </a:rPr>
              <a:t>surety</a:t>
            </a:r>
            <a:r>
              <a:rPr sz="2400" spc="470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to</a:t>
            </a:r>
            <a:r>
              <a:rPr sz="2400" spc="470" dirty="0">
                <a:latin typeface="Verdana"/>
                <a:cs typeface="Verdana"/>
              </a:rPr>
              <a:t> </a:t>
            </a:r>
            <a:r>
              <a:rPr sz="2400" spc="210" dirty="0">
                <a:latin typeface="Verdana"/>
                <a:cs typeface="Verdana"/>
              </a:rPr>
              <a:t>‘C’</a:t>
            </a:r>
            <a:r>
              <a:rPr sz="2400" spc="46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for</a:t>
            </a:r>
            <a:r>
              <a:rPr sz="2400" spc="470" dirty="0">
                <a:latin typeface="Verdana"/>
                <a:cs typeface="Verdana"/>
              </a:rPr>
              <a:t> </a:t>
            </a:r>
            <a:r>
              <a:rPr sz="2400" spc="-90" dirty="0">
                <a:latin typeface="Verdana"/>
                <a:cs typeface="Verdana"/>
              </a:rPr>
              <a:t>B’s </a:t>
            </a:r>
            <a:r>
              <a:rPr sz="2400" spc="75" dirty="0">
                <a:latin typeface="Verdana"/>
                <a:cs typeface="Verdana"/>
              </a:rPr>
              <a:t>conduct</a:t>
            </a:r>
            <a:r>
              <a:rPr sz="2400" spc="-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as</a:t>
            </a:r>
            <a:r>
              <a:rPr sz="2400" spc="10" dirty="0">
                <a:latin typeface="Verdana"/>
                <a:cs typeface="Verdana"/>
              </a:rPr>
              <a:t> </a:t>
            </a:r>
            <a:r>
              <a:rPr sz="2400" spc="200" dirty="0">
                <a:latin typeface="Verdana"/>
                <a:cs typeface="Verdana"/>
              </a:rPr>
              <a:t>a</a:t>
            </a:r>
            <a:r>
              <a:rPr sz="2400" spc="-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manager </a:t>
            </a:r>
            <a:r>
              <a:rPr sz="2400" spc="-55" dirty="0">
                <a:latin typeface="Verdana"/>
                <a:cs typeface="Verdana"/>
              </a:rPr>
              <a:t>in</a:t>
            </a:r>
            <a:r>
              <a:rPr sz="2400" spc="-10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C’s</a:t>
            </a:r>
            <a:r>
              <a:rPr sz="2400" spc="5" dirty="0">
                <a:latin typeface="Verdana"/>
                <a:cs typeface="Verdana"/>
              </a:rPr>
              <a:t> </a:t>
            </a:r>
            <a:r>
              <a:rPr sz="2400" spc="-10" dirty="0">
                <a:latin typeface="Verdana"/>
                <a:cs typeface="Verdana"/>
              </a:rPr>
              <a:t>bank. </a:t>
            </a:r>
            <a:r>
              <a:rPr sz="2400" dirty="0">
                <a:latin typeface="Verdana"/>
                <a:cs typeface="Verdana"/>
              </a:rPr>
              <a:t>Afterwards,</a:t>
            </a:r>
            <a:r>
              <a:rPr sz="2400" spc="-60" dirty="0">
                <a:latin typeface="Verdana"/>
                <a:cs typeface="Verdana"/>
              </a:rPr>
              <a:t>  </a:t>
            </a:r>
            <a:r>
              <a:rPr sz="2400" dirty="0">
                <a:latin typeface="Verdana"/>
                <a:cs typeface="Verdana"/>
              </a:rPr>
              <a:t>‘B’</a:t>
            </a:r>
            <a:r>
              <a:rPr sz="2400" spc="-55" dirty="0">
                <a:latin typeface="Verdana"/>
                <a:cs typeface="Verdana"/>
              </a:rPr>
              <a:t>  </a:t>
            </a:r>
            <a:r>
              <a:rPr sz="2400" spc="85" dirty="0">
                <a:latin typeface="Verdana"/>
                <a:cs typeface="Verdana"/>
              </a:rPr>
              <a:t>and</a:t>
            </a:r>
            <a:r>
              <a:rPr sz="2400" spc="-55" dirty="0">
                <a:latin typeface="Verdana"/>
                <a:cs typeface="Verdana"/>
              </a:rPr>
              <a:t>  </a:t>
            </a:r>
            <a:r>
              <a:rPr sz="2400" spc="210" dirty="0">
                <a:latin typeface="Verdana"/>
                <a:cs typeface="Verdana"/>
              </a:rPr>
              <a:t>‘C’</a:t>
            </a:r>
            <a:r>
              <a:rPr sz="2400" spc="-55" dirty="0">
                <a:latin typeface="Verdana"/>
                <a:cs typeface="Verdana"/>
              </a:rPr>
              <a:t>  </a:t>
            </a:r>
            <a:r>
              <a:rPr sz="2400" spc="-10" dirty="0">
                <a:latin typeface="Verdana"/>
                <a:cs typeface="Verdana"/>
              </a:rPr>
              <a:t>contract, </a:t>
            </a:r>
            <a:r>
              <a:rPr sz="2400" dirty="0">
                <a:latin typeface="Verdana"/>
                <a:cs typeface="Verdana"/>
              </a:rPr>
              <a:t>without</a:t>
            </a:r>
            <a:r>
              <a:rPr sz="2400" spc="40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A’s</a:t>
            </a:r>
            <a:r>
              <a:rPr sz="2400" spc="40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consent,</a:t>
            </a:r>
            <a:r>
              <a:rPr sz="2400" spc="20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that</a:t>
            </a:r>
            <a:r>
              <a:rPr sz="2400" spc="4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B’s</a:t>
            </a:r>
            <a:r>
              <a:rPr sz="2400" spc="45" dirty="0">
                <a:latin typeface="Verdana"/>
                <a:cs typeface="Verdana"/>
              </a:rPr>
              <a:t> </a:t>
            </a:r>
            <a:r>
              <a:rPr sz="2400" spc="-75" dirty="0">
                <a:latin typeface="Verdana"/>
                <a:cs typeface="Verdana"/>
              </a:rPr>
              <a:t>salary </a:t>
            </a:r>
            <a:r>
              <a:rPr sz="2400" dirty="0">
                <a:latin typeface="Verdana"/>
                <a:cs typeface="Verdana"/>
              </a:rPr>
              <a:t>shall</a:t>
            </a:r>
            <a:r>
              <a:rPr sz="2400" spc="470" dirty="0">
                <a:latin typeface="Verdana"/>
                <a:cs typeface="Verdana"/>
              </a:rPr>
              <a:t> </a:t>
            </a:r>
            <a:r>
              <a:rPr sz="2400" spc="125" dirty="0">
                <a:latin typeface="Verdana"/>
                <a:cs typeface="Verdana"/>
              </a:rPr>
              <a:t>be</a:t>
            </a:r>
            <a:r>
              <a:rPr sz="2400" spc="484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raised,</a:t>
            </a:r>
            <a:r>
              <a:rPr sz="2400" spc="465" dirty="0">
                <a:latin typeface="Verdana"/>
                <a:cs typeface="Verdana"/>
              </a:rPr>
              <a:t> </a:t>
            </a:r>
            <a:r>
              <a:rPr sz="2400" spc="85" dirty="0">
                <a:latin typeface="Verdana"/>
                <a:cs typeface="Verdana"/>
              </a:rPr>
              <a:t>and</a:t>
            </a:r>
            <a:r>
              <a:rPr sz="2400" spc="490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that</a:t>
            </a:r>
            <a:r>
              <a:rPr sz="2400" spc="490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he</a:t>
            </a:r>
            <a:r>
              <a:rPr sz="2400" spc="484" dirty="0">
                <a:latin typeface="Verdana"/>
                <a:cs typeface="Verdana"/>
              </a:rPr>
              <a:t> </a:t>
            </a:r>
            <a:r>
              <a:rPr sz="2400" spc="-90" dirty="0">
                <a:latin typeface="Verdana"/>
                <a:cs typeface="Verdana"/>
              </a:rPr>
              <a:t>shall </a:t>
            </a:r>
            <a:r>
              <a:rPr sz="2400" spc="110" dirty="0">
                <a:latin typeface="Verdana"/>
                <a:cs typeface="Verdana"/>
              </a:rPr>
              <a:t>become</a:t>
            </a:r>
            <a:r>
              <a:rPr sz="2400" spc="-100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liable</a:t>
            </a:r>
            <a:r>
              <a:rPr sz="2400" spc="-100" dirty="0">
                <a:latin typeface="Verdana"/>
                <a:cs typeface="Verdana"/>
              </a:rPr>
              <a:t> </a:t>
            </a:r>
            <a:r>
              <a:rPr sz="2400" spc="-40" dirty="0">
                <a:latin typeface="Verdana"/>
                <a:cs typeface="Verdana"/>
              </a:rPr>
              <a:t>for</a:t>
            </a:r>
            <a:r>
              <a:rPr sz="2400" spc="-100" dirty="0">
                <a:latin typeface="Verdana"/>
                <a:cs typeface="Verdana"/>
              </a:rPr>
              <a:t> </a:t>
            </a:r>
            <a:r>
              <a:rPr sz="2400" spc="-40" dirty="0">
                <a:latin typeface="Verdana"/>
                <a:cs typeface="Verdana"/>
              </a:rPr>
              <a:t>1/4</a:t>
            </a:r>
            <a:r>
              <a:rPr sz="2400" spc="-60" baseline="24305" dirty="0">
                <a:latin typeface="Verdana"/>
                <a:cs typeface="Verdana"/>
              </a:rPr>
              <a:t>th</a:t>
            </a:r>
            <a:r>
              <a:rPr sz="2400" spc="262" baseline="2430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of</a:t>
            </a:r>
            <a:r>
              <a:rPr sz="2400" spc="-90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the</a:t>
            </a:r>
            <a:r>
              <a:rPr sz="2400" spc="-90" dirty="0">
                <a:latin typeface="Verdana"/>
                <a:cs typeface="Verdana"/>
              </a:rPr>
              <a:t> </a:t>
            </a:r>
            <a:r>
              <a:rPr sz="2400" spc="-125" dirty="0">
                <a:latin typeface="Verdana"/>
                <a:cs typeface="Verdana"/>
              </a:rPr>
              <a:t>losses </a:t>
            </a:r>
            <a:r>
              <a:rPr sz="2400" dirty="0">
                <a:latin typeface="Verdana"/>
                <a:cs typeface="Verdana"/>
              </a:rPr>
              <a:t>on</a:t>
            </a:r>
            <a:r>
              <a:rPr sz="2400" spc="5" dirty="0">
                <a:latin typeface="Verdana"/>
                <a:cs typeface="Verdana"/>
              </a:rPr>
              <a:t> </a:t>
            </a:r>
            <a:r>
              <a:rPr sz="2400" spc="-75" dirty="0">
                <a:latin typeface="Verdana"/>
                <a:cs typeface="Verdana"/>
              </a:rPr>
              <a:t>overdrafts.</a:t>
            </a:r>
            <a:r>
              <a:rPr sz="2400" spc="-10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‘B’</a:t>
            </a:r>
            <a:r>
              <a:rPr sz="2400" spc="10" dirty="0">
                <a:latin typeface="Verdana"/>
                <a:cs typeface="Verdana"/>
              </a:rPr>
              <a:t> </a:t>
            </a:r>
            <a:r>
              <a:rPr sz="2400" spc="-30" dirty="0">
                <a:latin typeface="Verdana"/>
                <a:cs typeface="Verdana"/>
              </a:rPr>
              <a:t>allows</a:t>
            </a:r>
            <a:r>
              <a:rPr sz="2400" spc="10" dirty="0">
                <a:latin typeface="Verdana"/>
                <a:cs typeface="Verdana"/>
              </a:rPr>
              <a:t> </a:t>
            </a:r>
            <a:r>
              <a:rPr sz="2400" spc="200" dirty="0">
                <a:latin typeface="Verdana"/>
                <a:cs typeface="Verdana"/>
              </a:rPr>
              <a:t>a</a:t>
            </a:r>
            <a:r>
              <a:rPr sz="2400" spc="15" dirty="0">
                <a:latin typeface="Verdana"/>
                <a:cs typeface="Verdana"/>
              </a:rPr>
              <a:t> </a:t>
            </a:r>
            <a:r>
              <a:rPr sz="2400" spc="-35" dirty="0">
                <a:latin typeface="Verdana"/>
                <a:cs typeface="Verdana"/>
              </a:rPr>
              <a:t>customer </a:t>
            </a:r>
            <a:r>
              <a:rPr sz="2400" dirty="0">
                <a:latin typeface="Verdana"/>
                <a:cs typeface="Verdana"/>
              </a:rPr>
              <a:t>to</a:t>
            </a:r>
            <a:r>
              <a:rPr sz="2400" spc="10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overdraw,</a:t>
            </a:r>
            <a:r>
              <a:rPr sz="2400" spc="85" dirty="0">
                <a:latin typeface="Verdana"/>
                <a:cs typeface="Verdana"/>
              </a:rPr>
              <a:t> and</a:t>
            </a:r>
            <a:r>
              <a:rPr sz="2400" spc="110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the</a:t>
            </a:r>
            <a:r>
              <a:rPr sz="2400" spc="110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bank</a:t>
            </a:r>
            <a:r>
              <a:rPr sz="2400" spc="100" dirty="0">
                <a:latin typeface="Verdana"/>
                <a:cs typeface="Verdana"/>
              </a:rPr>
              <a:t> </a:t>
            </a:r>
            <a:r>
              <a:rPr sz="2400" spc="-50" dirty="0">
                <a:latin typeface="Verdana"/>
                <a:cs typeface="Verdana"/>
              </a:rPr>
              <a:t>loses</a:t>
            </a:r>
            <a:r>
              <a:rPr sz="2400" spc="120" dirty="0">
                <a:latin typeface="Verdana"/>
                <a:cs typeface="Verdana"/>
              </a:rPr>
              <a:t> </a:t>
            </a:r>
            <a:r>
              <a:rPr sz="2400" spc="150" dirty="0">
                <a:latin typeface="Verdana"/>
                <a:cs typeface="Verdana"/>
              </a:rPr>
              <a:t>a </a:t>
            </a:r>
            <a:r>
              <a:rPr sz="2400" dirty="0">
                <a:latin typeface="Verdana"/>
                <a:cs typeface="Verdana"/>
              </a:rPr>
              <a:t>sum</a:t>
            </a:r>
            <a:r>
              <a:rPr sz="2400" spc="-65" dirty="0">
                <a:latin typeface="Verdana"/>
                <a:cs typeface="Verdana"/>
              </a:rPr>
              <a:t>  </a:t>
            </a:r>
            <a:r>
              <a:rPr sz="2400" dirty="0">
                <a:latin typeface="Verdana"/>
                <a:cs typeface="Verdana"/>
              </a:rPr>
              <a:t>of</a:t>
            </a:r>
            <a:r>
              <a:rPr sz="2400" spc="-65" dirty="0">
                <a:latin typeface="Verdana"/>
                <a:cs typeface="Verdana"/>
              </a:rPr>
              <a:t>  </a:t>
            </a:r>
            <a:r>
              <a:rPr sz="2400" dirty="0">
                <a:latin typeface="Verdana"/>
                <a:cs typeface="Verdana"/>
              </a:rPr>
              <a:t>money.</a:t>
            </a:r>
            <a:r>
              <a:rPr sz="2400" spc="-70" dirty="0">
                <a:latin typeface="Verdana"/>
                <a:cs typeface="Verdana"/>
              </a:rPr>
              <a:t>  </a:t>
            </a:r>
            <a:r>
              <a:rPr sz="2400" spc="165" dirty="0">
                <a:latin typeface="Verdana"/>
                <a:cs typeface="Verdana"/>
              </a:rPr>
              <a:t>‘A’</a:t>
            </a:r>
            <a:r>
              <a:rPr sz="2400" spc="-65" dirty="0">
                <a:latin typeface="Verdana"/>
                <a:cs typeface="Verdana"/>
              </a:rPr>
              <a:t>  </a:t>
            </a:r>
            <a:r>
              <a:rPr sz="2400" spc="-254" dirty="0">
                <a:latin typeface="Verdana"/>
                <a:cs typeface="Verdana"/>
              </a:rPr>
              <a:t>is</a:t>
            </a:r>
            <a:r>
              <a:rPr sz="2400" spc="-60" dirty="0">
                <a:latin typeface="Verdana"/>
                <a:cs typeface="Verdana"/>
              </a:rPr>
              <a:t>  </a:t>
            </a:r>
            <a:r>
              <a:rPr sz="2400" spc="-10" dirty="0">
                <a:latin typeface="Verdana"/>
                <a:cs typeface="Verdana"/>
              </a:rPr>
              <a:t>discharged </a:t>
            </a:r>
            <a:r>
              <a:rPr sz="2400" dirty="0">
                <a:latin typeface="Verdana"/>
                <a:cs typeface="Verdana"/>
              </a:rPr>
              <a:t>from</a:t>
            </a:r>
            <a:r>
              <a:rPr sz="2400" spc="35" dirty="0">
                <a:latin typeface="Verdana"/>
                <a:cs typeface="Verdana"/>
              </a:rPr>
              <a:t> </a:t>
            </a:r>
            <a:r>
              <a:rPr sz="2400" spc="-10" dirty="0">
                <a:latin typeface="Verdana"/>
                <a:cs typeface="Verdana"/>
              </a:rPr>
              <a:t>his</a:t>
            </a:r>
            <a:r>
              <a:rPr sz="2400" spc="40" dirty="0">
                <a:latin typeface="Verdana"/>
                <a:cs typeface="Verdana"/>
              </a:rPr>
              <a:t> </a:t>
            </a:r>
            <a:r>
              <a:rPr sz="2400" spc="-85" dirty="0">
                <a:latin typeface="Verdana"/>
                <a:cs typeface="Verdana"/>
              </a:rPr>
              <a:t>suretyship</a:t>
            </a:r>
            <a:r>
              <a:rPr sz="2400" spc="3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by</a:t>
            </a:r>
            <a:r>
              <a:rPr sz="2400" spc="30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the</a:t>
            </a:r>
            <a:r>
              <a:rPr sz="2400" spc="40" dirty="0">
                <a:latin typeface="Verdana"/>
                <a:cs typeface="Verdana"/>
              </a:rPr>
              <a:t> </a:t>
            </a:r>
            <a:r>
              <a:rPr sz="2400" spc="-10" dirty="0">
                <a:latin typeface="Verdana"/>
                <a:cs typeface="Verdana"/>
              </a:rPr>
              <a:t>variance </a:t>
            </a:r>
            <a:r>
              <a:rPr sz="2400" spc="90" dirty="0">
                <a:latin typeface="Verdana"/>
                <a:cs typeface="Verdana"/>
              </a:rPr>
              <a:t>made</a:t>
            </a:r>
            <a:r>
              <a:rPr sz="2400" spc="440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without</a:t>
            </a:r>
            <a:r>
              <a:rPr sz="2400" spc="450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his</a:t>
            </a:r>
            <a:r>
              <a:rPr sz="2400" spc="434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consent,</a:t>
            </a:r>
            <a:r>
              <a:rPr sz="2400" spc="434" dirty="0">
                <a:latin typeface="Verdana"/>
                <a:cs typeface="Verdana"/>
              </a:rPr>
              <a:t> </a:t>
            </a:r>
            <a:r>
              <a:rPr sz="2400" spc="85" dirty="0">
                <a:latin typeface="Verdana"/>
                <a:cs typeface="Verdana"/>
              </a:rPr>
              <a:t>and</a:t>
            </a:r>
            <a:r>
              <a:rPr sz="2400" spc="434" dirty="0">
                <a:latin typeface="Verdana"/>
                <a:cs typeface="Verdana"/>
              </a:rPr>
              <a:t> </a:t>
            </a:r>
            <a:r>
              <a:rPr sz="2400" spc="-180" dirty="0">
                <a:latin typeface="Verdana"/>
                <a:cs typeface="Verdana"/>
              </a:rPr>
              <a:t>is </a:t>
            </a:r>
            <a:r>
              <a:rPr sz="2400" spc="-40" dirty="0">
                <a:latin typeface="Verdana"/>
                <a:cs typeface="Verdana"/>
              </a:rPr>
              <a:t>not</a:t>
            </a:r>
            <a:r>
              <a:rPr sz="2400" spc="-180" dirty="0">
                <a:latin typeface="Verdana"/>
                <a:cs typeface="Verdana"/>
              </a:rPr>
              <a:t> </a:t>
            </a:r>
            <a:r>
              <a:rPr sz="2400" spc="-25" dirty="0">
                <a:latin typeface="Verdana"/>
                <a:cs typeface="Verdana"/>
              </a:rPr>
              <a:t>liable</a:t>
            </a:r>
            <a:r>
              <a:rPr sz="2400" spc="-204" dirty="0">
                <a:latin typeface="Verdana"/>
                <a:cs typeface="Verdana"/>
              </a:rPr>
              <a:t> </a:t>
            </a:r>
            <a:r>
              <a:rPr sz="2400" spc="-30" dirty="0">
                <a:latin typeface="Verdana"/>
                <a:cs typeface="Verdana"/>
              </a:rPr>
              <a:t>to</a:t>
            </a:r>
            <a:r>
              <a:rPr sz="2400" spc="-170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make</a:t>
            </a:r>
            <a:r>
              <a:rPr sz="2400" spc="-175" dirty="0">
                <a:latin typeface="Verdana"/>
                <a:cs typeface="Verdana"/>
              </a:rPr>
              <a:t> </a:t>
            </a:r>
            <a:r>
              <a:rPr sz="2400" spc="110" dirty="0">
                <a:latin typeface="Verdana"/>
                <a:cs typeface="Verdana"/>
              </a:rPr>
              <a:t>good</a:t>
            </a:r>
            <a:r>
              <a:rPr sz="2400" spc="-165" dirty="0">
                <a:latin typeface="Verdana"/>
                <a:cs typeface="Verdana"/>
              </a:rPr>
              <a:t> </a:t>
            </a:r>
            <a:r>
              <a:rPr sz="2400" spc="-185" dirty="0">
                <a:latin typeface="Verdana"/>
                <a:cs typeface="Verdana"/>
              </a:rPr>
              <a:t>this </a:t>
            </a:r>
            <a:r>
              <a:rPr sz="2400" spc="-10" dirty="0">
                <a:latin typeface="Verdana"/>
                <a:cs typeface="Verdana"/>
              </a:rPr>
              <a:t>loss.</a:t>
            </a:r>
            <a:endParaRPr sz="2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58646" y="612089"/>
            <a:ext cx="629856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i="1" spc="-425" dirty="0">
                <a:latin typeface="Verdana"/>
                <a:cs typeface="Verdana"/>
              </a:rPr>
              <a:t>4.</a:t>
            </a:r>
            <a:r>
              <a:rPr i="1" spc="-225" dirty="0">
                <a:latin typeface="Verdana"/>
                <a:cs typeface="Verdana"/>
              </a:rPr>
              <a:t> </a:t>
            </a:r>
            <a:r>
              <a:rPr i="1" spc="-459" dirty="0">
                <a:latin typeface="Verdana"/>
                <a:cs typeface="Verdana"/>
              </a:rPr>
              <a:t>By</a:t>
            </a:r>
            <a:r>
              <a:rPr i="1" spc="-204" dirty="0">
                <a:latin typeface="Verdana"/>
                <a:cs typeface="Verdana"/>
              </a:rPr>
              <a:t> </a:t>
            </a:r>
            <a:r>
              <a:rPr i="1" spc="-280" dirty="0">
                <a:latin typeface="Verdana"/>
                <a:cs typeface="Verdana"/>
              </a:rPr>
              <a:t>release</a:t>
            </a:r>
            <a:r>
              <a:rPr i="1" spc="-225" dirty="0">
                <a:latin typeface="Verdana"/>
                <a:cs typeface="Verdana"/>
              </a:rPr>
              <a:t> </a:t>
            </a:r>
            <a:r>
              <a:rPr i="1" spc="-405" dirty="0">
                <a:latin typeface="Verdana"/>
                <a:cs typeface="Verdana"/>
              </a:rPr>
              <a:t>or</a:t>
            </a:r>
            <a:r>
              <a:rPr i="1" spc="-204" dirty="0">
                <a:latin typeface="Verdana"/>
                <a:cs typeface="Verdana"/>
              </a:rPr>
              <a:t> </a:t>
            </a:r>
            <a:r>
              <a:rPr i="1" spc="-250" dirty="0">
                <a:latin typeface="Verdana"/>
                <a:cs typeface="Verdana"/>
              </a:rPr>
              <a:t>discharge</a:t>
            </a:r>
            <a:r>
              <a:rPr i="1" spc="-204" dirty="0">
                <a:latin typeface="Verdana"/>
                <a:cs typeface="Verdana"/>
              </a:rPr>
              <a:t> </a:t>
            </a:r>
            <a:r>
              <a:rPr i="1" spc="-365" dirty="0">
                <a:latin typeface="Verdana"/>
                <a:cs typeface="Verdana"/>
              </a:rPr>
              <a:t>of </a:t>
            </a:r>
            <a:r>
              <a:rPr i="1" spc="-254" dirty="0">
                <a:latin typeface="Verdana"/>
                <a:cs typeface="Verdana"/>
              </a:rPr>
              <a:t>principal</a:t>
            </a:r>
            <a:r>
              <a:rPr i="1" spc="-240" dirty="0">
                <a:latin typeface="Verdana"/>
                <a:cs typeface="Verdana"/>
              </a:rPr>
              <a:t> </a:t>
            </a:r>
            <a:r>
              <a:rPr i="1" spc="-290" dirty="0">
                <a:latin typeface="Verdana"/>
                <a:cs typeface="Verdana"/>
              </a:rPr>
              <a:t>debtor</a:t>
            </a:r>
            <a:r>
              <a:rPr i="1" spc="-235" dirty="0">
                <a:latin typeface="Verdana"/>
                <a:cs typeface="Verdana"/>
              </a:rPr>
              <a:t> </a:t>
            </a:r>
            <a:r>
              <a:rPr i="1" spc="-819" dirty="0">
                <a:latin typeface="Verdana"/>
                <a:cs typeface="Verdana"/>
              </a:rPr>
              <a:t>–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55039" y="1930730"/>
            <a:ext cx="5506085" cy="47821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2600" dirty="0">
                <a:latin typeface="Verdana"/>
                <a:cs typeface="Verdana"/>
              </a:rPr>
              <a:t>Section</a:t>
            </a:r>
            <a:r>
              <a:rPr sz="2600" spc="38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134</a:t>
            </a:r>
            <a:r>
              <a:rPr sz="2600" spc="38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of</a:t>
            </a:r>
            <a:r>
              <a:rPr sz="2600" spc="38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the</a:t>
            </a:r>
            <a:r>
              <a:rPr sz="2600" spc="385" dirty="0">
                <a:latin typeface="Verdana"/>
                <a:cs typeface="Verdana"/>
              </a:rPr>
              <a:t> </a:t>
            </a:r>
            <a:r>
              <a:rPr sz="2600" spc="110" dirty="0">
                <a:latin typeface="Verdana"/>
                <a:cs typeface="Verdana"/>
              </a:rPr>
              <a:t>Act</a:t>
            </a:r>
            <a:r>
              <a:rPr sz="2600" spc="390" dirty="0">
                <a:latin typeface="Verdana"/>
                <a:cs typeface="Verdana"/>
              </a:rPr>
              <a:t> </a:t>
            </a:r>
            <a:r>
              <a:rPr sz="2600" spc="-40" dirty="0">
                <a:latin typeface="Verdana"/>
                <a:cs typeface="Verdana"/>
              </a:rPr>
              <a:t>provides </a:t>
            </a:r>
            <a:r>
              <a:rPr sz="2600" spc="-10" dirty="0">
                <a:latin typeface="Verdana"/>
                <a:cs typeface="Verdana"/>
              </a:rPr>
              <a:t>for</a:t>
            </a:r>
            <a:r>
              <a:rPr sz="2600" spc="-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discharge</a:t>
            </a:r>
            <a:r>
              <a:rPr sz="2600" spc="-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of</a:t>
            </a:r>
            <a:r>
              <a:rPr sz="2600" spc="-5" dirty="0">
                <a:latin typeface="Verdana"/>
                <a:cs typeface="Verdana"/>
              </a:rPr>
              <a:t> </a:t>
            </a:r>
            <a:r>
              <a:rPr sz="2600" spc="-130" dirty="0">
                <a:latin typeface="Verdana"/>
                <a:cs typeface="Verdana"/>
              </a:rPr>
              <a:t>surety</a:t>
            </a:r>
            <a:r>
              <a:rPr sz="2600" dirty="0">
                <a:latin typeface="Verdana"/>
                <a:cs typeface="Verdana"/>
              </a:rPr>
              <a:t> by</a:t>
            </a:r>
            <a:r>
              <a:rPr sz="2600" spc="10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release </a:t>
            </a:r>
            <a:r>
              <a:rPr sz="2600" spc="-160" dirty="0">
                <a:latin typeface="Verdana"/>
                <a:cs typeface="Verdana"/>
              </a:rPr>
              <a:t>or</a:t>
            </a:r>
            <a:r>
              <a:rPr sz="2600" spc="-7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discharge</a:t>
            </a:r>
            <a:r>
              <a:rPr sz="2600" spc="-21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of</a:t>
            </a:r>
            <a:r>
              <a:rPr sz="2600" spc="-145" dirty="0">
                <a:latin typeface="Verdana"/>
                <a:cs typeface="Verdana"/>
              </a:rPr>
              <a:t> </a:t>
            </a:r>
            <a:r>
              <a:rPr sz="2600" spc="-30" dirty="0">
                <a:latin typeface="Verdana"/>
                <a:cs typeface="Verdana"/>
              </a:rPr>
              <a:t>principal</a:t>
            </a:r>
            <a:r>
              <a:rPr sz="2600" spc="-140" dirty="0">
                <a:latin typeface="Verdana"/>
                <a:cs typeface="Verdana"/>
              </a:rPr>
              <a:t> </a:t>
            </a:r>
            <a:r>
              <a:rPr sz="2600" spc="-20" dirty="0">
                <a:latin typeface="Verdana"/>
                <a:cs typeface="Verdana"/>
              </a:rPr>
              <a:t>debtor.</a:t>
            </a:r>
            <a:r>
              <a:rPr sz="2600" spc="-160" dirty="0">
                <a:latin typeface="Verdana"/>
                <a:cs typeface="Verdana"/>
              </a:rPr>
              <a:t> </a:t>
            </a:r>
            <a:r>
              <a:rPr sz="2600" spc="-345" dirty="0">
                <a:latin typeface="Verdana"/>
                <a:cs typeface="Verdana"/>
              </a:rPr>
              <a:t>It </a:t>
            </a:r>
            <a:r>
              <a:rPr sz="2600" dirty="0">
                <a:latin typeface="Verdana"/>
                <a:cs typeface="Verdana"/>
              </a:rPr>
              <a:t>states</a:t>
            </a:r>
            <a:r>
              <a:rPr sz="2600" spc="400" dirty="0">
                <a:latin typeface="Verdana"/>
                <a:cs typeface="Verdana"/>
              </a:rPr>
              <a:t>   </a:t>
            </a:r>
            <a:r>
              <a:rPr sz="2600" dirty="0">
                <a:latin typeface="Verdana"/>
                <a:cs typeface="Verdana"/>
              </a:rPr>
              <a:t>that</a:t>
            </a:r>
            <a:r>
              <a:rPr sz="2600" spc="405" dirty="0">
                <a:latin typeface="Verdana"/>
                <a:cs typeface="Verdana"/>
              </a:rPr>
              <a:t>   </a:t>
            </a:r>
            <a:r>
              <a:rPr sz="2600" dirty="0">
                <a:latin typeface="Verdana"/>
                <a:cs typeface="Verdana"/>
              </a:rPr>
              <a:t>the</a:t>
            </a:r>
            <a:r>
              <a:rPr sz="2600" spc="405" dirty="0">
                <a:latin typeface="Verdana"/>
                <a:cs typeface="Verdana"/>
              </a:rPr>
              <a:t>   </a:t>
            </a:r>
            <a:r>
              <a:rPr sz="2600" dirty="0">
                <a:latin typeface="Verdana"/>
                <a:cs typeface="Verdana"/>
              </a:rPr>
              <a:t>surety</a:t>
            </a:r>
            <a:r>
              <a:rPr sz="2600" spc="405" dirty="0">
                <a:latin typeface="Verdana"/>
                <a:cs typeface="Verdana"/>
              </a:rPr>
              <a:t>   </a:t>
            </a:r>
            <a:r>
              <a:rPr sz="2600" spc="-290" dirty="0">
                <a:latin typeface="Verdana"/>
                <a:cs typeface="Verdana"/>
              </a:rPr>
              <a:t>is </a:t>
            </a:r>
            <a:r>
              <a:rPr sz="2600" dirty="0">
                <a:latin typeface="Verdana"/>
                <a:cs typeface="Verdana"/>
              </a:rPr>
              <a:t>discharged</a:t>
            </a:r>
            <a:r>
              <a:rPr sz="2600" spc="180" dirty="0">
                <a:latin typeface="Verdana"/>
                <a:cs typeface="Verdana"/>
              </a:rPr>
              <a:t>   </a:t>
            </a:r>
            <a:r>
              <a:rPr sz="2600" dirty="0">
                <a:latin typeface="Verdana"/>
                <a:cs typeface="Verdana"/>
              </a:rPr>
              <a:t>by</a:t>
            </a:r>
            <a:r>
              <a:rPr sz="2600" spc="180" dirty="0">
                <a:latin typeface="Verdana"/>
                <a:cs typeface="Verdana"/>
              </a:rPr>
              <a:t>   </a:t>
            </a:r>
            <a:r>
              <a:rPr sz="2600" dirty="0">
                <a:latin typeface="Verdana"/>
                <a:cs typeface="Verdana"/>
              </a:rPr>
              <a:t>any</a:t>
            </a:r>
            <a:r>
              <a:rPr sz="2600" spc="190" dirty="0">
                <a:latin typeface="Verdana"/>
                <a:cs typeface="Verdana"/>
              </a:rPr>
              <a:t>   </a:t>
            </a:r>
            <a:r>
              <a:rPr sz="2600" spc="-10" dirty="0">
                <a:latin typeface="Verdana"/>
                <a:cs typeface="Verdana"/>
              </a:rPr>
              <a:t>contract </a:t>
            </a:r>
            <a:r>
              <a:rPr sz="2600" spc="50" dirty="0">
                <a:latin typeface="Verdana"/>
                <a:cs typeface="Verdana"/>
              </a:rPr>
              <a:t>between</a:t>
            </a:r>
            <a:r>
              <a:rPr sz="2600" spc="75" dirty="0">
                <a:latin typeface="Verdana"/>
                <a:cs typeface="Verdana"/>
              </a:rPr>
              <a:t>  </a:t>
            </a:r>
            <a:r>
              <a:rPr sz="2600" dirty="0">
                <a:latin typeface="Verdana"/>
                <a:cs typeface="Verdana"/>
              </a:rPr>
              <a:t>the</a:t>
            </a:r>
            <a:r>
              <a:rPr sz="2600" spc="85" dirty="0">
                <a:latin typeface="Verdana"/>
                <a:cs typeface="Verdana"/>
              </a:rPr>
              <a:t>  </a:t>
            </a:r>
            <a:r>
              <a:rPr sz="2600" dirty="0">
                <a:latin typeface="Verdana"/>
                <a:cs typeface="Verdana"/>
              </a:rPr>
              <a:t>creditor</a:t>
            </a:r>
            <a:r>
              <a:rPr sz="2600" spc="80" dirty="0">
                <a:latin typeface="Verdana"/>
                <a:cs typeface="Verdana"/>
              </a:rPr>
              <a:t>  and  </a:t>
            </a:r>
            <a:r>
              <a:rPr sz="2600" spc="-25" dirty="0">
                <a:latin typeface="Verdana"/>
                <a:cs typeface="Verdana"/>
              </a:rPr>
              <a:t>the </a:t>
            </a:r>
            <a:r>
              <a:rPr sz="2600" dirty="0">
                <a:latin typeface="Verdana"/>
                <a:cs typeface="Verdana"/>
              </a:rPr>
              <a:t>principal</a:t>
            </a:r>
            <a:r>
              <a:rPr sz="2600" spc="30" dirty="0">
                <a:latin typeface="Verdana"/>
                <a:cs typeface="Verdana"/>
              </a:rPr>
              <a:t>  </a:t>
            </a:r>
            <a:r>
              <a:rPr sz="2600" dirty="0">
                <a:latin typeface="Verdana"/>
                <a:cs typeface="Verdana"/>
              </a:rPr>
              <a:t>debtor,</a:t>
            </a:r>
            <a:r>
              <a:rPr sz="2600" spc="25" dirty="0">
                <a:latin typeface="Verdana"/>
                <a:cs typeface="Verdana"/>
              </a:rPr>
              <a:t>  </a:t>
            </a:r>
            <a:r>
              <a:rPr sz="2600" dirty="0">
                <a:latin typeface="Verdana"/>
                <a:cs typeface="Verdana"/>
              </a:rPr>
              <a:t>by</a:t>
            </a:r>
            <a:r>
              <a:rPr sz="2600" spc="40" dirty="0">
                <a:latin typeface="Verdana"/>
                <a:cs typeface="Verdana"/>
              </a:rPr>
              <a:t>  </a:t>
            </a:r>
            <a:r>
              <a:rPr sz="2600" dirty="0">
                <a:latin typeface="Verdana"/>
                <a:cs typeface="Verdana"/>
              </a:rPr>
              <a:t>which</a:t>
            </a:r>
            <a:r>
              <a:rPr sz="2600" spc="25" dirty="0">
                <a:latin typeface="Verdana"/>
                <a:cs typeface="Verdana"/>
              </a:rPr>
              <a:t>  </a:t>
            </a:r>
            <a:r>
              <a:rPr sz="2600" spc="-25" dirty="0">
                <a:latin typeface="Verdana"/>
                <a:cs typeface="Verdana"/>
              </a:rPr>
              <a:t>the </a:t>
            </a:r>
            <a:r>
              <a:rPr sz="2600" dirty="0">
                <a:latin typeface="Verdana"/>
                <a:cs typeface="Verdana"/>
              </a:rPr>
              <a:t>principal</a:t>
            </a:r>
            <a:r>
              <a:rPr sz="2600" spc="-21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debtor</a:t>
            </a:r>
            <a:r>
              <a:rPr sz="2600" spc="-80" dirty="0">
                <a:latin typeface="Verdana"/>
                <a:cs typeface="Verdana"/>
              </a:rPr>
              <a:t> </a:t>
            </a:r>
            <a:r>
              <a:rPr sz="2600" spc="-295" dirty="0">
                <a:latin typeface="Verdana"/>
                <a:cs typeface="Verdana"/>
              </a:rPr>
              <a:t>is</a:t>
            </a:r>
            <a:r>
              <a:rPr sz="2600" spc="65" dirty="0">
                <a:latin typeface="Verdana"/>
                <a:cs typeface="Verdana"/>
              </a:rPr>
              <a:t> </a:t>
            </a:r>
            <a:r>
              <a:rPr sz="2600" spc="-20" dirty="0">
                <a:latin typeface="Verdana"/>
                <a:cs typeface="Verdana"/>
              </a:rPr>
              <a:t>released,</a:t>
            </a:r>
            <a:r>
              <a:rPr sz="2600" spc="-8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or</a:t>
            </a:r>
            <a:r>
              <a:rPr sz="2600" spc="-90" dirty="0">
                <a:latin typeface="Verdana"/>
                <a:cs typeface="Verdana"/>
              </a:rPr>
              <a:t> </a:t>
            </a:r>
            <a:r>
              <a:rPr sz="2600" spc="-25" dirty="0">
                <a:latin typeface="Verdana"/>
                <a:cs typeface="Verdana"/>
              </a:rPr>
              <a:t>by </a:t>
            </a:r>
            <a:r>
              <a:rPr sz="2600" dirty="0">
                <a:latin typeface="Verdana"/>
                <a:cs typeface="Verdana"/>
              </a:rPr>
              <a:t>any</a:t>
            </a:r>
            <a:r>
              <a:rPr sz="2600" spc="390" dirty="0">
                <a:latin typeface="Verdana"/>
                <a:cs typeface="Verdana"/>
              </a:rPr>
              <a:t>  </a:t>
            </a:r>
            <a:r>
              <a:rPr sz="2600" spc="130" dirty="0">
                <a:latin typeface="Verdana"/>
                <a:cs typeface="Verdana"/>
              </a:rPr>
              <a:t>act</a:t>
            </a:r>
            <a:r>
              <a:rPr sz="2600" spc="400" dirty="0">
                <a:latin typeface="Verdana"/>
                <a:cs typeface="Verdana"/>
              </a:rPr>
              <a:t>  </a:t>
            </a:r>
            <a:r>
              <a:rPr sz="2600" dirty="0">
                <a:latin typeface="Verdana"/>
                <a:cs typeface="Verdana"/>
              </a:rPr>
              <a:t>or</a:t>
            </a:r>
            <a:r>
              <a:rPr sz="2600" spc="390" dirty="0">
                <a:latin typeface="Verdana"/>
                <a:cs typeface="Verdana"/>
              </a:rPr>
              <a:t>  </a:t>
            </a:r>
            <a:r>
              <a:rPr sz="2600" dirty="0">
                <a:latin typeface="Verdana"/>
                <a:cs typeface="Verdana"/>
              </a:rPr>
              <a:t>omission</a:t>
            </a:r>
            <a:r>
              <a:rPr sz="2600" spc="405" dirty="0">
                <a:latin typeface="Verdana"/>
                <a:cs typeface="Verdana"/>
              </a:rPr>
              <a:t>  </a:t>
            </a:r>
            <a:r>
              <a:rPr sz="2600" dirty="0">
                <a:latin typeface="Verdana"/>
                <a:cs typeface="Verdana"/>
              </a:rPr>
              <a:t>of</a:t>
            </a:r>
            <a:r>
              <a:rPr sz="2600" spc="395" dirty="0">
                <a:latin typeface="Verdana"/>
                <a:cs typeface="Verdana"/>
              </a:rPr>
              <a:t>  </a:t>
            </a:r>
            <a:r>
              <a:rPr sz="2600" spc="-25" dirty="0">
                <a:latin typeface="Verdana"/>
                <a:cs typeface="Verdana"/>
              </a:rPr>
              <a:t>the </a:t>
            </a:r>
            <a:r>
              <a:rPr sz="2600" dirty="0">
                <a:latin typeface="Verdana"/>
                <a:cs typeface="Verdana"/>
              </a:rPr>
              <a:t>creditor,</a:t>
            </a:r>
            <a:r>
              <a:rPr sz="2600" spc="39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the</a:t>
            </a:r>
            <a:r>
              <a:rPr sz="2600" spc="38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legal</a:t>
            </a:r>
            <a:r>
              <a:rPr sz="2600" spc="375" dirty="0">
                <a:latin typeface="Verdana"/>
                <a:cs typeface="Verdana"/>
              </a:rPr>
              <a:t> </a:t>
            </a:r>
            <a:r>
              <a:rPr sz="2600" spc="55" dirty="0">
                <a:latin typeface="Verdana"/>
                <a:cs typeface="Verdana"/>
              </a:rPr>
              <a:t>consequence </a:t>
            </a:r>
            <a:r>
              <a:rPr sz="2600" dirty="0">
                <a:latin typeface="Verdana"/>
                <a:cs typeface="Verdana"/>
              </a:rPr>
              <a:t>of</a:t>
            </a:r>
            <a:r>
              <a:rPr sz="2600" spc="42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which</a:t>
            </a:r>
            <a:r>
              <a:rPr sz="2600" spc="445" dirty="0">
                <a:latin typeface="Verdana"/>
                <a:cs typeface="Verdana"/>
              </a:rPr>
              <a:t> </a:t>
            </a:r>
            <a:r>
              <a:rPr sz="2600" spc="-275" dirty="0">
                <a:latin typeface="Verdana"/>
                <a:cs typeface="Verdana"/>
              </a:rPr>
              <a:t>is</a:t>
            </a:r>
            <a:r>
              <a:rPr sz="2600" spc="43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the</a:t>
            </a:r>
            <a:r>
              <a:rPr sz="2600" spc="42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discharge</a:t>
            </a:r>
            <a:r>
              <a:rPr sz="2600" spc="430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of</a:t>
            </a:r>
            <a:r>
              <a:rPr sz="2600" spc="415" dirty="0">
                <a:latin typeface="Verdana"/>
                <a:cs typeface="Verdana"/>
              </a:rPr>
              <a:t> </a:t>
            </a:r>
            <a:r>
              <a:rPr sz="2600" spc="-25" dirty="0">
                <a:latin typeface="Verdana"/>
                <a:cs typeface="Verdana"/>
              </a:rPr>
              <a:t>the principal</a:t>
            </a:r>
            <a:r>
              <a:rPr sz="2600" spc="-155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debtor.</a:t>
            </a:r>
            <a:endParaRPr sz="26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66975">
              <a:lnSpc>
                <a:spcPct val="100000"/>
              </a:lnSpc>
              <a:spcBef>
                <a:spcPts val="100"/>
              </a:spcBef>
            </a:pPr>
            <a:r>
              <a:rPr spc="-185" dirty="0"/>
              <a:t>EXAMPLE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3535" algn="just">
              <a:lnSpc>
                <a:spcPct val="100000"/>
              </a:lnSpc>
              <a:spcBef>
                <a:spcPts val="105"/>
              </a:spcBef>
              <a:buChar char="•"/>
              <a:tabLst>
                <a:tab pos="355600" algn="l"/>
              </a:tabLst>
            </a:pPr>
            <a:r>
              <a:rPr sz="2600" spc="185" dirty="0"/>
              <a:t>‘A’</a:t>
            </a:r>
            <a:r>
              <a:rPr sz="2600" spc="295" dirty="0"/>
              <a:t> </a:t>
            </a:r>
            <a:r>
              <a:rPr sz="2600" spc="-80" dirty="0"/>
              <a:t>gives</a:t>
            </a:r>
            <a:r>
              <a:rPr sz="2600" spc="285" dirty="0"/>
              <a:t> </a:t>
            </a:r>
            <a:r>
              <a:rPr sz="2600" spc="200" dirty="0"/>
              <a:t>a</a:t>
            </a:r>
            <a:r>
              <a:rPr sz="2600" spc="295" dirty="0"/>
              <a:t> </a:t>
            </a:r>
            <a:r>
              <a:rPr sz="2600" spc="15" dirty="0"/>
              <a:t>guarantee</a:t>
            </a:r>
            <a:r>
              <a:rPr sz="2600" spc="290" dirty="0"/>
              <a:t> </a:t>
            </a:r>
            <a:r>
              <a:rPr sz="2600" spc="-15" dirty="0"/>
              <a:t>to</a:t>
            </a:r>
            <a:r>
              <a:rPr sz="2600" spc="295" dirty="0"/>
              <a:t> </a:t>
            </a:r>
            <a:r>
              <a:rPr sz="2600" spc="229" dirty="0"/>
              <a:t>‘C’</a:t>
            </a:r>
            <a:r>
              <a:rPr sz="2600" spc="285" dirty="0"/>
              <a:t> </a:t>
            </a:r>
            <a:r>
              <a:rPr sz="2600" spc="-114" dirty="0"/>
              <a:t>for</a:t>
            </a:r>
            <a:r>
              <a:rPr sz="2600" spc="-90" dirty="0"/>
              <a:t> </a:t>
            </a:r>
            <a:r>
              <a:rPr sz="2600" spc="30" dirty="0"/>
              <a:t>goods</a:t>
            </a:r>
            <a:r>
              <a:rPr sz="2600" spc="440" dirty="0"/>
              <a:t> </a:t>
            </a:r>
            <a:r>
              <a:rPr sz="2600" spc="-15" dirty="0"/>
              <a:t>to</a:t>
            </a:r>
            <a:r>
              <a:rPr sz="2600" spc="434" dirty="0"/>
              <a:t> </a:t>
            </a:r>
            <a:r>
              <a:rPr sz="2600" spc="140" dirty="0"/>
              <a:t>be</a:t>
            </a:r>
            <a:r>
              <a:rPr sz="2600" spc="450" dirty="0"/>
              <a:t> </a:t>
            </a:r>
            <a:r>
              <a:rPr sz="2600" spc="-40" dirty="0"/>
              <a:t>supplied</a:t>
            </a:r>
            <a:r>
              <a:rPr sz="2600" spc="450" dirty="0"/>
              <a:t> </a:t>
            </a:r>
            <a:r>
              <a:rPr sz="2600" spc="-5" dirty="0"/>
              <a:t>b</a:t>
            </a:r>
            <a:r>
              <a:rPr sz="2600" dirty="0"/>
              <a:t>y</a:t>
            </a:r>
            <a:r>
              <a:rPr sz="2600" spc="455" dirty="0"/>
              <a:t> </a:t>
            </a:r>
            <a:r>
              <a:rPr sz="2600" spc="229" dirty="0"/>
              <a:t>‘C’</a:t>
            </a:r>
            <a:r>
              <a:rPr sz="2600" spc="440" dirty="0"/>
              <a:t> </a:t>
            </a:r>
            <a:r>
              <a:rPr sz="2600" spc="-10" dirty="0"/>
              <a:t>to</a:t>
            </a:r>
            <a:r>
              <a:rPr sz="2600" spc="-5" dirty="0"/>
              <a:t> </a:t>
            </a:r>
            <a:r>
              <a:rPr sz="2600" spc="-30" dirty="0"/>
              <a:t>‘B’.</a:t>
            </a:r>
            <a:r>
              <a:rPr sz="2600" spc="-100" dirty="0"/>
              <a:t> </a:t>
            </a:r>
            <a:r>
              <a:rPr sz="2600" spc="229" dirty="0"/>
              <a:t>‘C’</a:t>
            </a:r>
            <a:r>
              <a:rPr sz="2600" spc="-95" dirty="0"/>
              <a:t> </a:t>
            </a:r>
            <a:r>
              <a:rPr sz="2600" spc="-100" dirty="0"/>
              <a:t>supplies</a:t>
            </a:r>
            <a:r>
              <a:rPr sz="2600" spc="-90" dirty="0"/>
              <a:t> </a:t>
            </a:r>
            <a:r>
              <a:rPr sz="2600" spc="30" dirty="0"/>
              <a:t>goods</a:t>
            </a:r>
            <a:r>
              <a:rPr sz="2600" spc="-95" dirty="0"/>
              <a:t> </a:t>
            </a:r>
            <a:r>
              <a:rPr sz="2600" spc="-15" dirty="0"/>
              <a:t>to</a:t>
            </a:r>
            <a:r>
              <a:rPr sz="2600" spc="-90" dirty="0"/>
              <a:t> </a:t>
            </a:r>
            <a:r>
              <a:rPr sz="2600" spc="-40" dirty="0"/>
              <a:t>‘B’,</a:t>
            </a:r>
            <a:r>
              <a:rPr sz="2600" spc="-90" dirty="0"/>
              <a:t> </a:t>
            </a:r>
            <a:r>
              <a:rPr sz="2600" spc="90" dirty="0"/>
              <a:t>and</a:t>
            </a:r>
            <a:r>
              <a:rPr sz="2600" spc="45" dirty="0"/>
              <a:t> </a:t>
            </a:r>
            <a:r>
              <a:rPr sz="2600" spc="-60" dirty="0"/>
              <a:t>afterwards</a:t>
            </a:r>
            <a:r>
              <a:rPr sz="2600" spc="5960" dirty="0"/>
              <a:t> </a:t>
            </a:r>
            <a:r>
              <a:rPr sz="2600" spc="30" dirty="0"/>
              <a:t>‘B’</a:t>
            </a:r>
            <a:r>
              <a:rPr sz="2600" spc="5950" dirty="0"/>
              <a:t> </a:t>
            </a:r>
            <a:r>
              <a:rPr sz="2600" spc="60" dirty="0"/>
              <a:t>becomes</a:t>
            </a:r>
            <a:r>
              <a:rPr sz="2600" spc="30" dirty="0"/>
              <a:t> </a:t>
            </a:r>
            <a:r>
              <a:rPr sz="2600" spc="-55" dirty="0"/>
              <a:t>embarrassed</a:t>
            </a:r>
            <a:r>
              <a:rPr sz="2600" spc="330" dirty="0"/>
              <a:t> </a:t>
            </a:r>
            <a:r>
              <a:rPr sz="2600" spc="90" dirty="0"/>
              <a:t>and</a:t>
            </a:r>
            <a:r>
              <a:rPr sz="2600" spc="315" dirty="0"/>
              <a:t> </a:t>
            </a:r>
            <a:r>
              <a:rPr sz="2600" spc="-15" dirty="0"/>
              <a:t>contracts</a:t>
            </a:r>
            <a:r>
              <a:rPr sz="2600" spc="320" dirty="0"/>
              <a:t> </a:t>
            </a:r>
            <a:r>
              <a:rPr sz="2600" spc="-100" dirty="0"/>
              <a:t>with</a:t>
            </a:r>
            <a:r>
              <a:rPr sz="2600" spc="-110" dirty="0"/>
              <a:t> </a:t>
            </a:r>
            <a:r>
              <a:rPr sz="2600" spc="-204" dirty="0"/>
              <a:t>his</a:t>
            </a:r>
            <a:r>
              <a:rPr sz="2600" spc="1235" dirty="0"/>
              <a:t> </a:t>
            </a:r>
            <a:r>
              <a:rPr sz="2600" spc="-70" dirty="0"/>
              <a:t>creditors</a:t>
            </a:r>
            <a:r>
              <a:rPr sz="2600" spc="1225" dirty="0"/>
              <a:t> </a:t>
            </a:r>
            <a:r>
              <a:rPr sz="2600" spc="-50" dirty="0"/>
              <a:t>(including</a:t>
            </a:r>
            <a:r>
              <a:rPr sz="2600" spc="1215" dirty="0"/>
              <a:t> </a:t>
            </a:r>
            <a:r>
              <a:rPr sz="2600" spc="125" dirty="0"/>
              <a:t>‘C’)</a:t>
            </a:r>
            <a:r>
              <a:rPr sz="2600" spc="1205" dirty="0"/>
              <a:t> </a:t>
            </a:r>
            <a:r>
              <a:rPr sz="2600" spc="-10" dirty="0"/>
              <a:t>to</a:t>
            </a:r>
            <a:r>
              <a:rPr sz="2600" spc="-5" dirty="0"/>
              <a:t> </a:t>
            </a:r>
            <a:r>
              <a:rPr sz="2600" spc="-114" dirty="0"/>
              <a:t>assign</a:t>
            </a:r>
            <a:r>
              <a:rPr sz="2600" spc="1010" dirty="0"/>
              <a:t> </a:t>
            </a:r>
            <a:r>
              <a:rPr sz="2600" spc="-15" dirty="0"/>
              <a:t>to</a:t>
            </a:r>
            <a:r>
              <a:rPr sz="2600" spc="1000" dirty="0"/>
              <a:t> </a:t>
            </a:r>
            <a:r>
              <a:rPr sz="2600" spc="-55" dirty="0"/>
              <a:t>them</a:t>
            </a:r>
            <a:r>
              <a:rPr sz="2600" spc="1019" dirty="0"/>
              <a:t> </a:t>
            </a:r>
            <a:r>
              <a:rPr sz="2600" spc="-204" dirty="0"/>
              <a:t>his</a:t>
            </a:r>
            <a:r>
              <a:rPr sz="2600" spc="1010" dirty="0"/>
              <a:t> </a:t>
            </a:r>
            <a:r>
              <a:rPr sz="2600" spc="-60" dirty="0"/>
              <a:t>property</a:t>
            </a:r>
            <a:r>
              <a:rPr sz="2600" spc="1025" dirty="0"/>
              <a:t> </a:t>
            </a:r>
            <a:r>
              <a:rPr sz="2600" spc="-135" dirty="0"/>
              <a:t>in</a:t>
            </a:r>
            <a:r>
              <a:rPr sz="2600" spc="-110" dirty="0"/>
              <a:t> </a:t>
            </a:r>
            <a:r>
              <a:rPr sz="2600" spc="-30" dirty="0"/>
              <a:t>consideration</a:t>
            </a:r>
            <a:r>
              <a:rPr sz="2600" spc="1065" dirty="0"/>
              <a:t> </a:t>
            </a:r>
            <a:r>
              <a:rPr sz="2600" spc="5" dirty="0"/>
              <a:t>of</a:t>
            </a:r>
            <a:r>
              <a:rPr sz="2600" spc="1060" dirty="0"/>
              <a:t> </a:t>
            </a:r>
            <a:r>
              <a:rPr sz="2600" spc="-125" dirty="0"/>
              <a:t>their</a:t>
            </a:r>
            <a:r>
              <a:rPr sz="2600" spc="1065" dirty="0"/>
              <a:t> </a:t>
            </a:r>
            <a:r>
              <a:rPr sz="2600" spc="-70" dirty="0"/>
              <a:t>releasing</a:t>
            </a:r>
            <a:r>
              <a:rPr sz="2600" spc="-50" dirty="0"/>
              <a:t> </a:t>
            </a:r>
            <a:r>
              <a:rPr sz="2600" spc="-120" dirty="0"/>
              <a:t>him</a:t>
            </a:r>
            <a:r>
              <a:rPr sz="2600" spc="-70" dirty="0"/>
              <a:t> </a:t>
            </a:r>
            <a:r>
              <a:rPr sz="2600" spc="-110" dirty="0"/>
              <a:t>from</a:t>
            </a:r>
            <a:r>
              <a:rPr sz="2600" spc="-90" dirty="0"/>
              <a:t> </a:t>
            </a:r>
            <a:r>
              <a:rPr sz="2600" spc="-125" dirty="0"/>
              <a:t>their</a:t>
            </a:r>
            <a:r>
              <a:rPr sz="2600" spc="-85" dirty="0"/>
              <a:t> </a:t>
            </a:r>
            <a:r>
              <a:rPr sz="2600" spc="-20" dirty="0"/>
              <a:t>demands.</a:t>
            </a:r>
            <a:r>
              <a:rPr sz="2600" spc="-100" dirty="0"/>
              <a:t> </a:t>
            </a:r>
            <a:r>
              <a:rPr sz="2600" spc="-65" dirty="0"/>
              <a:t>Here</a:t>
            </a:r>
            <a:r>
              <a:rPr sz="2600" spc="-70" dirty="0"/>
              <a:t> </a:t>
            </a:r>
            <a:r>
              <a:rPr sz="2600" spc="-305" dirty="0"/>
              <a:t>B</a:t>
            </a:r>
            <a:r>
              <a:rPr sz="2600" spc="-70" dirty="0"/>
              <a:t> </a:t>
            </a:r>
            <a:r>
              <a:rPr sz="2600" spc="-280" dirty="0"/>
              <a:t>is</a:t>
            </a:r>
            <a:r>
              <a:rPr sz="2600" spc="-250" dirty="0"/>
              <a:t> </a:t>
            </a:r>
            <a:r>
              <a:rPr sz="2600" spc="-20" dirty="0"/>
              <a:t>released</a:t>
            </a:r>
            <a:r>
              <a:rPr sz="2600" spc="915" dirty="0"/>
              <a:t> </a:t>
            </a:r>
            <a:r>
              <a:rPr sz="2600" spc="-110" dirty="0"/>
              <a:t>from</a:t>
            </a:r>
            <a:r>
              <a:rPr sz="2600" spc="930" dirty="0"/>
              <a:t> </a:t>
            </a:r>
            <a:r>
              <a:rPr sz="2600" spc="-195" dirty="0"/>
              <a:t>his</a:t>
            </a:r>
            <a:r>
              <a:rPr sz="2600" spc="925" dirty="0"/>
              <a:t> </a:t>
            </a:r>
            <a:r>
              <a:rPr sz="2600" spc="70" dirty="0"/>
              <a:t>debt</a:t>
            </a:r>
            <a:r>
              <a:rPr sz="2600" spc="925" dirty="0"/>
              <a:t> </a:t>
            </a:r>
            <a:r>
              <a:rPr sz="2600" spc="-5" dirty="0"/>
              <a:t>b</a:t>
            </a:r>
            <a:r>
              <a:rPr sz="2600" dirty="0"/>
              <a:t>y</a:t>
            </a:r>
            <a:r>
              <a:rPr sz="2600" spc="925" dirty="0"/>
              <a:t> </a:t>
            </a:r>
            <a:r>
              <a:rPr sz="2600" spc="-30" dirty="0"/>
              <a:t>the</a:t>
            </a:r>
            <a:r>
              <a:rPr sz="2600" spc="-20" dirty="0"/>
              <a:t> </a:t>
            </a:r>
            <a:r>
              <a:rPr sz="2600" spc="25" dirty="0"/>
              <a:t>contract</a:t>
            </a:r>
            <a:r>
              <a:rPr sz="2600" spc="1335" dirty="0"/>
              <a:t> </a:t>
            </a:r>
            <a:r>
              <a:rPr sz="2600" spc="-100" dirty="0"/>
              <a:t>with</a:t>
            </a:r>
            <a:r>
              <a:rPr sz="2600" spc="1330" dirty="0"/>
              <a:t> </a:t>
            </a:r>
            <a:r>
              <a:rPr sz="2600" spc="120" dirty="0"/>
              <a:t>‘C’,</a:t>
            </a:r>
            <a:r>
              <a:rPr sz="2600" spc="1330" dirty="0"/>
              <a:t> </a:t>
            </a:r>
            <a:r>
              <a:rPr sz="2600" spc="90" dirty="0"/>
              <a:t>and</a:t>
            </a:r>
            <a:r>
              <a:rPr sz="2600" spc="1335" dirty="0"/>
              <a:t> </a:t>
            </a:r>
            <a:r>
              <a:rPr sz="2600" spc="185" dirty="0"/>
              <a:t>‘A’</a:t>
            </a:r>
            <a:r>
              <a:rPr sz="2600" spc="1335" dirty="0"/>
              <a:t> </a:t>
            </a:r>
            <a:r>
              <a:rPr sz="2600" spc="-265" dirty="0"/>
              <a:t>is</a:t>
            </a:r>
            <a:r>
              <a:rPr sz="2600" spc="-235" dirty="0"/>
              <a:t> </a:t>
            </a:r>
            <a:r>
              <a:rPr sz="2600" spc="10" dirty="0"/>
              <a:t>discharged</a:t>
            </a:r>
            <a:r>
              <a:rPr sz="2600" spc="-210" dirty="0"/>
              <a:t> </a:t>
            </a:r>
            <a:r>
              <a:rPr sz="2600" spc="-110" dirty="0"/>
              <a:t>from</a:t>
            </a:r>
            <a:r>
              <a:rPr sz="2600" spc="-195" dirty="0"/>
              <a:t> </a:t>
            </a:r>
            <a:r>
              <a:rPr sz="2600" spc="-204" dirty="0"/>
              <a:t>his</a:t>
            </a:r>
            <a:r>
              <a:rPr sz="2600" spc="-175" dirty="0"/>
              <a:t> </a:t>
            </a:r>
            <a:r>
              <a:rPr sz="2600" spc="-155" dirty="0"/>
              <a:t>suretyship.</a:t>
            </a:r>
            <a:endParaRPr sz="26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1253</Words>
  <Application>Microsoft Office PowerPoint</Application>
  <PresentationFormat>On-screen Show (4:3)</PresentationFormat>
  <Paragraphs>39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Tahoma</vt:lpstr>
      <vt:lpstr>Verdana</vt:lpstr>
      <vt:lpstr>Office Theme</vt:lpstr>
      <vt:lpstr>CONTRACT OF GUARANTEE</vt:lpstr>
      <vt:lpstr>REVOCATION OF CONTINUING GUARANTEE</vt:lpstr>
      <vt:lpstr>Examples</vt:lpstr>
      <vt:lpstr>PowerPoint Presentation</vt:lpstr>
      <vt:lpstr>2. By surety’s death</vt:lpstr>
      <vt:lpstr>3. By variation in terms of contract</vt:lpstr>
      <vt:lpstr>EXAMPLE</vt:lpstr>
      <vt:lpstr>4. By release or discharge of principal debtor –</vt:lpstr>
      <vt:lpstr>EXAMPLE</vt:lpstr>
      <vt:lpstr>5. By composition, extension of time and agreement not to sue</vt:lpstr>
      <vt:lpstr>6. By creditor’s act or omissions impairing surety’s eventual remedy</vt:lpstr>
      <vt:lpstr>EXAMPLE</vt:lpstr>
      <vt:lpstr>7. Loss of security under contract</vt:lpstr>
      <vt:lpstr>EXAMPLE</vt:lpstr>
      <vt:lpstr>8. By misrepresentation</vt:lpstr>
      <vt:lpstr>9. By concealment</vt:lpstr>
      <vt:lpstr>EXAMPLE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welcome</dc:creator>
  <cp:lastModifiedBy>tarun vyas</cp:lastModifiedBy>
  <cp:revision>1</cp:revision>
  <dcterms:created xsi:type="dcterms:W3CDTF">2024-02-27T03:30:00Z</dcterms:created>
  <dcterms:modified xsi:type="dcterms:W3CDTF">2024-02-27T04:52:03Z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2020-04-14T00:00:00Z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2024-02-27T00:00:00Z</vt:filetime>
  </property>
  <property fmtid="{D5CDD505-2E9C-101B-9397-08002B2CF9AE}" pid="5" name="Producer">
    <vt:lpwstr>Microsoft® Office PowerPoint® 2007</vt:lpwstr>
  </property>
</Properties>
</file>