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904" y="2145502"/>
            <a:ext cx="6768947" cy="60864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2261" y="2980283"/>
            <a:ext cx="6085765" cy="35327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5212" y="2148458"/>
            <a:ext cx="6722541" cy="56578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6225" y="2988310"/>
            <a:ext cx="6057138" cy="31686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39" y="191846"/>
            <a:ext cx="807212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399" y="1607642"/>
            <a:ext cx="8077200" cy="3246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2217" y="3294126"/>
            <a:ext cx="4611370" cy="25685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0489" algn="ctr">
              <a:lnSpc>
                <a:spcPct val="100000"/>
              </a:lnSpc>
              <a:spcBef>
                <a:spcPts val="105"/>
              </a:spcBef>
            </a:pPr>
            <a:endParaRPr sz="2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50" dirty="0">
              <a:latin typeface="Calibri"/>
              <a:cs typeface="Calibri"/>
            </a:endParaRPr>
          </a:p>
          <a:p>
            <a:pPr marL="1038225">
              <a:lnSpc>
                <a:spcPct val="100000"/>
              </a:lnSpc>
              <a:spcBef>
                <a:spcPts val="5"/>
              </a:spcBef>
            </a:pPr>
            <a:r>
              <a:rPr lang="en-IN" sz="3200" spc="-5" dirty="0">
                <a:solidFill>
                  <a:srgbClr val="006FC0"/>
                </a:solidFill>
                <a:latin typeface="Calibri"/>
                <a:cs typeface="Calibri"/>
              </a:rPr>
              <a:t>   Shikha Joshi</a:t>
            </a:r>
            <a:endParaRPr sz="3200" dirty="0">
              <a:latin typeface="Calibri"/>
              <a:cs typeface="Calibri"/>
            </a:endParaRPr>
          </a:p>
          <a:p>
            <a:pPr marL="819150" marR="812165" indent="650240">
              <a:lnSpc>
                <a:spcPct val="110100"/>
              </a:lnSpc>
              <a:spcBef>
                <a:spcPts val="60"/>
              </a:spcBef>
            </a:pPr>
            <a:r>
              <a:rPr sz="2200" spc="-5" dirty="0">
                <a:solidFill>
                  <a:srgbClr val="6F2F9F"/>
                </a:solidFill>
                <a:latin typeface="Calibri"/>
                <a:cs typeface="Calibri"/>
              </a:rPr>
              <a:t>Asst. </a:t>
            </a:r>
            <a:r>
              <a:rPr sz="2200" spc="-15" dirty="0">
                <a:solidFill>
                  <a:srgbClr val="6F2F9F"/>
                </a:solidFill>
                <a:latin typeface="Calibri"/>
                <a:cs typeface="Calibri"/>
              </a:rPr>
              <a:t>Professor </a:t>
            </a:r>
            <a:r>
              <a:rPr sz="2200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lang="en-IN" sz="2200" spc="-25" dirty="0">
                <a:solidFill>
                  <a:srgbClr val="6F2F9F"/>
                </a:solidFill>
                <a:latin typeface="Calibri"/>
                <a:cs typeface="Calibri"/>
              </a:rPr>
              <a:t>             Durga </a:t>
            </a:r>
            <a:r>
              <a:rPr lang="en-IN" sz="2200" spc="-25" dirty="0" err="1">
                <a:solidFill>
                  <a:srgbClr val="6F2F9F"/>
                </a:solidFill>
                <a:latin typeface="Calibri"/>
                <a:cs typeface="Calibri"/>
              </a:rPr>
              <a:t>Mahavidhyalay</a:t>
            </a:r>
            <a:r>
              <a:rPr lang="en-IN" sz="2200" spc="-25" dirty="0">
                <a:solidFill>
                  <a:srgbClr val="6F2F9F"/>
                </a:solidFill>
                <a:latin typeface="Calibri"/>
                <a:cs typeface="Calibri"/>
              </a:rPr>
              <a:t>, Raipur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242" y="2953334"/>
            <a:ext cx="38315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5" dirty="0"/>
              <a:t>Thank</a:t>
            </a:r>
            <a:r>
              <a:rPr sz="7200" spc="-85" dirty="0"/>
              <a:t> </a:t>
            </a:r>
            <a:r>
              <a:rPr sz="7200" spc="-180" dirty="0"/>
              <a:t>You</a:t>
            </a:r>
            <a:endParaRPr sz="7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2352" y="461594"/>
            <a:ext cx="50171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Definition</a:t>
            </a:r>
            <a:r>
              <a:rPr sz="4400" spc="-25" dirty="0"/>
              <a:t> </a:t>
            </a:r>
            <a:r>
              <a:rPr sz="4400" dirty="0"/>
              <a:t>of</a:t>
            </a:r>
            <a:r>
              <a:rPr sz="4400" spc="-20" dirty="0"/>
              <a:t> </a:t>
            </a:r>
            <a:r>
              <a:rPr sz="4400" spc="-5" dirty="0"/>
              <a:t>Bailment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49171"/>
            <a:ext cx="8074659" cy="478155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59"/>
              </a:spcBef>
            </a:pPr>
            <a:r>
              <a:rPr sz="3000" dirty="0">
                <a:latin typeface="Calibri"/>
                <a:cs typeface="Calibri"/>
              </a:rPr>
              <a:t>As </a:t>
            </a:r>
            <a:r>
              <a:rPr sz="3000" spc="-10" dirty="0">
                <a:latin typeface="Calibri"/>
                <a:cs typeface="Calibri"/>
              </a:rPr>
              <a:t>per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Sec.148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Indian </a:t>
            </a:r>
            <a:r>
              <a:rPr sz="3000" spc="-15" dirty="0">
                <a:latin typeface="Calibri"/>
                <a:cs typeface="Calibri"/>
              </a:rPr>
              <a:t>Contract </a:t>
            </a:r>
            <a:r>
              <a:rPr sz="3000" spc="-10" dirty="0">
                <a:latin typeface="Calibri"/>
                <a:cs typeface="Calibri"/>
              </a:rPr>
              <a:t>Act, </a:t>
            </a:r>
            <a:r>
              <a:rPr sz="3000" dirty="0">
                <a:latin typeface="Calibri"/>
                <a:cs typeface="Calibri"/>
              </a:rPr>
              <a:t>“</a:t>
            </a:r>
            <a:r>
              <a:rPr sz="3000" spc="6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0" dirty="0">
                <a:latin typeface="Calibri"/>
                <a:cs typeface="Calibri"/>
              </a:rPr>
              <a:t>bailment </a:t>
            </a:r>
            <a:r>
              <a:rPr sz="3000" spc="-5" dirty="0">
                <a:latin typeface="Calibri"/>
                <a:cs typeface="Calibri"/>
              </a:rPr>
              <a:t> is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delivery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goods by </a:t>
            </a:r>
            <a:r>
              <a:rPr sz="3000" dirty="0">
                <a:latin typeface="Calibri"/>
                <a:cs typeface="Calibri"/>
              </a:rPr>
              <a:t>one </a:t>
            </a:r>
            <a:r>
              <a:rPr sz="3000" spc="-15" dirty="0">
                <a:latin typeface="Calibri"/>
                <a:cs typeface="Calibri"/>
              </a:rPr>
              <a:t>person to </a:t>
            </a:r>
            <a:r>
              <a:rPr sz="3000" spc="-5" dirty="0">
                <a:latin typeface="Calibri"/>
                <a:cs typeface="Calibri"/>
              </a:rPr>
              <a:t>another 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some </a:t>
            </a:r>
            <a:r>
              <a:rPr sz="3000" spc="-5" dirty="0">
                <a:latin typeface="Calibri"/>
                <a:cs typeface="Calibri"/>
              </a:rPr>
              <a:t>purpose upon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5" dirty="0">
                <a:latin typeface="Calibri"/>
                <a:cs typeface="Calibri"/>
              </a:rPr>
              <a:t>contract that </a:t>
            </a:r>
            <a:r>
              <a:rPr sz="3000" spc="-10" dirty="0">
                <a:latin typeface="Calibri"/>
                <a:cs typeface="Calibri"/>
              </a:rPr>
              <a:t>they shall, 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when the </a:t>
            </a:r>
            <a:r>
              <a:rPr sz="3000" spc="-10" dirty="0">
                <a:latin typeface="Calibri"/>
                <a:cs typeface="Calibri"/>
              </a:rPr>
              <a:t>purpose</a:t>
            </a:r>
            <a:r>
              <a:rPr sz="3000" spc="-5" dirty="0">
                <a:latin typeface="Calibri"/>
                <a:cs typeface="Calibri"/>
              </a:rPr>
              <a:t> is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accomplished,</a:t>
            </a:r>
            <a:r>
              <a:rPr sz="3000" spc="6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returned 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otherwise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disposed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according</a:t>
            </a:r>
            <a:r>
              <a:rPr sz="3000" spc="65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6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the 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direction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 the</a:t>
            </a:r>
            <a:r>
              <a:rPr sz="3000" spc="-15" dirty="0">
                <a:latin typeface="Calibri"/>
                <a:cs typeface="Calibri"/>
              </a:rPr>
              <a:t> person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delivering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40" dirty="0">
                <a:latin typeface="Calibri"/>
                <a:cs typeface="Calibri"/>
              </a:rPr>
              <a:t>them.”</a:t>
            </a:r>
            <a:endParaRPr sz="3000">
              <a:latin typeface="Calibri"/>
              <a:cs typeface="Calibri"/>
            </a:endParaRPr>
          </a:p>
          <a:p>
            <a:pPr marL="355600" marR="5715" indent="-342900" algn="just">
              <a:lnSpc>
                <a:spcPts val="3240"/>
              </a:lnSpc>
              <a:spcBef>
                <a:spcPts val="770"/>
              </a:spcBef>
            </a:pPr>
            <a:r>
              <a:rPr sz="3000" spc="-20" dirty="0">
                <a:latin typeface="Calibri"/>
                <a:cs typeface="Calibri"/>
              </a:rPr>
              <a:t>So,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person </a:t>
            </a:r>
            <a:r>
              <a:rPr sz="3000" dirty="0">
                <a:latin typeface="Calibri"/>
                <a:cs typeface="Calibri"/>
              </a:rPr>
              <a:t>who </a:t>
            </a:r>
            <a:r>
              <a:rPr sz="3000" spc="-15" dirty="0">
                <a:latin typeface="Calibri"/>
                <a:cs typeface="Calibri"/>
              </a:rPr>
              <a:t>delivers </a:t>
            </a:r>
            <a:r>
              <a:rPr sz="3000" spc="-10" dirty="0">
                <a:latin typeface="Calibri"/>
                <a:cs typeface="Calibri"/>
              </a:rPr>
              <a:t>goods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10" dirty="0">
                <a:latin typeface="Calibri"/>
                <a:cs typeface="Calibri"/>
              </a:rPr>
              <a:t>called </a:t>
            </a:r>
            <a:r>
              <a:rPr sz="3000" spc="10" dirty="0">
                <a:latin typeface="Calibri"/>
                <a:cs typeface="Calibri"/>
              </a:rPr>
              <a:t>‘</a:t>
            </a:r>
            <a:r>
              <a:rPr sz="3000" spc="10" dirty="0">
                <a:solidFill>
                  <a:srgbClr val="FF0000"/>
                </a:solidFill>
                <a:latin typeface="Calibri"/>
                <a:cs typeface="Calibri"/>
              </a:rPr>
              <a:t>Bailor</a:t>
            </a:r>
            <a:r>
              <a:rPr sz="3000" spc="10" dirty="0">
                <a:latin typeface="Calibri"/>
                <a:cs typeface="Calibri"/>
              </a:rPr>
              <a:t>’ </a:t>
            </a:r>
            <a:r>
              <a:rPr sz="3000" spc="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 the </a:t>
            </a:r>
            <a:r>
              <a:rPr sz="3000" spc="-15" dirty="0">
                <a:latin typeface="Calibri"/>
                <a:cs typeface="Calibri"/>
              </a:rPr>
              <a:t>person to </a:t>
            </a:r>
            <a:r>
              <a:rPr sz="3000" dirty="0">
                <a:latin typeface="Calibri"/>
                <a:cs typeface="Calibri"/>
              </a:rPr>
              <a:t>whom </a:t>
            </a:r>
            <a:r>
              <a:rPr sz="3000" spc="-10" dirty="0">
                <a:latin typeface="Calibri"/>
                <a:cs typeface="Calibri"/>
              </a:rPr>
              <a:t>delivery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made </a:t>
            </a:r>
            <a:r>
              <a:rPr sz="3000" spc="-10" dirty="0">
                <a:latin typeface="Calibri"/>
                <a:cs typeface="Calibri"/>
              </a:rPr>
              <a:t>called 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35" dirty="0">
                <a:latin typeface="Calibri"/>
                <a:cs typeface="Calibri"/>
              </a:rPr>
              <a:t>‘</a:t>
            </a:r>
            <a:r>
              <a:rPr sz="3000" spc="-35" dirty="0">
                <a:solidFill>
                  <a:srgbClr val="FF0000"/>
                </a:solidFill>
                <a:latin typeface="Calibri"/>
                <a:cs typeface="Calibri"/>
              </a:rPr>
              <a:t>Bailee</a:t>
            </a:r>
            <a:r>
              <a:rPr sz="3000" spc="-35" dirty="0">
                <a:latin typeface="Calibri"/>
                <a:cs typeface="Calibri"/>
              </a:rPr>
              <a:t>’.E</a:t>
            </a:r>
            <a:endParaRPr sz="300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3240"/>
              </a:lnSpc>
              <a:spcBef>
                <a:spcPts val="720"/>
              </a:spcBef>
            </a:pPr>
            <a:r>
              <a:rPr sz="3000" spc="5" dirty="0">
                <a:latin typeface="Calibri"/>
                <a:cs typeface="Calibri"/>
              </a:rPr>
              <a:t>e.g. </a:t>
            </a:r>
            <a:r>
              <a:rPr sz="3000" spc="-130" dirty="0">
                <a:solidFill>
                  <a:srgbClr val="00AF50"/>
                </a:solidFill>
                <a:latin typeface="Calibri"/>
                <a:cs typeface="Calibri"/>
              </a:rPr>
              <a:t>‘A’ </a:t>
            </a:r>
            <a:r>
              <a:rPr sz="3000" spc="-5" dirty="0">
                <a:latin typeface="Calibri"/>
                <a:cs typeface="Calibri"/>
              </a:rPr>
              <a:t>has </a:t>
            </a:r>
            <a:r>
              <a:rPr sz="3000" spc="-10" dirty="0">
                <a:latin typeface="Calibri"/>
                <a:cs typeface="Calibri"/>
              </a:rPr>
              <a:t>given his </a:t>
            </a:r>
            <a:r>
              <a:rPr sz="3000" spc="-5" dirty="0">
                <a:latin typeface="Calibri"/>
                <a:cs typeface="Calibri"/>
              </a:rPr>
              <a:t>book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‘B’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spc="-15" dirty="0">
                <a:latin typeface="Calibri"/>
                <a:cs typeface="Calibri"/>
              </a:rPr>
              <a:t>preparation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examination.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Here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30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is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C00000"/>
                </a:solidFill>
                <a:latin typeface="Calibri"/>
                <a:cs typeface="Calibri"/>
              </a:rPr>
              <a:t>‘bailor’</a:t>
            </a:r>
            <a:r>
              <a:rPr sz="3000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B</a:t>
            </a:r>
            <a:r>
              <a:rPr sz="30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40" dirty="0">
                <a:solidFill>
                  <a:srgbClr val="C00000"/>
                </a:solidFill>
                <a:latin typeface="Calibri"/>
                <a:cs typeface="Calibri"/>
              </a:rPr>
              <a:t>‘bailee’.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827779" algn="l"/>
                <a:tab pos="5060950" algn="l"/>
                <a:tab pos="7635240" algn="l"/>
              </a:tabLst>
            </a:pPr>
            <a:r>
              <a:rPr spc="-10" dirty="0"/>
              <a:t>Cha</a:t>
            </a:r>
            <a:r>
              <a:rPr spc="-85" dirty="0"/>
              <a:t>r</a:t>
            </a:r>
            <a:r>
              <a:rPr spc="-5" dirty="0"/>
              <a:t>ac</a:t>
            </a:r>
            <a:r>
              <a:rPr spc="-60" dirty="0"/>
              <a:t>t</a:t>
            </a:r>
            <a:r>
              <a:rPr spc="-5" dirty="0"/>
              <a:t>eri</a:t>
            </a:r>
            <a:r>
              <a:rPr spc="-65" dirty="0"/>
              <a:t>s</a:t>
            </a:r>
            <a:r>
              <a:rPr spc="-5" dirty="0"/>
              <a:t>tics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10" dirty="0"/>
              <a:t>Co</a:t>
            </a:r>
            <a:r>
              <a:rPr spc="-30" dirty="0"/>
              <a:t>n</a:t>
            </a:r>
            <a:r>
              <a:rPr spc="-5" dirty="0"/>
              <a:t>t</a:t>
            </a:r>
            <a:r>
              <a:rPr spc="-90" dirty="0"/>
              <a:t>r</a:t>
            </a:r>
            <a:r>
              <a:rPr spc="-5" dirty="0"/>
              <a:t>act</a:t>
            </a:r>
            <a:r>
              <a:rPr dirty="0"/>
              <a:t>	</a:t>
            </a:r>
            <a:r>
              <a:rPr spc="-5" dirty="0"/>
              <a:t>of  </a:t>
            </a:r>
            <a:r>
              <a:rPr spc="-10" dirty="0"/>
              <a:t>Bailment:-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978"/>
            <a:ext cx="7969250" cy="42214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0" dirty="0">
                <a:latin typeface="Calibri"/>
                <a:cs typeface="Calibri"/>
              </a:rPr>
              <a:t>Transfer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possession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Goods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0" dirty="0">
                <a:latin typeface="Calibri"/>
                <a:cs typeface="Calibri"/>
              </a:rPr>
              <a:t> delivered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temporary </a:t>
            </a:r>
            <a:r>
              <a:rPr sz="3200" spc="-5" dirty="0">
                <a:latin typeface="Calibri"/>
                <a:cs typeface="Calibri"/>
              </a:rPr>
              <a:t>purpose</a:t>
            </a:r>
            <a:endParaRPr sz="3200">
              <a:latin typeface="Calibri"/>
              <a:cs typeface="Calibri"/>
            </a:endParaRPr>
          </a:p>
          <a:p>
            <a:pPr marL="355600" marR="307340" indent="-342900">
              <a:lnSpc>
                <a:spcPts val="3460"/>
              </a:lnSpc>
              <a:spcBef>
                <a:spcPts val="8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Goods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10" dirty="0">
                <a:latin typeface="Calibri"/>
                <a:cs typeface="Calibri"/>
              </a:rPr>
              <a:t>returned </a:t>
            </a:r>
            <a:r>
              <a:rPr sz="3200" spc="-5" dirty="0">
                <a:latin typeface="Calibri"/>
                <a:cs typeface="Calibri"/>
              </a:rPr>
              <a:t>or otherwise disposed of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according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direction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Ownership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not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transferred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Change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 the</a:t>
            </a:r>
            <a:r>
              <a:rPr sz="3200" spc="-5" dirty="0">
                <a:latin typeface="Calibri"/>
                <a:cs typeface="Calibri"/>
              </a:rPr>
              <a:t> shape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goods </a:t>
            </a:r>
            <a:r>
              <a:rPr sz="3200" spc="-25" dirty="0">
                <a:latin typeface="Calibri"/>
                <a:cs typeface="Calibri"/>
              </a:rPr>
              <a:t>may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possible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 of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movable property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only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-15" dirty="0">
                <a:latin typeface="Calibri"/>
                <a:cs typeface="Calibri"/>
              </a:rPr>
              <a:t> existing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only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40017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Kinds</a:t>
            </a:r>
            <a:r>
              <a:rPr sz="4400" spc="-45" dirty="0"/>
              <a:t> </a:t>
            </a:r>
            <a:r>
              <a:rPr sz="4400" dirty="0"/>
              <a:t>of</a:t>
            </a:r>
            <a:r>
              <a:rPr sz="4400" spc="-25" dirty="0"/>
              <a:t> </a:t>
            </a:r>
            <a:r>
              <a:rPr sz="4400" spc="-5" dirty="0"/>
              <a:t>Bailment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10703"/>
            <a:ext cx="7682230" cy="402590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safe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deposit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Gratuitous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bailment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(Goods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delivered </a:t>
            </a:r>
            <a:r>
              <a:rPr sz="3200" spc="-15" dirty="0">
                <a:latin typeface="Calibri"/>
                <a:cs typeface="Calibri"/>
              </a:rPr>
              <a:t>free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uses</a:t>
            </a:r>
            <a:r>
              <a:rPr sz="3200" dirty="0">
                <a:latin typeface="Calibri"/>
                <a:cs typeface="Calibri"/>
              </a:rPr>
              <a:t> 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Non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Gratuitous</a:t>
            </a:r>
            <a:r>
              <a:rPr sz="3200" spc="-5" dirty="0">
                <a:latin typeface="Calibri"/>
                <a:cs typeface="Calibri"/>
              </a:rPr>
              <a:t> Bailment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Repairs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Carrier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Bailment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Hire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702690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Duties </a:t>
            </a:r>
            <a:r>
              <a:rPr sz="4400" dirty="0"/>
              <a:t>and</a:t>
            </a:r>
            <a:r>
              <a:rPr sz="4400" spc="5" dirty="0"/>
              <a:t> </a:t>
            </a:r>
            <a:r>
              <a:rPr sz="4400" spc="-5" dirty="0"/>
              <a:t>Liabilities</a:t>
            </a:r>
            <a:r>
              <a:rPr sz="4400" spc="20" dirty="0"/>
              <a:t> </a:t>
            </a:r>
            <a:r>
              <a:rPr sz="4400" dirty="0"/>
              <a:t>of</a:t>
            </a:r>
            <a:r>
              <a:rPr sz="4400" spc="-5" dirty="0"/>
              <a:t> </a:t>
            </a:r>
            <a:r>
              <a:rPr sz="4400" dirty="0"/>
              <a:t>Bailor</a:t>
            </a:r>
            <a:r>
              <a:rPr sz="4400" spc="5" dirty="0"/>
              <a:t> </a:t>
            </a:r>
            <a:r>
              <a:rPr sz="4400" dirty="0"/>
              <a:t>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10703"/>
            <a:ext cx="7110730" cy="2952115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disclose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faults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5" dirty="0">
                <a:latin typeface="Calibri"/>
                <a:cs typeface="Calibri"/>
              </a:rPr>
              <a:t> goods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bailed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deliver goods </a:t>
            </a:r>
            <a:r>
              <a:rPr sz="3200" spc="-20" dirty="0">
                <a:latin typeface="Calibri"/>
                <a:cs typeface="Calibri"/>
              </a:rPr>
              <a:t>to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latin typeface="Calibri"/>
                <a:cs typeface="Calibri"/>
              </a:rPr>
              <a:t>Payment</a:t>
            </a:r>
            <a:r>
              <a:rPr sz="3200" spc="-5" dirty="0">
                <a:latin typeface="Calibri"/>
                <a:cs typeface="Calibri"/>
              </a:rPr>
              <a:t> of necessary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expenses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Responsibility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indemnify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latin typeface="Calibri"/>
                <a:cs typeface="Calibri"/>
              </a:rPr>
              <a:t>Restoration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Goods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lent </a:t>
            </a:r>
            <a:r>
              <a:rPr sz="3200" spc="-15" dirty="0">
                <a:latin typeface="Calibri"/>
                <a:cs typeface="Calibri"/>
              </a:rPr>
              <a:t>gratuitously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70929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Duties </a:t>
            </a:r>
            <a:r>
              <a:rPr sz="4400" dirty="0"/>
              <a:t>and</a:t>
            </a:r>
            <a:r>
              <a:rPr sz="4400" spc="5" dirty="0"/>
              <a:t> </a:t>
            </a:r>
            <a:r>
              <a:rPr sz="4400" spc="-5" dirty="0"/>
              <a:t>Liabilities</a:t>
            </a:r>
            <a:r>
              <a:rPr sz="4400" spc="20" dirty="0"/>
              <a:t> </a:t>
            </a:r>
            <a:r>
              <a:rPr sz="4400" dirty="0"/>
              <a:t>of</a:t>
            </a:r>
            <a:r>
              <a:rPr sz="4400" spc="-5" dirty="0"/>
              <a:t> </a:t>
            </a:r>
            <a:r>
              <a:rPr sz="4400" dirty="0"/>
              <a:t>Bailee</a:t>
            </a:r>
            <a:r>
              <a:rPr sz="4400" spc="-5" dirty="0"/>
              <a:t> </a:t>
            </a:r>
            <a:r>
              <a:rPr sz="4400" dirty="0"/>
              <a:t>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09978"/>
            <a:ext cx="8073390" cy="42214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take</a:t>
            </a:r>
            <a:r>
              <a:rPr sz="3200" spc="-15" dirty="0">
                <a:latin typeface="Calibri"/>
                <a:cs typeface="Calibri"/>
              </a:rPr>
              <a:t> care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goods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bailed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819"/>
              </a:spcBef>
              <a:buFont typeface="Arial MT"/>
              <a:buChar char="•"/>
              <a:tabLst>
                <a:tab pos="354965" algn="l"/>
                <a:tab pos="355600" algn="l"/>
                <a:tab pos="1237615" algn="l"/>
                <a:tab pos="1854835" algn="l"/>
                <a:tab pos="2628265" algn="l"/>
                <a:tab pos="4882515" algn="l"/>
                <a:tab pos="5886450" algn="l"/>
                <a:tab pos="7720330" algn="l"/>
              </a:tabLst>
            </a:pPr>
            <a:r>
              <a:rPr sz="3200" dirty="0">
                <a:latin typeface="Calibri"/>
                <a:cs typeface="Calibri"/>
              </a:rPr>
              <a:t>Not	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o	act	in</a:t>
            </a:r>
            <a:r>
              <a:rPr sz="3200" spc="-30" dirty="0">
                <a:latin typeface="Calibri"/>
                <a:cs typeface="Calibri"/>
              </a:rPr>
              <a:t>c</a:t>
            </a:r>
            <a:r>
              <a:rPr sz="3200" spc="-5" dirty="0">
                <a:latin typeface="Calibri"/>
                <a:cs typeface="Calibri"/>
              </a:rPr>
              <a:t>onsi</a:t>
            </a:r>
            <a:r>
              <a:rPr sz="3200" spc="-40" dirty="0">
                <a:latin typeface="Calibri"/>
                <a:cs typeface="Calibri"/>
              </a:rPr>
              <a:t>s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1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t	with	</a:t>
            </a:r>
            <a:r>
              <a:rPr sz="3200" spc="-25" dirty="0">
                <a:latin typeface="Calibri"/>
                <a:cs typeface="Calibri"/>
              </a:rPr>
              <a:t>c</a:t>
            </a:r>
            <a:r>
              <a:rPr sz="3200" spc="-5" dirty="0">
                <a:latin typeface="Calibri"/>
                <a:cs typeface="Calibri"/>
              </a:rPr>
              <a:t>onditi</a:t>
            </a:r>
            <a:r>
              <a:rPr sz="3200" spc="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n	of  </a:t>
            </a:r>
            <a:r>
              <a:rPr sz="3200" spc="-5" dirty="0">
                <a:latin typeface="Calibri"/>
                <a:cs typeface="Calibri"/>
              </a:rPr>
              <a:t>Bailment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Not</a:t>
            </a:r>
            <a:r>
              <a:rPr sz="3200" spc="-20" dirty="0">
                <a:latin typeface="Calibri"/>
                <a:cs typeface="Calibri"/>
              </a:rPr>
              <a:t> to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make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unauthorised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use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goods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bailed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Not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mix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bailor’s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his own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return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bailed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return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goods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-5" dirty="0">
                <a:latin typeface="Calibri"/>
                <a:cs typeface="Calibri"/>
              </a:rPr>
              <a:t>increase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profit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Not</a:t>
            </a:r>
            <a:r>
              <a:rPr sz="3200" spc="-25" dirty="0">
                <a:latin typeface="Calibri"/>
                <a:cs typeface="Calibri"/>
              </a:rPr>
              <a:t> to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setup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adverse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title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37318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Rights</a:t>
            </a:r>
            <a:r>
              <a:rPr sz="4400" spc="-15" dirty="0"/>
              <a:t> </a:t>
            </a:r>
            <a:r>
              <a:rPr sz="4400" dirty="0"/>
              <a:t>of</a:t>
            </a:r>
            <a:r>
              <a:rPr sz="4400" spc="-40" dirty="0"/>
              <a:t> </a:t>
            </a:r>
            <a:r>
              <a:rPr sz="4400" dirty="0"/>
              <a:t>Bailor</a:t>
            </a:r>
            <a:r>
              <a:rPr sz="4400" spc="-20" dirty="0"/>
              <a:t> </a:t>
            </a:r>
            <a:r>
              <a:rPr sz="4400" dirty="0"/>
              <a:t>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63065"/>
            <a:ext cx="8074025" cy="432435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marR="8255" indent="-342900">
              <a:lnSpc>
                <a:spcPts val="324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  <a:tab pos="1289685" algn="l"/>
                <a:tab pos="1751330" algn="l"/>
                <a:tab pos="2379980" algn="l"/>
                <a:tab pos="4714875" algn="l"/>
                <a:tab pos="5295265" algn="l"/>
                <a:tab pos="5950585" algn="l"/>
                <a:tab pos="6675120" algn="l"/>
                <a:tab pos="7130415" algn="l"/>
              </a:tabLst>
            </a:pPr>
            <a:r>
              <a:rPr sz="3000" dirty="0">
                <a:latin typeface="Calibri"/>
                <a:cs typeface="Calibri"/>
              </a:rPr>
              <a:t>Rig</a:t>
            </a:r>
            <a:r>
              <a:rPr sz="3000" spc="-30" dirty="0">
                <a:latin typeface="Calibri"/>
                <a:cs typeface="Calibri"/>
              </a:rPr>
              <a:t>h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o	</a:t>
            </a:r>
            <a:r>
              <a:rPr sz="3000" spc="-25" dirty="0">
                <a:latin typeface="Calibri"/>
                <a:cs typeface="Calibri"/>
              </a:rPr>
              <a:t>g</a:t>
            </a:r>
            <a:r>
              <a:rPr sz="3000" spc="-20" dirty="0">
                <a:latin typeface="Calibri"/>
                <a:cs typeface="Calibri"/>
              </a:rPr>
              <a:t>e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c</a:t>
            </a:r>
            <a:r>
              <a:rPr sz="3000" spc="-5" dirty="0">
                <a:latin typeface="Calibri"/>
                <a:cs typeface="Calibri"/>
              </a:rPr>
              <a:t>ompe</a:t>
            </a:r>
            <a:r>
              <a:rPr sz="3000" spc="-15" dirty="0">
                <a:latin typeface="Calibri"/>
                <a:cs typeface="Calibri"/>
              </a:rPr>
              <a:t>n</a:t>
            </a:r>
            <a:r>
              <a:rPr sz="3000" spc="-5" dirty="0">
                <a:latin typeface="Calibri"/>
                <a:cs typeface="Calibri"/>
              </a:rPr>
              <a:t>s</a:t>
            </a:r>
            <a:r>
              <a:rPr sz="3000" spc="-25" dirty="0">
                <a:latin typeface="Calibri"/>
                <a:cs typeface="Calibri"/>
              </a:rPr>
              <a:t>a</a:t>
            </a:r>
            <a:r>
              <a:rPr sz="3000" dirty="0">
                <a:latin typeface="Calibri"/>
                <a:cs typeface="Calibri"/>
              </a:rPr>
              <a:t>tion	</a:t>
            </a:r>
            <a:r>
              <a:rPr sz="3000" spc="-65" dirty="0">
                <a:latin typeface="Calibri"/>
                <a:cs typeface="Calibri"/>
              </a:rPr>
              <a:t>f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the	l</a:t>
            </a:r>
            <a:r>
              <a:rPr sz="3000" spc="-20" dirty="0">
                <a:latin typeface="Calibri"/>
                <a:cs typeface="Calibri"/>
              </a:rPr>
              <a:t>o</a:t>
            </a:r>
            <a:r>
              <a:rPr sz="3000" spc="-5" dirty="0">
                <a:latin typeface="Calibri"/>
                <a:cs typeface="Calibri"/>
              </a:rPr>
              <a:t>s</a:t>
            </a:r>
            <a:r>
              <a:rPr sz="3000" dirty="0">
                <a:latin typeface="Calibri"/>
                <a:cs typeface="Calibri"/>
              </a:rPr>
              <a:t>s	of	</a:t>
            </a:r>
            <a:r>
              <a:rPr sz="3000" spc="-25" dirty="0">
                <a:latin typeface="Calibri"/>
                <a:cs typeface="Calibri"/>
              </a:rPr>
              <a:t>g</a:t>
            </a:r>
            <a:r>
              <a:rPr sz="3000" spc="-5" dirty="0">
                <a:latin typeface="Calibri"/>
                <a:cs typeface="Calibri"/>
              </a:rPr>
              <a:t>oo</a:t>
            </a:r>
            <a:r>
              <a:rPr sz="3000" spc="-15" dirty="0">
                <a:latin typeface="Calibri"/>
                <a:cs typeface="Calibri"/>
              </a:rPr>
              <a:t>d</a:t>
            </a:r>
            <a:r>
              <a:rPr sz="3000" dirty="0">
                <a:latin typeface="Calibri"/>
                <a:cs typeface="Calibri"/>
              </a:rPr>
              <a:t>s  </a:t>
            </a:r>
            <a:r>
              <a:rPr sz="3000" spc="-5" dirty="0">
                <a:latin typeface="Calibri"/>
                <a:cs typeface="Calibri"/>
              </a:rPr>
              <a:t>due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carelessness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terminate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Bailment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ts val="324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  <a:tab pos="1296035" algn="l"/>
                <a:tab pos="1763395" algn="l"/>
                <a:tab pos="2731770" algn="l"/>
                <a:tab pos="4258945" algn="l"/>
                <a:tab pos="4845685" algn="l"/>
                <a:tab pos="7059295" algn="l"/>
                <a:tab pos="7743190" algn="l"/>
              </a:tabLst>
            </a:pPr>
            <a:r>
              <a:rPr sz="3000" dirty="0">
                <a:latin typeface="Calibri"/>
                <a:cs typeface="Calibri"/>
              </a:rPr>
              <a:t>Rig</a:t>
            </a:r>
            <a:r>
              <a:rPr sz="3000" spc="-30" dirty="0">
                <a:latin typeface="Calibri"/>
                <a:cs typeface="Calibri"/>
              </a:rPr>
              <a:t>h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o	cla</a:t>
            </a:r>
            <a:r>
              <a:rPr sz="3000" spc="-10" dirty="0">
                <a:latin typeface="Calibri"/>
                <a:cs typeface="Calibri"/>
              </a:rPr>
              <a:t>i</a:t>
            </a:r>
            <a:r>
              <a:rPr sz="3000" dirty="0">
                <a:latin typeface="Calibri"/>
                <a:cs typeface="Calibri"/>
              </a:rPr>
              <a:t>m	</a:t>
            </a:r>
            <a:r>
              <a:rPr sz="3000" spc="-5" dirty="0">
                <a:latin typeface="Calibri"/>
                <a:cs typeface="Calibri"/>
              </a:rPr>
              <a:t>d</a:t>
            </a:r>
            <a:r>
              <a:rPr sz="3000" spc="-20" dirty="0">
                <a:latin typeface="Calibri"/>
                <a:cs typeface="Calibri"/>
              </a:rPr>
              <a:t>a</a:t>
            </a:r>
            <a:r>
              <a:rPr sz="3000" dirty="0">
                <a:latin typeface="Calibri"/>
                <a:cs typeface="Calibri"/>
              </a:rPr>
              <a:t>ma</a:t>
            </a:r>
            <a:r>
              <a:rPr sz="3000" spc="-20" dirty="0">
                <a:latin typeface="Calibri"/>
                <a:cs typeface="Calibri"/>
              </a:rPr>
              <a:t>g</a:t>
            </a:r>
            <a:r>
              <a:rPr sz="3000" dirty="0">
                <a:latin typeface="Calibri"/>
                <a:cs typeface="Calibri"/>
              </a:rPr>
              <a:t>es	</a:t>
            </a:r>
            <a:r>
              <a:rPr sz="3000" spc="-65" dirty="0">
                <a:latin typeface="Calibri"/>
                <a:cs typeface="Calibri"/>
              </a:rPr>
              <a:t>f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</a:t>
            </a:r>
            <a:r>
              <a:rPr sz="3000" spc="-5" dirty="0">
                <a:latin typeface="Calibri"/>
                <a:cs typeface="Calibri"/>
              </a:rPr>
              <a:t>una</a:t>
            </a:r>
            <a:r>
              <a:rPr sz="3000" spc="-15" dirty="0">
                <a:latin typeface="Calibri"/>
                <a:cs typeface="Calibri"/>
              </a:rPr>
              <a:t>u</a:t>
            </a:r>
            <a:r>
              <a:rPr sz="3000" dirty="0">
                <a:latin typeface="Calibri"/>
                <a:cs typeface="Calibri"/>
              </a:rPr>
              <a:t>thor</a:t>
            </a:r>
            <a:r>
              <a:rPr sz="3000" spc="-15" dirty="0">
                <a:latin typeface="Calibri"/>
                <a:cs typeface="Calibri"/>
              </a:rPr>
              <a:t>i</a:t>
            </a:r>
            <a:r>
              <a:rPr sz="3000" spc="-5" dirty="0">
                <a:latin typeface="Calibri"/>
                <a:cs typeface="Calibri"/>
              </a:rPr>
              <a:t>se</a:t>
            </a:r>
            <a:r>
              <a:rPr sz="3000" dirty="0">
                <a:latin typeface="Calibri"/>
                <a:cs typeface="Calibri"/>
              </a:rPr>
              <a:t>d	</a:t>
            </a:r>
            <a:r>
              <a:rPr sz="3000" spc="-5" dirty="0">
                <a:latin typeface="Calibri"/>
                <a:cs typeface="Calibri"/>
              </a:rPr>
              <a:t>u</a:t>
            </a:r>
            <a:r>
              <a:rPr sz="3000" dirty="0">
                <a:latin typeface="Calibri"/>
                <a:cs typeface="Calibri"/>
              </a:rPr>
              <a:t>se	of  </a:t>
            </a:r>
            <a:r>
              <a:rPr sz="3000" spc="-10" dirty="0">
                <a:latin typeface="Calibri"/>
                <a:cs typeface="Calibri"/>
              </a:rPr>
              <a:t>goods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against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mixture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10" dirty="0">
                <a:latin typeface="Calibri"/>
                <a:cs typeface="Calibri"/>
              </a:rPr>
              <a:t> goods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bailed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5"/>
              </a:spcBef>
              <a:buFont typeface="Arial MT"/>
              <a:buChar char="•"/>
              <a:tabLst>
                <a:tab pos="354965" algn="l"/>
                <a:tab pos="355600" algn="l"/>
                <a:tab pos="4153535" algn="l"/>
              </a:tabLst>
            </a:pPr>
            <a:r>
              <a:rPr sz="3000" spc="-135" dirty="0">
                <a:latin typeface="Calibri"/>
                <a:cs typeface="Calibri"/>
              </a:rPr>
              <a:t>To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terminate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gratuitous	</a:t>
            </a:r>
            <a:r>
              <a:rPr sz="3000" spc="-10" dirty="0">
                <a:latin typeface="Calibri"/>
                <a:cs typeface="Calibri"/>
              </a:rPr>
              <a:t>Bailment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return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10" dirty="0">
                <a:latin typeface="Calibri"/>
                <a:cs typeface="Calibri"/>
              </a:rPr>
              <a:t> goods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15" dirty="0">
                <a:latin typeface="Calibri"/>
                <a:cs typeface="Calibri"/>
              </a:rPr>
              <a:t> to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get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increase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 </a:t>
            </a:r>
            <a:r>
              <a:rPr sz="3000" spc="-15" dirty="0">
                <a:latin typeface="Calibri"/>
                <a:cs typeface="Calibri"/>
              </a:rPr>
              <a:t>Profit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from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goods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bailed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37973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Rights</a:t>
            </a:r>
            <a:r>
              <a:rPr sz="4400" spc="-15" dirty="0"/>
              <a:t> </a:t>
            </a:r>
            <a:r>
              <a:rPr sz="4400" dirty="0"/>
              <a:t>of</a:t>
            </a:r>
            <a:r>
              <a:rPr sz="4400" spc="-40" dirty="0"/>
              <a:t> </a:t>
            </a:r>
            <a:r>
              <a:rPr sz="4400" dirty="0"/>
              <a:t>Bailee</a:t>
            </a:r>
            <a:r>
              <a:rPr sz="4400" spc="-30" dirty="0"/>
              <a:t> </a:t>
            </a:r>
            <a:r>
              <a:rPr sz="4400" dirty="0"/>
              <a:t>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12596"/>
            <a:ext cx="8072755" cy="487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Compensation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get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necessary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expenses</a:t>
            </a:r>
            <a:endParaRPr sz="3000">
              <a:latin typeface="Calibri"/>
              <a:cs typeface="Calibri"/>
            </a:endParaRPr>
          </a:p>
          <a:p>
            <a:pPr marL="355600" marR="6350" indent="-342900">
              <a:lnSpc>
                <a:spcPct val="80000"/>
              </a:lnSpc>
              <a:spcBef>
                <a:spcPts val="720"/>
              </a:spcBef>
              <a:buFont typeface="Arial MT"/>
              <a:buChar char="•"/>
              <a:tabLst>
                <a:tab pos="354965" algn="l"/>
                <a:tab pos="355600" algn="l"/>
                <a:tab pos="1513840" algn="l"/>
                <a:tab pos="2200910" algn="l"/>
                <a:tab pos="3051810" algn="l"/>
                <a:tab pos="5609590" algn="l"/>
                <a:tab pos="6414135" algn="l"/>
              </a:tabLst>
            </a:pPr>
            <a:r>
              <a:rPr sz="3000" dirty="0">
                <a:latin typeface="Calibri"/>
                <a:cs typeface="Calibri"/>
              </a:rPr>
              <a:t>Rig</a:t>
            </a:r>
            <a:r>
              <a:rPr sz="3000" spc="-30" dirty="0">
                <a:latin typeface="Calibri"/>
                <a:cs typeface="Calibri"/>
              </a:rPr>
              <a:t>h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o	</a:t>
            </a:r>
            <a:r>
              <a:rPr sz="3000" spc="-35" dirty="0">
                <a:latin typeface="Calibri"/>
                <a:cs typeface="Calibri"/>
              </a:rPr>
              <a:t>g</a:t>
            </a:r>
            <a:r>
              <a:rPr sz="3000" spc="-20" dirty="0">
                <a:latin typeface="Calibri"/>
                <a:cs typeface="Calibri"/>
              </a:rPr>
              <a:t>e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35" dirty="0">
                <a:latin typeface="Calibri"/>
                <a:cs typeface="Calibri"/>
              </a:rPr>
              <a:t>c</a:t>
            </a:r>
            <a:r>
              <a:rPr sz="3000" spc="-5" dirty="0">
                <a:latin typeface="Calibri"/>
                <a:cs typeface="Calibri"/>
              </a:rPr>
              <a:t>ompe</a:t>
            </a:r>
            <a:r>
              <a:rPr sz="3000" spc="-15" dirty="0">
                <a:latin typeface="Calibri"/>
                <a:cs typeface="Calibri"/>
              </a:rPr>
              <a:t>n</a:t>
            </a:r>
            <a:r>
              <a:rPr sz="3000" spc="-5" dirty="0">
                <a:latin typeface="Calibri"/>
                <a:cs typeface="Calibri"/>
              </a:rPr>
              <a:t>s</a:t>
            </a:r>
            <a:r>
              <a:rPr sz="3000" spc="-25" dirty="0">
                <a:latin typeface="Calibri"/>
                <a:cs typeface="Calibri"/>
              </a:rPr>
              <a:t>a</a:t>
            </a:r>
            <a:r>
              <a:rPr sz="3000" spc="-10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ion	</a:t>
            </a:r>
            <a:r>
              <a:rPr sz="3000" spc="-65" dirty="0">
                <a:latin typeface="Calibri"/>
                <a:cs typeface="Calibri"/>
              </a:rPr>
              <a:t>f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</a:t>
            </a:r>
            <a:r>
              <a:rPr sz="3000" spc="-5" dirty="0">
                <a:latin typeface="Calibri"/>
                <a:cs typeface="Calibri"/>
              </a:rPr>
              <a:t>p</a:t>
            </a:r>
            <a:r>
              <a:rPr sz="3000" spc="-50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em</a:t>
            </a:r>
            <a:r>
              <a:rPr sz="3000" spc="-40" dirty="0">
                <a:latin typeface="Calibri"/>
                <a:cs typeface="Calibri"/>
              </a:rPr>
              <a:t>a</a:t>
            </a:r>
            <a:r>
              <a:rPr sz="3000" spc="-10" dirty="0">
                <a:latin typeface="Calibri"/>
                <a:cs typeface="Calibri"/>
              </a:rPr>
              <a:t>t</a:t>
            </a:r>
            <a:r>
              <a:rPr sz="3000" spc="-5" dirty="0">
                <a:latin typeface="Calibri"/>
                <a:cs typeface="Calibri"/>
              </a:rPr>
              <a:t>u</a:t>
            </a:r>
            <a:r>
              <a:rPr sz="3000" spc="-50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e  </a:t>
            </a:r>
            <a:r>
              <a:rPr sz="3000" spc="-10" dirty="0">
                <a:latin typeface="Calibri"/>
                <a:cs typeface="Calibri"/>
              </a:rPr>
              <a:t>termination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Bailment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ts val="2880"/>
              </a:lnSpc>
              <a:spcBef>
                <a:spcPts val="695"/>
              </a:spcBef>
              <a:buFont typeface="Arial MT"/>
              <a:buChar char="•"/>
              <a:tabLst>
                <a:tab pos="354965" algn="l"/>
                <a:tab pos="355600" algn="l"/>
                <a:tab pos="1309370" algn="l"/>
                <a:tab pos="1792605" algn="l"/>
                <a:tab pos="2440940" algn="l"/>
                <a:tab pos="4795520" algn="l"/>
                <a:tab pos="5396230" algn="l"/>
                <a:tab pos="6965950" algn="l"/>
                <a:tab pos="7741920" algn="l"/>
              </a:tabLst>
            </a:pPr>
            <a:r>
              <a:rPr sz="3000" dirty="0">
                <a:latin typeface="Calibri"/>
                <a:cs typeface="Calibri"/>
              </a:rPr>
              <a:t>Rig</a:t>
            </a:r>
            <a:r>
              <a:rPr sz="3000" spc="-30" dirty="0">
                <a:latin typeface="Calibri"/>
                <a:cs typeface="Calibri"/>
              </a:rPr>
              <a:t>h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o	</a:t>
            </a:r>
            <a:r>
              <a:rPr sz="3000" spc="-25" dirty="0">
                <a:latin typeface="Calibri"/>
                <a:cs typeface="Calibri"/>
              </a:rPr>
              <a:t>g</a:t>
            </a:r>
            <a:r>
              <a:rPr sz="3000" spc="-20" dirty="0">
                <a:latin typeface="Calibri"/>
                <a:cs typeface="Calibri"/>
              </a:rPr>
              <a:t>e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25" dirty="0">
                <a:latin typeface="Calibri"/>
                <a:cs typeface="Calibri"/>
              </a:rPr>
              <a:t>c</a:t>
            </a:r>
            <a:r>
              <a:rPr sz="3000" spc="-5" dirty="0">
                <a:latin typeface="Calibri"/>
                <a:cs typeface="Calibri"/>
              </a:rPr>
              <a:t>ompens</a:t>
            </a:r>
            <a:r>
              <a:rPr sz="3000" spc="-25" dirty="0">
                <a:latin typeface="Calibri"/>
                <a:cs typeface="Calibri"/>
              </a:rPr>
              <a:t>a</a:t>
            </a:r>
            <a:r>
              <a:rPr sz="3000" dirty="0">
                <a:latin typeface="Calibri"/>
                <a:cs typeface="Calibri"/>
              </a:rPr>
              <a:t>tion	</a:t>
            </a:r>
            <a:r>
              <a:rPr sz="3000" spc="-65" dirty="0">
                <a:latin typeface="Calibri"/>
                <a:cs typeface="Calibri"/>
              </a:rPr>
              <a:t>f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</a:t>
            </a:r>
            <a:r>
              <a:rPr sz="3000" spc="-5" dirty="0">
                <a:latin typeface="Calibri"/>
                <a:cs typeface="Calibri"/>
              </a:rPr>
              <a:t>d</a:t>
            </a:r>
            <a:r>
              <a:rPr sz="3000" spc="-35" dirty="0">
                <a:latin typeface="Calibri"/>
                <a:cs typeface="Calibri"/>
              </a:rPr>
              <a:t>e</a:t>
            </a:r>
            <a:r>
              <a:rPr sz="3000" spc="-80" dirty="0">
                <a:latin typeface="Calibri"/>
                <a:cs typeface="Calibri"/>
              </a:rPr>
              <a:t>f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c</a:t>
            </a:r>
            <a:r>
              <a:rPr sz="3000" dirty="0">
                <a:latin typeface="Calibri"/>
                <a:cs typeface="Calibri"/>
              </a:rPr>
              <a:t>ti</a:t>
            </a:r>
            <a:r>
              <a:rPr sz="3000" spc="-30" dirty="0">
                <a:latin typeface="Calibri"/>
                <a:cs typeface="Calibri"/>
              </a:rPr>
              <a:t>v</a:t>
            </a:r>
            <a:r>
              <a:rPr sz="3000" dirty="0">
                <a:latin typeface="Calibri"/>
                <a:cs typeface="Calibri"/>
              </a:rPr>
              <a:t>e	title	of  </a:t>
            </a:r>
            <a:r>
              <a:rPr sz="3000" spc="-5" dirty="0">
                <a:latin typeface="Calibri"/>
                <a:cs typeface="Calibri"/>
              </a:rPr>
              <a:t>Bailor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return</a:t>
            </a:r>
            <a:r>
              <a:rPr sz="3000" spc="-5" dirty="0">
                <a:latin typeface="Calibri"/>
                <a:cs typeface="Calibri"/>
              </a:rPr>
              <a:t> one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joint </a:t>
            </a:r>
            <a:r>
              <a:rPr sz="3000" spc="-15" dirty="0">
                <a:latin typeface="Calibri"/>
                <a:cs typeface="Calibri"/>
              </a:rPr>
              <a:t>owners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Not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responsible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Bailor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without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title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Right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Lien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Not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deliver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goods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other</a:t>
            </a:r>
            <a:r>
              <a:rPr sz="3000" spc="-15" dirty="0">
                <a:latin typeface="Calibri"/>
                <a:cs typeface="Calibri"/>
              </a:rPr>
              <a:t> person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Right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file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suit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against</a:t>
            </a:r>
            <a:r>
              <a:rPr sz="3000" spc="-10" dirty="0">
                <a:latin typeface="Calibri"/>
                <a:cs typeface="Calibri"/>
              </a:rPr>
              <a:t> third</a:t>
            </a:r>
            <a:r>
              <a:rPr sz="3000" spc="-5" dirty="0">
                <a:latin typeface="Calibri"/>
                <a:cs typeface="Calibri"/>
              </a:rPr>
              <a:t> party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1594"/>
            <a:ext cx="57829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0" dirty="0"/>
              <a:t>Termination</a:t>
            </a:r>
            <a:r>
              <a:rPr sz="4400" spc="-20" dirty="0"/>
              <a:t> </a:t>
            </a:r>
            <a:r>
              <a:rPr sz="4400" dirty="0"/>
              <a:t>of</a:t>
            </a:r>
            <a:r>
              <a:rPr sz="4400" spc="-25" dirty="0"/>
              <a:t> </a:t>
            </a:r>
            <a:r>
              <a:rPr sz="4400" spc="-5" dirty="0"/>
              <a:t>Bailment</a:t>
            </a:r>
            <a:r>
              <a:rPr sz="4400" spc="-35" dirty="0"/>
              <a:t> </a:t>
            </a:r>
            <a:r>
              <a:rPr sz="4400" dirty="0"/>
              <a:t>: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8140" marR="762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7505" algn="l"/>
                <a:tab pos="358140" algn="l"/>
                <a:tab pos="1011555" algn="l"/>
                <a:tab pos="2369820" algn="l"/>
                <a:tab pos="3221990" algn="l"/>
                <a:tab pos="4745990" algn="l"/>
                <a:tab pos="5648325" algn="l"/>
                <a:tab pos="7721600" algn="l"/>
              </a:tabLst>
            </a:pPr>
            <a:r>
              <a:rPr dirty="0"/>
              <a:t>I</a:t>
            </a:r>
            <a:r>
              <a:rPr spc="-204" dirty="0"/>
              <a:t>f</a:t>
            </a:r>
            <a:r>
              <a:rPr dirty="0"/>
              <a:t>,	Ba</a:t>
            </a:r>
            <a:r>
              <a:rPr spc="-10" dirty="0"/>
              <a:t>i</a:t>
            </a:r>
            <a:r>
              <a:rPr dirty="0"/>
              <a:t>lee	act	a</a:t>
            </a:r>
            <a:r>
              <a:rPr spc="-60" dirty="0"/>
              <a:t>g</a:t>
            </a:r>
            <a:r>
              <a:rPr dirty="0"/>
              <a:t>ain</a:t>
            </a:r>
            <a:r>
              <a:rPr spc="-40" dirty="0"/>
              <a:t>s</a:t>
            </a:r>
            <a:r>
              <a:rPr dirty="0"/>
              <a:t>t	the	</a:t>
            </a:r>
            <a:r>
              <a:rPr spc="-30" dirty="0"/>
              <a:t>c</a:t>
            </a:r>
            <a:r>
              <a:rPr spc="-5" dirty="0"/>
              <a:t>ondition</a:t>
            </a:r>
            <a:r>
              <a:rPr dirty="0"/>
              <a:t>s	of  </a:t>
            </a:r>
            <a:r>
              <a:rPr spc="-5" dirty="0"/>
              <a:t>bailment.</a:t>
            </a:r>
          </a:p>
          <a:p>
            <a:pPr marL="35814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7505" algn="l"/>
                <a:tab pos="358140" algn="l"/>
              </a:tabLst>
            </a:pPr>
            <a:r>
              <a:rPr spc="-70" dirty="0"/>
              <a:t>If,</a:t>
            </a:r>
            <a:r>
              <a:rPr spc="10" dirty="0"/>
              <a:t> </a:t>
            </a:r>
            <a:r>
              <a:rPr spc="-10" dirty="0"/>
              <a:t>objective</a:t>
            </a:r>
            <a:r>
              <a:rPr dirty="0"/>
              <a:t> of</a:t>
            </a:r>
            <a:r>
              <a:rPr spc="-10" dirty="0"/>
              <a:t> bailment</a:t>
            </a:r>
            <a:r>
              <a:rPr spc="30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/>
              <a:t>accomplished.</a:t>
            </a:r>
          </a:p>
          <a:p>
            <a:pPr marL="35814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7505" algn="l"/>
                <a:tab pos="358140" algn="l"/>
              </a:tabLst>
            </a:pPr>
            <a:r>
              <a:rPr spc="-70" dirty="0"/>
              <a:t>If,</a:t>
            </a:r>
            <a:r>
              <a:rPr spc="10" dirty="0"/>
              <a:t> </a:t>
            </a:r>
            <a:r>
              <a:rPr dirty="0"/>
              <a:t>the</a:t>
            </a:r>
            <a:r>
              <a:rPr spc="-5" dirty="0"/>
              <a:t> time</a:t>
            </a:r>
            <a:r>
              <a:rPr spc="15" dirty="0"/>
              <a:t> </a:t>
            </a:r>
            <a:r>
              <a:rPr spc="-5" dirty="0"/>
              <a:t>limit</a:t>
            </a:r>
            <a:r>
              <a:rPr spc="25" dirty="0"/>
              <a:t> </a:t>
            </a:r>
            <a:r>
              <a:rPr dirty="0"/>
              <a:t>of</a:t>
            </a:r>
            <a:r>
              <a:rPr spc="-10" dirty="0"/>
              <a:t> bailment</a:t>
            </a:r>
            <a:r>
              <a:rPr spc="35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15" dirty="0"/>
              <a:t>expired.</a:t>
            </a:r>
          </a:p>
          <a:p>
            <a:pPr marL="358140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7505" algn="l"/>
                <a:tab pos="358140" algn="l"/>
                <a:tab pos="883919" algn="l"/>
                <a:tab pos="2289175" algn="l"/>
                <a:tab pos="2868295" algn="l"/>
                <a:tab pos="4301490" algn="l"/>
                <a:tab pos="5193030" algn="l"/>
                <a:tab pos="6246495" algn="l"/>
                <a:tab pos="6776720" algn="l"/>
                <a:tab pos="7724775" algn="l"/>
              </a:tabLst>
            </a:pPr>
            <a:r>
              <a:rPr dirty="0"/>
              <a:t>I</a:t>
            </a:r>
            <a:r>
              <a:rPr spc="-204" dirty="0"/>
              <a:t>f</a:t>
            </a:r>
            <a:r>
              <a:rPr dirty="0"/>
              <a:t>,	‘Bai</a:t>
            </a:r>
            <a:r>
              <a:rPr spc="-15" dirty="0"/>
              <a:t>l</a:t>
            </a:r>
            <a:r>
              <a:rPr spc="10" dirty="0"/>
              <a:t>o</a:t>
            </a:r>
            <a:r>
              <a:rPr spc="145" dirty="0"/>
              <a:t>r</a:t>
            </a:r>
            <a:r>
              <a:rPr dirty="0"/>
              <a:t>’	or	‘</a:t>
            </a:r>
            <a:r>
              <a:rPr spc="-20" dirty="0"/>
              <a:t>B</a:t>
            </a:r>
            <a:r>
              <a:rPr dirty="0"/>
              <a:t>aile</a:t>
            </a:r>
            <a:r>
              <a:rPr spc="-5" dirty="0"/>
              <a:t>e</a:t>
            </a:r>
            <a:r>
              <a:rPr dirty="0"/>
              <a:t>’	</a:t>
            </a:r>
            <a:r>
              <a:rPr spc="-5" dirty="0"/>
              <a:t>die</a:t>
            </a:r>
            <a:r>
              <a:rPr dirty="0"/>
              <a:t>s	</a:t>
            </a:r>
            <a:r>
              <a:rPr spc="-5" dirty="0"/>
              <a:t>(onl</a:t>
            </a:r>
            <a:r>
              <a:rPr dirty="0"/>
              <a:t>y	</a:t>
            </a:r>
            <a:r>
              <a:rPr spc="-5" dirty="0"/>
              <a:t>i</a:t>
            </a:r>
            <a:r>
              <a:rPr dirty="0"/>
              <a:t>n	</a:t>
            </a:r>
            <a:r>
              <a:rPr spc="-25" dirty="0"/>
              <a:t>c</a:t>
            </a:r>
            <a:r>
              <a:rPr dirty="0"/>
              <a:t>ase	of  </a:t>
            </a:r>
            <a:r>
              <a:rPr spc="-15" dirty="0"/>
              <a:t>gratuitous</a:t>
            </a:r>
            <a:r>
              <a:rPr spc="5" dirty="0"/>
              <a:t> </a:t>
            </a:r>
            <a:r>
              <a:rPr spc="-5" dirty="0"/>
              <a:t>bailment)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509</Words>
  <Application>Microsoft Office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 MT</vt:lpstr>
      <vt:lpstr>Calibri</vt:lpstr>
      <vt:lpstr>Office Theme</vt:lpstr>
      <vt:lpstr>PowerPoint Presentation</vt:lpstr>
      <vt:lpstr>Definition of Bailment</vt:lpstr>
      <vt:lpstr>Characteristics of Contract of  Bailment:-</vt:lpstr>
      <vt:lpstr>Kinds of Bailment</vt:lpstr>
      <vt:lpstr>Duties and Liabilities of Bailor :</vt:lpstr>
      <vt:lpstr>Duties and Liabilities of Bailee :</vt:lpstr>
      <vt:lpstr>Rights of Bailor :</vt:lpstr>
      <vt:lpstr>Rights of Bailee :</vt:lpstr>
      <vt:lpstr>Termination of Bailment :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of Bailment</dc:title>
  <dc:creator>vikas</dc:creator>
  <cp:lastModifiedBy>tarun vyas</cp:lastModifiedBy>
  <cp:revision>1</cp:revision>
  <dcterms:created xsi:type="dcterms:W3CDTF">2024-02-27T03:29:28Z</dcterms:created>
  <dcterms:modified xsi:type="dcterms:W3CDTF">2024-02-27T04:55:08Z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2024-02-27T00:00:00Z</vt:filetime>
  </property>
</Properties>
</file>