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9CC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69B1F3-290A-4A2B-A0F6-EA21D56340B9}" v="9" dt="2023-12-19T16:33:35.8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1" d="100"/>
          <a:sy n="61" d="100"/>
        </p:scale>
        <p:origin x="-810" y="-9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81AD08-0AF0-C9B5-11C6-25C24E1591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55A2127A-E760-2E30-07C4-C9020CF479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7D6D56BD-AF02-7FE3-4925-DE497B721543}"/>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5" name="Footer Placeholder 4">
            <a:extLst>
              <a:ext uri="{FF2B5EF4-FFF2-40B4-BE49-F238E27FC236}">
                <a16:creationId xmlns:a16="http://schemas.microsoft.com/office/drawing/2014/main" xmlns="" id="{15D33753-31EF-41E9-A27E-82520ABD06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919E819-B95B-7008-493E-4F0AC9242975}"/>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2610707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822963-64B5-C53D-F16D-4361DBB4D8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781686E-FAED-F6DB-1B53-365F4FE280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1DC7BF4-D1FC-F808-8C25-73DA0F664BEC}"/>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5" name="Footer Placeholder 4">
            <a:extLst>
              <a:ext uri="{FF2B5EF4-FFF2-40B4-BE49-F238E27FC236}">
                <a16:creationId xmlns:a16="http://schemas.microsoft.com/office/drawing/2014/main" xmlns="" id="{9A3724ED-61DE-D856-250E-C4DCCAEAF4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8BF50CF-B6C2-5FB8-4D81-E352586576FD}"/>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3414881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627C99A-995F-98FA-2A39-4785D96363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75739B3-110F-6C5D-2920-A7F89280AA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803224E-3C29-DCBD-57D1-CE5F9F841739}"/>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5" name="Footer Placeholder 4">
            <a:extLst>
              <a:ext uri="{FF2B5EF4-FFF2-40B4-BE49-F238E27FC236}">
                <a16:creationId xmlns:a16="http://schemas.microsoft.com/office/drawing/2014/main" xmlns="" id="{043589F8-BF2D-2EE9-B569-46A18A18CF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2F5AE63-ABC2-01CC-CE8F-343BADF916E7}"/>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826279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E24AE5-50F9-4D8E-45C9-0283F396C6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1F4F06C-8480-7725-5014-F30D6D2BE4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0837842-AAD4-88A0-03FF-21D7A5C3E7C6}"/>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5" name="Footer Placeholder 4">
            <a:extLst>
              <a:ext uri="{FF2B5EF4-FFF2-40B4-BE49-F238E27FC236}">
                <a16:creationId xmlns:a16="http://schemas.microsoft.com/office/drawing/2014/main" xmlns="" id="{08046AD0-BFDF-AB28-6DD9-CED2A47EAB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7E5FB54-C69A-DD05-B583-B8BD337213AC}"/>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3000536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615FA5-CA04-F6F1-095A-02BF691B5A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D05010F5-2DD6-4324-91E3-D6D9023376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86B1DD2-BF44-ED83-675B-EE55B26435DE}"/>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5" name="Footer Placeholder 4">
            <a:extLst>
              <a:ext uri="{FF2B5EF4-FFF2-40B4-BE49-F238E27FC236}">
                <a16:creationId xmlns:a16="http://schemas.microsoft.com/office/drawing/2014/main" xmlns="" id="{4991AAFB-E3A6-78A6-8FBD-3844B9D320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B1A11CF-058F-F98D-ABE6-D406445FB57E}"/>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2193390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C07849-B102-E374-1F2D-6228201C23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6982A10-0C85-5819-0D56-6EB258A84F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FA2E7BFC-ED2B-B561-5F5C-93680CC628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618E6075-F2B3-E248-501F-39F095B0AD96}"/>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6" name="Footer Placeholder 5">
            <a:extLst>
              <a:ext uri="{FF2B5EF4-FFF2-40B4-BE49-F238E27FC236}">
                <a16:creationId xmlns:a16="http://schemas.microsoft.com/office/drawing/2014/main" xmlns="" id="{8169BA6F-373C-26E5-E2C8-28DE7BF7DF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AA5D3E3-F1EF-4490-9625-B8BB806A671C}"/>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3205521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B09BC8-38CE-4077-E253-14CC599F91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4AC4E34-1448-0DE4-C9C1-98DFE8568F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B984123E-E730-1902-0157-9D92FC6433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2CC6F5F-C371-127E-E224-600F9104D3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F7EC8C8-99C5-A131-7C08-C4BA55D887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0F42345-C5FD-0142-9E9E-DFF26833F259}"/>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8" name="Footer Placeholder 7">
            <a:extLst>
              <a:ext uri="{FF2B5EF4-FFF2-40B4-BE49-F238E27FC236}">
                <a16:creationId xmlns:a16="http://schemas.microsoft.com/office/drawing/2014/main" xmlns="" id="{C799CA94-81BA-8D5E-79C2-21CAAEC344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5C08B999-6E1B-996A-A4DA-67BDE4C67A77}"/>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111394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4700B3-55C6-AE84-6AEF-4DF68A0ED9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6D7B409-E1A2-5021-6A49-F93B2C69F1B3}"/>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4" name="Footer Placeholder 3">
            <a:extLst>
              <a:ext uri="{FF2B5EF4-FFF2-40B4-BE49-F238E27FC236}">
                <a16:creationId xmlns:a16="http://schemas.microsoft.com/office/drawing/2014/main" xmlns="" id="{D36E4CD6-C074-D03B-A33B-F246540B86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EA49EC0B-0442-2B07-8CA6-9A950C15CBE8}"/>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3629888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9F622B3-9976-3C94-7854-95939C58DBC1}"/>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3" name="Footer Placeholder 2">
            <a:extLst>
              <a:ext uri="{FF2B5EF4-FFF2-40B4-BE49-F238E27FC236}">
                <a16:creationId xmlns:a16="http://schemas.microsoft.com/office/drawing/2014/main" xmlns="" id="{CCB0E756-B43C-3E62-8AA3-6EB235230C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9C84725-E2D3-B252-6C08-2DBB22A13EDE}"/>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1979969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DE13D2-1707-D319-85B3-BDB8903ED5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65B68B1F-2C1F-5EC3-011D-7B6AEB1D25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69E3AA0-5E1B-0B84-8407-7D1AF9DCB9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4739C39-831E-9DA0-3729-635F5B52D97F}"/>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6" name="Footer Placeholder 5">
            <a:extLst>
              <a:ext uri="{FF2B5EF4-FFF2-40B4-BE49-F238E27FC236}">
                <a16:creationId xmlns:a16="http://schemas.microsoft.com/office/drawing/2014/main" xmlns="" id="{F7EE22B0-5BC7-919D-8CAD-E74D6C4EF5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9E8B139-5915-3327-5C50-8466B4086AB7}"/>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677996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2B82B0-FAC9-FEED-3648-232D05268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0ECFB75B-8579-C5A0-4390-AB9BA16BC5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7CB136B4-FECC-D4CF-7D1C-3343DE91BC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43181C0-D6DE-FB01-AEA1-28750B94C4DB}"/>
              </a:ext>
            </a:extLst>
          </p:cNvPr>
          <p:cNvSpPr>
            <a:spLocks noGrp="1"/>
          </p:cNvSpPr>
          <p:nvPr>
            <p:ph type="dt" sz="half" idx="10"/>
          </p:nvPr>
        </p:nvSpPr>
        <p:spPr/>
        <p:txBody>
          <a:bodyPr/>
          <a:lstStyle/>
          <a:p>
            <a:fld id="{EFD32A33-0AB1-E749-8952-D85D9C3B77E8}" type="datetimeFigureOut">
              <a:rPr lang="en-US" smtClean="0"/>
              <a:pPr/>
              <a:t>2/4/2024</a:t>
            </a:fld>
            <a:endParaRPr lang="en-US"/>
          </a:p>
        </p:txBody>
      </p:sp>
      <p:sp>
        <p:nvSpPr>
          <p:cNvPr id="6" name="Footer Placeholder 5">
            <a:extLst>
              <a:ext uri="{FF2B5EF4-FFF2-40B4-BE49-F238E27FC236}">
                <a16:creationId xmlns:a16="http://schemas.microsoft.com/office/drawing/2014/main" xmlns="" id="{BF662A37-0D23-CB44-0710-3F095A2A50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B84B93A-FD97-AF18-32A7-26E66351D445}"/>
              </a:ext>
            </a:extLst>
          </p:cNvPr>
          <p:cNvSpPr>
            <a:spLocks noGrp="1"/>
          </p:cNvSpPr>
          <p:nvPr>
            <p:ph type="sldNum" sz="quarter" idx="12"/>
          </p:nvPr>
        </p:nvSpPr>
        <p:spPr/>
        <p:txBody>
          <a:body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2734468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F61BB6A-E303-D341-A5A3-959BEA3537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B00F8DA-BB19-737E-CDFE-9488F24C96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44566DB-585C-F0BC-2CCF-7293887388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D32A33-0AB1-E749-8952-D85D9C3B77E8}" type="datetimeFigureOut">
              <a:rPr lang="en-US" smtClean="0"/>
              <a:pPr/>
              <a:t>2/4/2024</a:t>
            </a:fld>
            <a:endParaRPr lang="en-US"/>
          </a:p>
        </p:txBody>
      </p:sp>
      <p:sp>
        <p:nvSpPr>
          <p:cNvPr id="5" name="Footer Placeholder 4">
            <a:extLst>
              <a:ext uri="{FF2B5EF4-FFF2-40B4-BE49-F238E27FC236}">
                <a16:creationId xmlns:a16="http://schemas.microsoft.com/office/drawing/2014/main" xmlns="" id="{73843B84-796B-535C-82E6-DA4A3FAC53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46034890-0E48-C0E8-D2AE-4924BC5F4C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D50BC4-C069-C540-BAC5-7030D99A487D}" type="slidenum">
              <a:rPr lang="en-US" smtClean="0"/>
              <a:pPr/>
              <a:t>‹#›</a:t>
            </a:fld>
            <a:endParaRPr lang="en-US"/>
          </a:p>
        </p:txBody>
      </p:sp>
    </p:spTree>
    <p:extLst>
      <p:ext uri="{BB962C8B-B14F-4D97-AF65-F5344CB8AC3E}">
        <p14:creationId xmlns:p14="http://schemas.microsoft.com/office/powerpoint/2010/main" xmlns="" val="4112289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F3CF318-811A-E5F5-F85C-F4E370921CD0}"/>
              </a:ext>
            </a:extLst>
          </p:cNvPr>
          <p:cNvSpPr>
            <a:spLocks noGrp="1"/>
          </p:cNvSpPr>
          <p:nvPr>
            <p:ph idx="1"/>
          </p:nvPr>
        </p:nvSpPr>
        <p:spPr>
          <a:xfrm>
            <a:off x="-4151" y="-1144"/>
            <a:ext cx="12148706" cy="6825527"/>
          </a:xfrm>
        </p:spPr>
        <p:txBody>
          <a:bodyPr anchor="t">
            <a:normAutofit/>
          </a:bodyPr>
          <a:lstStyle/>
          <a:p>
            <a:pPr marL="0" indent="0" algn="ctr">
              <a:buNone/>
            </a:pPr>
            <a:endParaRPr lang="en-GB" sz="4800" dirty="0" smtClean="0">
              <a:latin typeface="Times New Roman" panose="02020603050405020304" pitchFamily="18" charset="0"/>
              <a:cs typeface="Times New Roman" panose="02020603050405020304" pitchFamily="18" charset="0"/>
            </a:endParaRPr>
          </a:p>
          <a:p>
            <a:pPr marL="0" indent="0" algn="ctr">
              <a:buNone/>
            </a:pPr>
            <a:r>
              <a:rPr lang="en-GB" sz="4800" dirty="0" smtClean="0">
                <a:latin typeface="Times New Roman" panose="02020603050405020304" pitchFamily="18" charset="0"/>
                <a:cs typeface="Times New Roman" panose="02020603050405020304" pitchFamily="18" charset="0"/>
              </a:rPr>
              <a:t>DURGA </a:t>
            </a:r>
            <a:r>
              <a:rPr lang="en-GB" sz="4800" dirty="0">
                <a:latin typeface="Times New Roman" panose="02020603050405020304" pitchFamily="18" charset="0"/>
                <a:cs typeface="Times New Roman" panose="02020603050405020304" pitchFamily="18" charset="0"/>
              </a:rPr>
              <a:t>COLLEGE</a:t>
            </a:r>
          </a:p>
          <a:p>
            <a:pPr marL="0" indent="0" algn="ctr">
              <a:buNone/>
            </a:pPr>
            <a:r>
              <a:rPr lang="en-GB" sz="3600" dirty="0">
                <a:latin typeface="Times New Roman" panose="02020603050405020304" pitchFamily="18" charset="0"/>
                <a:cs typeface="Times New Roman" panose="02020603050405020304" pitchFamily="18" charset="0"/>
              </a:rPr>
              <a:t>K. K. ROAD MOUDHAPARA RAIPUR (C.G)</a:t>
            </a:r>
          </a:p>
          <a:p>
            <a:pPr marL="0" indent="0" algn="ctr">
              <a:buNone/>
            </a:pPr>
            <a:endParaRPr lang="en-GB" sz="3200" dirty="0">
              <a:latin typeface="Times New Roman" panose="02020603050405020304" pitchFamily="18" charset="0"/>
              <a:cs typeface="Times New Roman" panose="02020603050405020304" pitchFamily="18" charset="0"/>
            </a:endParaRPr>
          </a:p>
          <a:p>
            <a:pPr marL="0" indent="0" algn="ctr">
              <a:buNone/>
            </a:pPr>
            <a:endParaRPr lang="en-GB" sz="3200" dirty="0">
              <a:latin typeface="Times New Roman" panose="02020603050405020304" pitchFamily="18" charset="0"/>
              <a:cs typeface="Times New Roman" panose="02020603050405020304" pitchFamily="18" charset="0"/>
            </a:endParaRPr>
          </a:p>
          <a:p>
            <a:pPr marL="0" indent="0" algn="ctr">
              <a:buNone/>
            </a:pPr>
            <a:endParaRPr lang="en-GB" sz="3200" dirty="0">
              <a:latin typeface="Times New Roman" panose="02020603050405020304" pitchFamily="18" charset="0"/>
              <a:cs typeface="Times New Roman" panose="02020603050405020304" pitchFamily="18" charset="0"/>
            </a:endParaRPr>
          </a:p>
          <a:p>
            <a:pPr marL="0" indent="0" algn="ctr">
              <a:buNone/>
            </a:pPr>
            <a:endParaRPr lang="en-GB" dirty="0" smtClean="0">
              <a:latin typeface="Times New Roman" panose="02020603050405020304" pitchFamily="18" charset="0"/>
              <a:cs typeface="Times New Roman" panose="02020603050405020304" pitchFamily="18" charset="0"/>
            </a:endParaRPr>
          </a:p>
          <a:p>
            <a:pPr marL="0" indent="0" algn="ctr">
              <a:buNone/>
            </a:pPr>
            <a:r>
              <a:rPr lang="en-GB" dirty="0" smtClean="0">
                <a:latin typeface="Times New Roman" panose="02020603050405020304" pitchFamily="18" charset="0"/>
                <a:cs typeface="Times New Roman" panose="02020603050405020304" pitchFamily="18" charset="0"/>
              </a:rPr>
              <a:t>PHILOSOPHY </a:t>
            </a:r>
            <a:r>
              <a:rPr lang="en-GB" dirty="0">
                <a:latin typeface="Times New Roman" panose="02020603050405020304" pitchFamily="18" charset="0"/>
                <a:cs typeface="Times New Roman" panose="02020603050405020304" pitchFamily="18" charset="0"/>
              </a:rPr>
              <a:t>PRESENTATION </a:t>
            </a:r>
          </a:p>
          <a:p>
            <a:pPr marL="0" indent="0" algn="ctr">
              <a:buNone/>
            </a:pPr>
            <a:endParaRPr lang="en-US" sz="4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D43479F1-6B7B-F64A-3474-561DF62E0B4A}"/>
              </a:ext>
            </a:extLst>
          </p:cNvPr>
          <p:cNvSpPr txBox="1"/>
          <p:nvPr/>
        </p:nvSpPr>
        <p:spPr>
          <a:xfrm>
            <a:off x="8428597" y="5476785"/>
            <a:ext cx="3612574" cy="769441"/>
          </a:xfrm>
          <a:prstGeom prst="rect">
            <a:avLst/>
          </a:prstGeom>
          <a:noFill/>
        </p:spPr>
        <p:txBody>
          <a:bodyPr wrap="square" rtlCol="0">
            <a:spAutoFit/>
          </a:bodyPr>
          <a:lstStyle/>
          <a:p>
            <a:pPr algn="ctr"/>
            <a:r>
              <a:rPr lang="en-GB" sz="2400" b="1" dirty="0">
                <a:latin typeface="Times New Roman" panose="02020603050405020304" pitchFamily="18" charset="0"/>
                <a:cs typeface="Times New Roman" panose="02020603050405020304" pitchFamily="18" charset="0"/>
              </a:rPr>
              <a:t>Presented by,</a:t>
            </a:r>
          </a:p>
          <a:p>
            <a:pPr algn="ctr"/>
            <a:r>
              <a:rPr lang="en-GB" sz="2000" dirty="0" smtClean="0">
                <a:latin typeface="Times New Roman" panose="02020603050405020304" pitchFamily="18" charset="0"/>
                <a:cs typeface="Times New Roman" panose="02020603050405020304" pitchFamily="18" charset="0"/>
              </a:rPr>
              <a:t>Ms. KUSUM RATHORE</a:t>
            </a:r>
            <a:endParaRPr lang="en-GB" sz="2000"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xmlns="" id="{4A2333E8-BB07-65F9-377D-8BB63D1A9356}"/>
              </a:ext>
            </a:extLst>
          </p:cNvPr>
          <p:cNvPicPr>
            <a:picLocks noChangeAspect="1"/>
          </p:cNvPicPr>
          <p:nvPr/>
        </p:nvPicPr>
        <p:blipFill>
          <a:blip r:embed="rId2"/>
          <a:srcRect/>
          <a:stretch/>
        </p:blipFill>
        <p:spPr>
          <a:xfrm>
            <a:off x="5035243" y="2462952"/>
            <a:ext cx="2379877" cy="1760456"/>
          </a:xfrm>
          <a:prstGeom prst="rect">
            <a:avLst/>
          </a:prstGeom>
        </p:spPr>
      </p:pic>
    </p:spTree>
    <p:extLst>
      <p:ext uri="{BB962C8B-B14F-4D97-AF65-F5344CB8AC3E}">
        <p14:creationId xmlns:p14="http://schemas.microsoft.com/office/powerpoint/2010/main" xmlns="" val="1491354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DF2A922-B368-F372-5067-236989D0A65E}"/>
              </a:ext>
            </a:extLst>
          </p:cNvPr>
          <p:cNvPicPr>
            <a:picLocks noChangeAspect="1"/>
          </p:cNvPicPr>
          <p:nvPr/>
        </p:nvPicPr>
        <p:blipFill>
          <a:blip r:embed="rId2">
            <a:alphaModFix amt="70000"/>
            <a:duotone>
              <a:schemeClr val="accent1">
                <a:shade val="45000"/>
                <a:satMod val="135000"/>
              </a:schemeClr>
              <a:prstClr val="white"/>
            </a:duotone>
            <a:extLst>
              <a:ext uri="{28A0092B-C50C-407E-A947-70E740481C1C}">
                <a14:useLocalDpi xmlns:a14="http://schemas.microsoft.com/office/drawing/2010/main" xmlns="" val="0"/>
              </a:ext>
            </a:extLst>
          </a:blip>
          <a:stretch>
            <a:fillRect/>
          </a:stretch>
        </p:blipFill>
        <p:spPr>
          <a:xfrm>
            <a:off x="0" y="0"/>
            <a:ext cx="12191997" cy="6857999"/>
          </a:xfrm>
          <a:prstGeom prst="rect">
            <a:avLst/>
          </a:prstGeom>
        </p:spPr>
      </p:pic>
      <p:sp>
        <p:nvSpPr>
          <p:cNvPr id="2" name="Title 1">
            <a:extLst>
              <a:ext uri="{FF2B5EF4-FFF2-40B4-BE49-F238E27FC236}">
                <a16:creationId xmlns:a16="http://schemas.microsoft.com/office/drawing/2014/main" xmlns="" id="{38E0D461-931B-8182-BB3C-EEBE39B74921}"/>
              </a:ext>
            </a:extLst>
          </p:cNvPr>
          <p:cNvSpPr>
            <a:spLocks noGrp="1"/>
          </p:cNvSpPr>
          <p:nvPr>
            <p:ph type="title"/>
          </p:nvPr>
        </p:nvSpPr>
        <p:spPr>
          <a:xfrm>
            <a:off x="198120" y="92972"/>
            <a:ext cx="12192000" cy="947943"/>
          </a:xfrm>
        </p:spPr>
        <p:txBody>
          <a:bodyPr/>
          <a:lstStyle/>
          <a:p>
            <a:r>
              <a:rPr lang="en-GB" b="1" i="1" u="sng" dirty="0">
                <a:latin typeface="Times New Roman" panose="02020603050405020304" pitchFamily="18" charset="0"/>
                <a:cs typeface="Times New Roman" panose="02020603050405020304" pitchFamily="18" charset="0"/>
              </a:rPr>
              <a:t>Conclusion</a:t>
            </a:r>
            <a:endParaRPr lang="en-US" b="1" i="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19E86636-EB18-25F7-489B-FBCE2624D1BC}"/>
              </a:ext>
            </a:extLst>
          </p:cNvPr>
          <p:cNvSpPr>
            <a:spLocks noGrp="1"/>
          </p:cNvSpPr>
          <p:nvPr>
            <p:ph idx="1"/>
          </p:nvPr>
        </p:nvSpPr>
        <p:spPr>
          <a:xfrm>
            <a:off x="396240" y="947943"/>
            <a:ext cx="11369040" cy="5559537"/>
          </a:xfrm>
        </p:spPr>
        <p:txBody>
          <a:bodyPr>
            <a:normAutofit lnSpcReduction="10000"/>
          </a:bodyPr>
          <a:lstStyle/>
          <a:p>
            <a:pPr algn="just"/>
            <a:r>
              <a:rPr lang="en-GB" dirty="0">
                <a:latin typeface="Times New Roman" panose="02020603050405020304" pitchFamily="18" charset="0"/>
                <a:cs typeface="Times New Roman" panose="02020603050405020304" pitchFamily="18" charset="0"/>
              </a:rPr>
              <a:t>The journey of education in India has been marked by a rich tapestry of historical, cultural, and socio-economic influences. From ancient </a:t>
            </a:r>
            <a:r>
              <a:rPr lang="en-GB" dirty="0" err="1">
                <a:latin typeface="Times New Roman" panose="02020603050405020304" pitchFamily="18" charset="0"/>
                <a:cs typeface="Times New Roman" panose="02020603050405020304" pitchFamily="18" charset="0"/>
              </a:rPr>
              <a:t>Gurukuls</a:t>
            </a:r>
            <a:r>
              <a:rPr lang="en-GB" dirty="0">
                <a:latin typeface="Times New Roman" panose="02020603050405020304" pitchFamily="18" charset="0"/>
                <a:cs typeface="Times New Roman" panose="02020603050405020304" pitchFamily="18" charset="0"/>
              </a:rPr>
              <a:t> to the colonial-era reforms and post-independence initiatives, education has evolved significantly.
The traditional systems laid the foundations for holistic learning, emphasizing not only academic knowledge but also moral and spiritual development. The British colonial period introduced a formalized structure with an emphasis on English education, leading to the emergence of a Western-educated elite.
Post-independence, India undertook ambitious reforms to democratize education, striving for universal access and quality.</a:t>
            </a:r>
          </a:p>
          <a:p>
            <a:pPr algn="just"/>
            <a:r>
              <a:rPr lang="en-GB" dirty="0">
                <a:latin typeface="Times New Roman" panose="02020603050405020304" pitchFamily="18" charset="0"/>
                <a:cs typeface="Times New Roman" panose="02020603050405020304" pitchFamily="18" charset="0"/>
              </a:rPr>
              <a:t>Despite progress, challenges remain, including issues of accessibility, quality, and regional disparities. Ongoing reforms seek to address these challenges.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59628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29AFBF2-28EB-4796-3FCB-600BC1A8F136}"/>
              </a:ext>
            </a:extLst>
          </p:cNvPr>
          <p:cNvPicPr>
            <a:picLocks noChangeAspect="1"/>
          </p:cNvPicPr>
          <p:nvPr/>
        </p:nvPicPr>
        <p:blipFill rotWithShape="1">
          <a:blip r:embed="rId2">
            <a:duotone>
              <a:schemeClr val="accent4">
                <a:shade val="45000"/>
                <a:satMod val="135000"/>
              </a:schemeClr>
              <a:prstClr val="white"/>
            </a:duotone>
          </a:blip>
          <a:srcRect t="27466" r="25060"/>
          <a:stretch/>
        </p:blipFill>
        <p:spPr>
          <a:xfrm>
            <a:off x="0" y="-272608"/>
            <a:ext cx="12192000" cy="7130607"/>
          </a:xfrm>
          <a:prstGeom prst="rect">
            <a:avLst/>
          </a:prstGeom>
        </p:spPr>
      </p:pic>
      <p:sp>
        <p:nvSpPr>
          <p:cNvPr id="2" name="Title 1">
            <a:extLst>
              <a:ext uri="{FF2B5EF4-FFF2-40B4-BE49-F238E27FC236}">
                <a16:creationId xmlns:a16="http://schemas.microsoft.com/office/drawing/2014/main" xmlns="" id="{37220539-8CA3-FB82-CA40-D5E30BA7FF59}"/>
              </a:ext>
            </a:extLst>
          </p:cNvPr>
          <p:cNvSpPr>
            <a:spLocks noGrp="1"/>
          </p:cNvSpPr>
          <p:nvPr>
            <p:ph type="ctrTitle"/>
          </p:nvPr>
        </p:nvSpPr>
        <p:spPr>
          <a:xfrm>
            <a:off x="0" y="-119062"/>
            <a:ext cx="4556847" cy="1547812"/>
          </a:xfrm>
        </p:spPr>
        <p:txBody>
          <a:bodyPr/>
          <a:lstStyle/>
          <a:p>
            <a:r>
              <a:rPr lang="en-GB" b="1" i="1" u="sng" dirty="0">
                <a:latin typeface="Times New Roman" panose="02020603050405020304" pitchFamily="18" charset="0"/>
                <a:cs typeface="Times New Roman" panose="02020603050405020304" pitchFamily="18" charset="0"/>
              </a:rPr>
              <a:t>Education</a:t>
            </a:r>
            <a:endParaRPr lang="en-US" b="1" i="1" u="sng"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xmlns="" id="{6574F513-E5B5-CEBF-9E79-15B05C11D6C7}"/>
              </a:ext>
            </a:extLst>
          </p:cNvPr>
          <p:cNvSpPr>
            <a:spLocks noGrp="1"/>
          </p:cNvSpPr>
          <p:nvPr>
            <p:ph type="subTitle" idx="1"/>
          </p:nvPr>
        </p:nvSpPr>
        <p:spPr>
          <a:xfrm>
            <a:off x="575035" y="1762929"/>
            <a:ext cx="10850252" cy="4368511"/>
          </a:xfrm>
        </p:spPr>
        <p:txBody>
          <a:bodyPr>
            <a:noAutofit/>
          </a:bodyPr>
          <a:lstStyle/>
          <a:p>
            <a:pPr algn="just"/>
            <a:r>
              <a:rPr lang="en-US" sz="3200" dirty="0">
                <a:latin typeface="Times New Roman" panose="02020603050405020304" pitchFamily="18" charset="0"/>
                <a:cs typeface="Times New Roman" panose="02020603050405020304" pitchFamily="18" charset="0"/>
              </a:rPr>
              <a:t>	The Word education is derived from the Latin word </a:t>
            </a:r>
            <a:r>
              <a:rPr lang="en-US" sz="3200" b="1" i="1" u="sng" dirty="0" err="1">
                <a:latin typeface="Times New Roman" panose="02020603050405020304" pitchFamily="18" charset="0"/>
                <a:cs typeface="Times New Roman" panose="02020603050405020304" pitchFamily="18" charset="0"/>
              </a:rPr>
              <a:t>educo</a:t>
            </a:r>
            <a:r>
              <a:rPr lang="en-US" sz="3200" dirty="0">
                <a:latin typeface="Times New Roman" panose="02020603050405020304" pitchFamily="18" charset="0"/>
                <a:cs typeface="Times New Roman" panose="02020603050405020304" pitchFamily="18" charset="0"/>
              </a:rPr>
              <a:t> which means to </a:t>
            </a:r>
            <a:r>
              <a:rPr lang="en-US" sz="3200" dirty="0">
                <a:solidFill>
                  <a:schemeClr val="accent1">
                    <a:lumMod val="50000"/>
                  </a:schemeClr>
                </a:solidFill>
                <a:latin typeface="Times New Roman" panose="02020603050405020304" pitchFamily="18" charset="0"/>
                <a:cs typeface="Times New Roman" panose="02020603050405020304" pitchFamily="18" charset="0"/>
              </a:rPr>
              <a:t>educate, </a:t>
            </a:r>
            <a:r>
              <a:rPr lang="en-US" sz="3200" dirty="0">
                <a:latin typeface="Times New Roman" panose="02020603050405020304" pitchFamily="18" charset="0"/>
                <a:cs typeface="Times New Roman" panose="02020603050405020304" pitchFamily="18" charset="0"/>
              </a:rPr>
              <a:t>to bring up, or two raise  education is a continuous lifelong process.</a:t>
            </a:r>
          </a:p>
          <a:p>
            <a:pPr algn="just"/>
            <a:r>
              <a:rPr lang="en-US" sz="3200" dirty="0">
                <a:latin typeface="Times New Roman" panose="02020603050405020304" pitchFamily="18" charset="0"/>
                <a:cs typeface="Times New Roman" panose="02020603050405020304" pitchFamily="18" charset="0"/>
              </a:rPr>
              <a:t>	It is never ending it is start with the birth of an individual and then it goes on till the last day of the individual. man become men through education. He learn something at every moment and on every day.</a:t>
            </a:r>
          </a:p>
          <a:p>
            <a:pPr algn="just"/>
            <a:r>
              <a:rPr lang="en-US" sz="3200" dirty="0">
                <a:latin typeface="Times New Roman" panose="02020603050405020304" pitchFamily="18" charset="0"/>
                <a:cs typeface="Times New Roman" panose="02020603050405020304" pitchFamily="18" charset="0"/>
              </a:rPr>
              <a:t>It is a life long process . It is both theoretical and practical</a:t>
            </a:r>
          </a:p>
        </p:txBody>
      </p:sp>
    </p:spTree>
    <p:extLst>
      <p:ext uri="{BB962C8B-B14F-4D97-AF65-F5344CB8AC3E}">
        <p14:creationId xmlns:p14="http://schemas.microsoft.com/office/powerpoint/2010/main" xmlns="" val="3157405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5591E7E-33D4-34D1-1A86-9E06B66317F4}"/>
              </a:ext>
            </a:extLst>
          </p:cNvPr>
          <p:cNvPicPr>
            <a:picLocks noChangeAspect="1"/>
          </p:cNvPicPr>
          <p:nvPr/>
        </p:nvPicPr>
        <p:blipFill>
          <a:blip r:embed="rId2">
            <a:clrChange>
              <a:clrFrom>
                <a:srgbClr val="E5E9EC"/>
              </a:clrFrom>
              <a:clrTo>
                <a:srgbClr val="E5E9EC">
                  <a:alpha val="0"/>
                </a:srgbClr>
              </a:clrTo>
            </a:clrChange>
            <a:extLst>
              <a:ext uri="{28A0092B-C50C-407E-A947-70E740481C1C}">
                <a14:useLocalDpi xmlns:a14="http://schemas.microsoft.com/office/drawing/2010/main" xmlns="" val="0"/>
              </a:ext>
            </a:extLst>
          </a:blip>
          <a:stretch>
            <a:fillRect/>
          </a:stretch>
        </p:blipFill>
        <p:spPr>
          <a:xfrm>
            <a:off x="1" y="2712204"/>
            <a:ext cx="12191999" cy="4145796"/>
          </a:xfrm>
          <a:prstGeom prst="rect">
            <a:avLst/>
          </a:prstGeom>
        </p:spPr>
      </p:pic>
      <p:sp>
        <p:nvSpPr>
          <p:cNvPr id="2" name="Title 1">
            <a:extLst>
              <a:ext uri="{FF2B5EF4-FFF2-40B4-BE49-F238E27FC236}">
                <a16:creationId xmlns:a16="http://schemas.microsoft.com/office/drawing/2014/main" xmlns="" id="{271C0752-2FC2-A748-DB32-B10E1D36AB7D}"/>
              </a:ext>
            </a:extLst>
          </p:cNvPr>
          <p:cNvSpPr>
            <a:spLocks noGrp="1"/>
          </p:cNvSpPr>
          <p:nvPr>
            <p:ph type="title"/>
          </p:nvPr>
        </p:nvSpPr>
        <p:spPr>
          <a:xfrm>
            <a:off x="273445" y="0"/>
            <a:ext cx="11918555" cy="1093780"/>
          </a:xfrm>
        </p:spPr>
        <p:txBody>
          <a:bodyPr/>
          <a:lstStyle/>
          <a:p>
            <a:r>
              <a:rPr lang="en-GB" b="1" i="1" dirty="0">
                <a:latin typeface="Times New Roman" panose="02020603050405020304" pitchFamily="18" charset="0"/>
                <a:cs typeface="Times New Roman" panose="02020603050405020304" pitchFamily="18" charset="0"/>
              </a:rPr>
              <a:t>Types of Education</a:t>
            </a:r>
            <a:endParaRPr lang="en-US" b="1" i="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C71C2FCB-C218-93F7-4999-1DD9754649A0}"/>
              </a:ext>
            </a:extLst>
          </p:cNvPr>
          <p:cNvSpPr>
            <a:spLocks noGrp="1"/>
          </p:cNvSpPr>
          <p:nvPr>
            <p:ph idx="1"/>
          </p:nvPr>
        </p:nvSpPr>
        <p:spPr>
          <a:xfrm>
            <a:off x="273445" y="911483"/>
            <a:ext cx="11739903" cy="5946517"/>
          </a:xfrm>
        </p:spPr>
        <p:txBody>
          <a:bodyPr>
            <a:normAutofit/>
          </a:bodyPr>
          <a:lstStyle/>
          <a:p>
            <a:pPr algn="just"/>
            <a:r>
              <a:rPr lang="en-GB" b="1" dirty="0">
                <a:latin typeface="Times New Roman" panose="02020603050405020304" pitchFamily="18" charset="0"/>
                <a:cs typeface="Times New Roman" panose="02020603050405020304" pitchFamily="18" charset="0"/>
              </a:rPr>
              <a:t>Formal Education – </a:t>
            </a:r>
            <a:r>
              <a:rPr lang="en-GB" dirty="0">
                <a:latin typeface="Times New Roman" panose="02020603050405020304" pitchFamily="18" charset="0"/>
                <a:cs typeface="Times New Roman" panose="02020603050405020304" pitchFamily="18" charset="0"/>
              </a:rPr>
              <a:t>Formal education </a:t>
            </a:r>
            <a:r>
              <a:rPr lang="en-US" dirty="0">
                <a:latin typeface="Times New Roman" panose="02020603050405020304" pitchFamily="18" charset="0"/>
                <a:cs typeface="Times New Roman" panose="02020603050405020304" pitchFamily="18" charset="0"/>
              </a:rPr>
              <a:t>refers to the structured and organized learning takes place institution. It also refers to the basic academic knowledge that a child learns in formal manner. such education is provided by especially qualified teachers who are sufficient in a with art of instruction. Exp.- classroom class room learning planned education with a definite proper syllabus.</a:t>
            </a:r>
            <a:endParaRPr lang="en-GB" dirty="0">
              <a:latin typeface="Times New Roman" panose="02020603050405020304" pitchFamily="18" charset="0"/>
              <a:cs typeface="Times New Roman" panose="02020603050405020304" pitchFamily="18" charset="0"/>
            </a:endParaRPr>
          </a:p>
          <a:p>
            <a:r>
              <a:rPr lang="en-GB" b="1" dirty="0">
                <a:latin typeface="Times New Roman" panose="02020603050405020304" pitchFamily="18" charset="0"/>
                <a:cs typeface="Times New Roman" panose="02020603050405020304" pitchFamily="18" charset="0"/>
              </a:rPr>
              <a:t>Informal education </a:t>
            </a:r>
            <a:r>
              <a:rPr lang="en-GB" dirty="0">
                <a:latin typeface="Times New Roman" panose="02020603050405020304" pitchFamily="18" charset="0"/>
                <a:cs typeface="Times New Roman" panose="02020603050405020304" pitchFamily="18" charset="0"/>
              </a:rPr>
              <a:t>– it occurs outside of traditional classroom settings and often involves learning through daily experiences. Examples: Reading Books, Online Learning Platforms, Travel and Cultural Experiences, Community Involvement, Conversations and Discussions, Observation of Nature, etc.</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78782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632B512-EE8F-7B5D-AA4B-F487E0D92DC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28195" y="0"/>
            <a:ext cx="13575997" cy="7636497"/>
          </a:xfrm>
          <a:prstGeom prst="rect">
            <a:avLst/>
          </a:prstGeom>
        </p:spPr>
      </p:pic>
      <p:sp>
        <p:nvSpPr>
          <p:cNvPr id="2" name="Title 1">
            <a:extLst>
              <a:ext uri="{FF2B5EF4-FFF2-40B4-BE49-F238E27FC236}">
                <a16:creationId xmlns:a16="http://schemas.microsoft.com/office/drawing/2014/main" xmlns="" id="{80AEDB5E-9F1F-11EB-2769-F6C0600EBBD7}"/>
              </a:ext>
            </a:extLst>
          </p:cNvPr>
          <p:cNvSpPr>
            <a:spLocks noGrp="1"/>
          </p:cNvSpPr>
          <p:nvPr>
            <p:ph type="title"/>
          </p:nvPr>
        </p:nvSpPr>
        <p:spPr>
          <a:xfrm>
            <a:off x="127608" y="0"/>
            <a:ext cx="12064392" cy="1002632"/>
          </a:xfrm>
        </p:spPr>
        <p:txBody>
          <a:bodyPr/>
          <a:lstStyle/>
          <a:p>
            <a:r>
              <a:rPr lang="en-GB" b="1" i="1" dirty="0">
                <a:latin typeface="Times New Roman" panose="02020603050405020304" pitchFamily="18" charset="0"/>
                <a:cs typeface="Times New Roman" panose="02020603050405020304" pitchFamily="18" charset="0"/>
              </a:rPr>
              <a:t>Nature of Education</a:t>
            </a:r>
            <a:endParaRPr lang="en-US" b="1" i="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F3118784-37B3-45A1-F9A9-F454075D4194}"/>
              </a:ext>
            </a:extLst>
          </p:cNvPr>
          <p:cNvSpPr>
            <a:spLocks noGrp="1"/>
          </p:cNvSpPr>
          <p:nvPr>
            <p:ph idx="1"/>
          </p:nvPr>
        </p:nvSpPr>
        <p:spPr>
          <a:xfrm>
            <a:off x="2590800" y="1105528"/>
            <a:ext cx="6248400" cy="5425440"/>
          </a:xfrm>
        </p:spPr>
        <p:txBody>
          <a:bodyPr>
            <a:normAutofit fontScale="92500" lnSpcReduction="10000"/>
          </a:bodyPr>
          <a:lstStyle/>
          <a:p>
            <a:pPr marL="0" indent="0">
              <a:buNone/>
            </a:pPr>
            <a:r>
              <a:rPr lang="en-US" dirty="0">
                <a:latin typeface="Times New Roman" panose="02020603050405020304" pitchFamily="18" charset="0"/>
                <a:cs typeface="Times New Roman" panose="02020603050405020304" pitchFamily="18" charset="0"/>
              </a:rPr>
              <a:t>1. </a:t>
            </a:r>
            <a:r>
              <a:rPr lang="en-US" dirty="0" err="1">
                <a:latin typeface="Times New Roman" panose="02020603050405020304" pitchFamily="18" charset="0"/>
                <a:cs typeface="Times New Roman" panose="02020603050405020304" pitchFamily="18" charset="0"/>
              </a:rPr>
              <a:t>शिक्षा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सामाजिक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प्रक्रिया</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Social process of education</a:t>
            </a:r>
          </a:p>
          <a:p>
            <a:pPr marL="0" indent="0">
              <a:buNone/>
            </a:pPr>
            <a:r>
              <a:rPr lang="en-US" dirty="0">
                <a:latin typeface="Times New Roman" panose="02020603050405020304" pitchFamily="18" charset="0"/>
                <a:cs typeface="Times New Roman" panose="02020603050405020304" pitchFamily="18" charset="0"/>
              </a:rPr>
              <a:t>2. </a:t>
            </a:r>
            <a:r>
              <a:rPr lang="en-US" dirty="0" err="1">
                <a:latin typeface="Times New Roman" panose="02020603050405020304" pitchFamily="18" charset="0"/>
                <a:cs typeface="Times New Roman" panose="02020603050405020304" pitchFamily="18" charset="0"/>
              </a:rPr>
              <a:t>शिक्षा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गतिशील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प्रक्रिया</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Dynamic process of education </a:t>
            </a:r>
          </a:p>
          <a:p>
            <a:pPr marL="0" indent="0">
              <a:buNone/>
            </a:pPr>
            <a:r>
              <a:rPr lang="en-US" dirty="0">
                <a:latin typeface="Times New Roman" panose="02020603050405020304" pitchFamily="18" charset="0"/>
                <a:cs typeface="Times New Roman" panose="02020603050405020304" pitchFamily="18" charset="0"/>
              </a:rPr>
              <a:t>3. </a:t>
            </a:r>
            <a:r>
              <a:rPr lang="en-US" dirty="0" err="1">
                <a:latin typeface="Times New Roman" panose="02020603050405020304" pitchFamily="18" charset="0"/>
                <a:cs typeface="Times New Roman" panose="02020603050405020304" pitchFamily="18" charset="0"/>
              </a:rPr>
              <a:t>शिक्षा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द्विध्रुवी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प्रक्रिया</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Education bipolar process। </a:t>
            </a:r>
          </a:p>
          <a:p>
            <a:pPr marL="0" indent="0">
              <a:buNone/>
            </a:pPr>
            <a:r>
              <a:rPr lang="en-US" dirty="0">
                <a:latin typeface="Times New Roman" panose="02020603050405020304" pitchFamily="18" charset="0"/>
                <a:cs typeface="Times New Roman" panose="02020603050405020304" pitchFamily="18" charset="0"/>
              </a:rPr>
              <a:t>4. </a:t>
            </a:r>
            <a:r>
              <a:rPr lang="en-US" dirty="0" err="1">
                <a:latin typeface="Times New Roman" panose="02020603050405020304" pitchFamily="18" charset="0"/>
                <a:cs typeface="Times New Roman" panose="02020603050405020304" pitchFamily="18" charset="0"/>
              </a:rPr>
              <a:t>शिक्षा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अनवरत</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प्रक्रिया</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Continuous process of education.</a:t>
            </a:r>
          </a:p>
          <a:p>
            <a:pPr marL="0" indent="0">
              <a:buNone/>
            </a:pPr>
            <a:r>
              <a:rPr lang="en-US" dirty="0">
                <a:latin typeface="Times New Roman" panose="02020603050405020304" pitchFamily="18" charset="0"/>
                <a:cs typeface="Times New Roman" panose="02020603050405020304" pitchFamily="18" charset="0"/>
              </a:rPr>
              <a:t>5. </a:t>
            </a:r>
            <a:r>
              <a:rPr lang="en-US" dirty="0" err="1">
                <a:latin typeface="Times New Roman" panose="02020603050405020304" pitchFamily="18" charset="0"/>
                <a:cs typeface="Times New Roman" panose="02020603050405020304" pitchFamily="18" charset="0"/>
              </a:rPr>
              <a:t>शिक्षा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विकास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प्रक्रिया</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Process of education development.</a:t>
            </a:r>
          </a:p>
          <a:p>
            <a:pPr marL="0" indent="0">
              <a:buNone/>
            </a:pPr>
            <a:r>
              <a:rPr lang="en-US" dirty="0">
                <a:latin typeface="Times New Roman" panose="02020603050405020304" pitchFamily="18" charset="0"/>
                <a:cs typeface="Times New Roman" panose="02020603050405020304" pitchFamily="18" charset="0"/>
              </a:rPr>
              <a:t>6. </a:t>
            </a:r>
            <a:r>
              <a:rPr lang="en-US" dirty="0" err="1">
                <a:latin typeface="Times New Roman" panose="02020603050405020304" pitchFamily="18" charset="0"/>
                <a:cs typeface="Times New Roman" panose="02020603050405020304" pitchFamily="18" charset="0"/>
              </a:rPr>
              <a:t>शिक्षा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सर्वांगीण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विकास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प्रक्रिया</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Education All-round development process</a:t>
            </a:r>
          </a:p>
        </p:txBody>
      </p:sp>
    </p:spTree>
    <p:extLst>
      <p:ext uri="{BB962C8B-B14F-4D97-AF65-F5344CB8AC3E}">
        <p14:creationId xmlns:p14="http://schemas.microsoft.com/office/powerpoint/2010/main" xmlns="" val="2547409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D7899A1-254C-2C76-06AB-B7E1B666434E}"/>
              </a:ext>
            </a:extLst>
          </p:cNvPr>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xmlns="">
                  <a14:imgLayer r:embed="rId3">
                    <a14:imgEffect>
                      <a14:sharpenSoften amount="-50000"/>
                    </a14:imgEffect>
                    <a14:imgEffect>
                      <a14:saturation sat="66000"/>
                    </a14:imgEffect>
                    <a14:imgEffect>
                      <a14:brightnessContrast bright="-20000" contrast="20000"/>
                    </a14:imgEffect>
                  </a14:imgLayer>
                </a14:imgProps>
              </a:ex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41AE562B-B5C6-4920-AA71-8F1A8C33CA30}"/>
              </a:ext>
            </a:extLst>
          </p:cNvPr>
          <p:cNvSpPr>
            <a:spLocks noGrp="1"/>
          </p:cNvSpPr>
          <p:nvPr>
            <p:ph type="title"/>
          </p:nvPr>
        </p:nvSpPr>
        <p:spPr>
          <a:xfrm>
            <a:off x="0" y="0"/>
            <a:ext cx="12192000" cy="876733"/>
          </a:xfrm>
        </p:spPr>
        <p:txBody>
          <a:bodyPr/>
          <a:lstStyle/>
          <a:p>
            <a:r>
              <a:rPr lang="en-GB" b="1" i="1" u="sng" dirty="0">
                <a:latin typeface="Times New Roman" panose="02020603050405020304" pitchFamily="18" charset="0"/>
                <a:cs typeface="Times New Roman" panose="02020603050405020304" pitchFamily="18" charset="0"/>
              </a:rPr>
              <a:t>Objective of Education</a:t>
            </a:r>
            <a:endParaRPr lang="en-US" b="1" i="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A5D4469F-39CC-EC4B-634A-D41BAF909CF1}"/>
              </a:ext>
            </a:extLst>
          </p:cNvPr>
          <p:cNvSpPr>
            <a:spLocks noGrp="1"/>
          </p:cNvSpPr>
          <p:nvPr>
            <p:ph idx="1"/>
          </p:nvPr>
        </p:nvSpPr>
        <p:spPr>
          <a:xfrm>
            <a:off x="411480" y="918816"/>
            <a:ext cx="11369040" cy="5699847"/>
          </a:xfrm>
          <a:noFill/>
        </p:spPr>
        <p:txBody>
          <a:bodyPr>
            <a:normAutofit lnSpcReduction="10000"/>
          </a:bodyPr>
          <a:lstStyle/>
          <a:p>
            <a:pPr marL="0" indent="0">
              <a:buNone/>
            </a:pPr>
            <a:r>
              <a:rPr lang="en-GB" sz="3200" dirty="0">
                <a:latin typeface="Times New Roman" panose="02020603050405020304" pitchFamily="18" charset="0"/>
                <a:cs typeface="Times New Roman" panose="02020603050405020304" pitchFamily="18" charset="0"/>
              </a:rPr>
              <a:t>The objectives of education are multifaceted, reflecting the complex nature of preparing individuals for a diverse and interconnected world. It includes:</a:t>
            </a:r>
          </a:p>
          <a:p>
            <a:pPr lvl="1"/>
            <a:r>
              <a:rPr lang="en-GB" sz="2800" dirty="0">
                <a:latin typeface="Times New Roman" panose="02020603050405020304" pitchFamily="18" charset="0"/>
                <a:cs typeface="Times New Roman" panose="02020603050405020304" pitchFamily="18" charset="0"/>
              </a:rPr>
              <a:t>Knowledge Acquisition</a:t>
            </a:r>
          </a:p>
          <a:p>
            <a:pPr lvl="1"/>
            <a:r>
              <a:rPr lang="en-GB" sz="2800" dirty="0">
                <a:latin typeface="Times New Roman" panose="02020603050405020304" pitchFamily="18" charset="0"/>
                <a:cs typeface="Times New Roman" panose="02020603050405020304" pitchFamily="18" charset="0"/>
              </a:rPr>
              <a:t>Critical Thinking Skills</a:t>
            </a:r>
          </a:p>
          <a:p>
            <a:pPr lvl="1"/>
            <a:r>
              <a:rPr lang="en-GB" sz="2800" dirty="0">
                <a:latin typeface="Times New Roman" panose="02020603050405020304" pitchFamily="18" charset="0"/>
                <a:cs typeface="Times New Roman" panose="02020603050405020304" pitchFamily="18" charset="0"/>
              </a:rPr>
              <a:t>Skill Development</a:t>
            </a:r>
          </a:p>
          <a:p>
            <a:pPr lvl="1"/>
            <a:r>
              <a:rPr lang="en-GB" sz="2800" dirty="0">
                <a:latin typeface="Times New Roman" panose="02020603050405020304" pitchFamily="18" charset="0"/>
                <a:cs typeface="Times New Roman" panose="02020603050405020304" pitchFamily="18" charset="0"/>
              </a:rPr>
              <a:t>Character Development</a:t>
            </a:r>
          </a:p>
          <a:p>
            <a:pPr lvl="1"/>
            <a:r>
              <a:rPr lang="en-GB" sz="2800" dirty="0">
                <a:latin typeface="Times New Roman" panose="02020603050405020304" pitchFamily="18" charset="0"/>
                <a:cs typeface="Times New Roman" panose="02020603050405020304" pitchFamily="18" charset="0"/>
              </a:rPr>
              <a:t>Social Integration</a:t>
            </a:r>
          </a:p>
          <a:p>
            <a:pPr lvl="1"/>
            <a:r>
              <a:rPr lang="en-GB" sz="2800" dirty="0">
                <a:latin typeface="Times New Roman" panose="02020603050405020304" pitchFamily="18" charset="0"/>
                <a:cs typeface="Times New Roman" panose="02020603050405020304" pitchFamily="18" charset="0"/>
              </a:rPr>
              <a:t>Cultural Understanding</a:t>
            </a:r>
          </a:p>
          <a:p>
            <a:pPr lvl="1"/>
            <a:r>
              <a:rPr lang="en-GB" sz="2800" dirty="0">
                <a:latin typeface="Times New Roman" panose="02020603050405020304" pitchFamily="18" charset="0"/>
                <a:cs typeface="Times New Roman" panose="02020603050405020304" pitchFamily="18" charset="0"/>
              </a:rPr>
              <a:t>Personal Growth</a:t>
            </a:r>
          </a:p>
          <a:p>
            <a:pPr lvl="1"/>
            <a:r>
              <a:rPr lang="en-GB" sz="2800" dirty="0">
                <a:latin typeface="Times New Roman" panose="02020603050405020304" pitchFamily="18" charset="0"/>
                <a:cs typeface="Times New Roman" panose="02020603050405020304" pitchFamily="18" charset="0"/>
              </a:rPr>
              <a:t>Economic Empowerment</a:t>
            </a:r>
          </a:p>
          <a:p>
            <a:pPr lvl="1"/>
            <a:r>
              <a:rPr lang="en-GB" sz="2800" dirty="0">
                <a:latin typeface="Times New Roman" panose="02020603050405020304" pitchFamily="18" charset="0"/>
                <a:cs typeface="Times New Roman" panose="02020603050405020304" pitchFamily="18" charset="0"/>
              </a:rPr>
              <a:t>Global Awareness</a:t>
            </a:r>
          </a:p>
          <a:p>
            <a:pPr lvl="1"/>
            <a:r>
              <a:rPr lang="en-GB" sz="2800" dirty="0">
                <a:latin typeface="Times New Roman" panose="02020603050405020304" pitchFamily="18" charset="0"/>
                <a:cs typeface="Times New Roman" panose="02020603050405020304" pitchFamily="18" charset="0"/>
              </a:rPr>
              <a:t>Adaptability</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43307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8BEABC-A8A3-0F8B-C7F5-8217CC330755}"/>
              </a:ext>
            </a:extLst>
          </p:cNvPr>
          <p:cNvSpPr>
            <a:spLocks noGrp="1"/>
          </p:cNvSpPr>
          <p:nvPr>
            <p:ph type="title"/>
          </p:nvPr>
        </p:nvSpPr>
        <p:spPr>
          <a:xfrm>
            <a:off x="0" y="1"/>
            <a:ext cx="12192000" cy="984401"/>
          </a:xfrm>
        </p:spPr>
        <p:txBody>
          <a:bodyPr/>
          <a:lstStyle/>
          <a:p>
            <a:r>
              <a:rPr lang="en-GB" b="1" i="1" u="sng" dirty="0">
                <a:latin typeface="Times New Roman" panose="02020603050405020304" pitchFamily="18" charset="0"/>
                <a:cs typeface="Times New Roman" panose="02020603050405020304" pitchFamily="18" charset="0"/>
              </a:rPr>
              <a:t>Education in Ancient India</a:t>
            </a:r>
            <a:endParaRPr lang="en-US" b="1" i="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14BDE272-43FD-B52D-2C3A-610633C8460B}"/>
              </a:ext>
            </a:extLst>
          </p:cNvPr>
          <p:cNvSpPr>
            <a:spLocks noGrp="1"/>
          </p:cNvSpPr>
          <p:nvPr>
            <p:ph idx="1"/>
          </p:nvPr>
        </p:nvSpPr>
        <p:spPr>
          <a:xfrm>
            <a:off x="524481" y="984402"/>
            <a:ext cx="11871960" cy="5599277"/>
          </a:xfrm>
        </p:spPr>
        <p:txBody>
          <a:bodyPr>
            <a:normAutofit lnSpcReduction="10000"/>
          </a:bodyPr>
          <a:lstStyle/>
          <a:p>
            <a:r>
              <a:rPr lang="en-GB" dirty="0">
                <a:latin typeface="Times New Roman" panose="02020603050405020304" pitchFamily="18" charset="0"/>
                <a:cs typeface="Times New Roman" panose="02020603050405020304" pitchFamily="18" charset="0"/>
              </a:rPr>
              <a:t>Education in ancient India had a rich and multifaceted tradition that dates back thousands of years. It laid the foundation for a holistic approach to learning, integrating spiritual, intellectual, and practical aspects of life. It Includes:</a:t>
            </a:r>
          </a:p>
          <a:p>
            <a:r>
              <a:rPr lang="en-GB" dirty="0" err="1">
                <a:latin typeface="Times New Roman" panose="02020603050405020304" pitchFamily="18" charset="0"/>
                <a:cs typeface="Times New Roman" panose="02020603050405020304" pitchFamily="18" charset="0"/>
              </a:rPr>
              <a:t>Gurukul</a:t>
            </a:r>
            <a:r>
              <a:rPr lang="en-GB" dirty="0">
                <a:latin typeface="Times New Roman" panose="02020603050405020304" pitchFamily="18" charset="0"/>
                <a:cs typeface="Times New Roman" panose="02020603050405020304" pitchFamily="18" charset="0"/>
              </a:rPr>
              <a:t> System</a:t>
            </a:r>
          </a:p>
          <a:p>
            <a:r>
              <a:rPr lang="en-GB" dirty="0">
                <a:latin typeface="Times New Roman" panose="02020603050405020304" pitchFamily="18" charset="0"/>
                <a:cs typeface="Times New Roman" panose="02020603050405020304" pitchFamily="18" charset="0"/>
              </a:rPr>
              <a:t>Vedas and Scriptures</a:t>
            </a:r>
          </a:p>
          <a:p>
            <a:r>
              <a:rPr lang="en-GB" dirty="0">
                <a:latin typeface="Times New Roman" panose="02020603050405020304" pitchFamily="18" charset="0"/>
                <a:cs typeface="Times New Roman" panose="02020603050405020304" pitchFamily="18" charset="0"/>
              </a:rPr>
              <a:t>Varied Subjects</a:t>
            </a:r>
          </a:p>
          <a:p>
            <a:r>
              <a:rPr lang="en-GB" dirty="0">
                <a:latin typeface="Times New Roman" panose="02020603050405020304" pitchFamily="18" charset="0"/>
                <a:cs typeface="Times New Roman" panose="02020603050405020304" pitchFamily="18" charset="0"/>
              </a:rPr>
              <a:t>Oral Tradition</a:t>
            </a:r>
          </a:p>
          <a:p>
            <a:r>
              <a:rPr lang="en-GB" dirty="0">
                <a:latin typeface="Times New Roman" panose="02020603050405020304" pitchFamily="18" charset="0"/>
                <a:cs typeface="Times New Roman" panose="02020603050405020304" pitchFamily="18" charset="0"/>
              </a:rPr>
              <a:t>Caste-based Education</a:t>
            </a:r>
          </a:p>
          <a:p>
            <a:r>
              <a:rPr lang="en-GB" dirty="0">
                <a:latin typeface="Times New Roman" panose="02020603050405020304" pitchFamily="18" charset="0"/>
                <a:cs typeface="Times New Roman" panose="02020603050405020304" pitchFamily="18" charset="0"/>
              </a:rPr>
              <a:t>Ashram System</a:t>
            </a:r>
          </a:p>
          <a:p>
            <a:r>
              <a:rPr lang="en-GB" dirty="0">
                <a:latin typeface="Times New Roman" panose="02020603050405020304" pitchFamily="18" charset="0"/>
                <a:cs typeface="Times New Roman" panose="02020603050405020304" pitchFamily="18" charset="0"/>
              </a:rPr>
              <a:t>Focus on Moral Values</a:t>
            </a:r>
          </a:p>
          <a:p>
            <a:r>
              <a:rPr lang="en-GB" dirty="0">
                <a:latin typeface="Times New Roman" panose="02020603050405020304" pitchFamily="18" charset="0"/>
                <a:cs typeface="Times New Roman" panose="02020603050405020304" pitchFamily="18" charset="0"/>
              </a:rPr>
              <a:t>Universities and Centres of Learning- </a:t>
            </a:r>
            <a:r>
              <a:rPr lang="en-GB" dirty="0" err="1">
                <a:latin typeface="Times New Roman" panose="02020603050405020304" pitchFamily="18" charset="0"/>
                <a:cs typeface="Times New Roman" panose="02020603050405020304" pitchFamily="18" charset="0"/>
              </a:rPr>
              <a:t>Takshashila</a:t>
            </a:r>
            <a:r>
              <a:rPr lang="en-GB" dirty="0">
                <a:latin typeface="Times New Roman" panose="02020603050405020304" pitchFamily="18" charset="0"/>
                <a:cs typeface="Times New Roman" panose="02020603050405020304" pitchFamily="18" charset="0"/>
              </a:rPr>
              <a:t> and </a:t>
            </a:r>
            <a:r>
              <a:rPr lang="en-GB" dirty="0" err="1">
                <a:latin typeface="Times New Roman" panose="02020603050405020304" pitchFamily="18" charset="0"/>
                <a:cs typeface="Times New Roman" panose="02020603050405020304" pitchFamily="18" charset="0"/>
              </a:rPr>
              <a:t>Nalanda</a:t>
            </a:r>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Practical Application</a:t>
            </a:r>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xmlns="" id="{9E19BA28-48F0-8F83-8040-1CF614AE7DB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408514" y="2247254"/>
            <a:ext cx="5294515" cy="2946207"/>
          </a:xfrm>
          <a:prstGeom prst="rect">
            <a:avLst/>
          </a:prstGeom>
        </p:spPr>
      </p:pic>
    </p:spTree>
    <p:extLst>
      <p:ext uri="{BB962C8B-B14F-4D97-AF65-F5344CB8AC3E}">
        <p14:creationId xmlns:p14="http://schemas.microsoft.com/office/powerpoint/2010/main" xmlns="" val="804957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842072-F839-ADCE-EC19-9AB02D7F10A4}"/>
              </a:ext>
            </a:extLst>
          </p:cNvPr>
          <p:cNvSpPr>
            <a:spLocks noGrp="1"/>
          </p:cNvSpPr>
          <p:nvPr>
            <p:ph type="title"/>
          </p:nvPr>
        </p:nvSpPr>
        <p:spPr>
          <a:xfrm>
            <a:off x="106680" y="0"/>
            <a:ext cx="12192000" cy="947941"/>
          </a:xfrm>
        </p:spPr>
        <p:txBody>
          <a:bodyPr/>
          <a:lstStyle/>
          <a:p>
            <a:r>
              <a:rPr lang="en-GB" b="1" i="1" u="sng" dirty="0">
                <a:latin typeface="Times New Roman" panose="02020603050405020304" pitchFamily="18" charset="0"/>
                <a:cs typeface="Times New Roman" panose="02020603050405020304" pitchFamily="18" charset="0"/>
              </a:rPr>
              <a:t>Education in Medieval India</a:t>
            </a:r>
            <a:endParaRPr lang="en-US" b="1" i="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AAEDAC6-8CA1-05E4-7C11-5DC1F7CF2E3A}"/>
              </a:ext>
            </a:extLst>
          </p:cNvPr>
          <p:cNvSpPr>
            <a:spLocks noGrp="1"/>
          </p:cNvSpPr>
          <p:nvPr>
            <p:ph idx="1"/>
          </p:nvPr>
        </p:nvSpPr>
        <p:spPr>
          <a:xfrm>
            <a:off x="255746" y="865908"/>
            <a:ext cx="11680507" cy="5992091"/>
          </a:xfrm>
        </p:spPr>
        <p:txBody>
          <a:bodyPr>
            <a:normAutofit lnSpcReduction="10000"/>
          </a:bodyPr>
          <a:lstStyle/>
          <a:p>
            <a:pPr marL="0" indent="0" algn="just">
              <a:buNone/>
            </a:pPr>
            <a:r>
              <a:rPr lang="en-GB" dirty="0">
                <a:latin typeface="Times New Roman" panose="02020603050405020304" pitchFamily="18" charset="0"/>
                <a:cs typeface="Times New Roman" panose="02020603050405020304" pitchFamily="18" charset="0"/>
              </a:rPr>
              <a:t>During medieval times in India, education continued to be an integral part of society, with certain evolutions and developments. Despite challenges and changes, education in medieval India retained its diversity, with the coexistence of various educational traditions influenced by both indigenous and foreign elements. Key features:</a:t>
            </a:r>
          </a:p>
          <a:p>
            <a:pPr lvl="1" algn="just"/>
            <a:r>
              <a:rPr lang="en-GB" sz="2800" dirty="0">
                <a:latin typeface="Times New Roman" panose="02020603050405020304" pitchFamily="18" charset="0"/>
                <a:cs typeface="Times New Roman" panose="02020603050405020304" pitchFamily="18" charset="0"/>
              </a:rPr>
              <a:t>Madrasas and </a:t>
            </a:r>
            <a:r>
              <a:rPr lang="en-GB" sz="2800" dirty="0" err="1">
                <a:latin typeface="Times New Roman" panose="02020603050405020304" pitchFamily="18" charset="0"/>
                <a:cs typeface="Times New Roman" panose="02020603050405020304" pitchFamily="18" charset="0"/>
              </a:rPr>
              <a:t>Maktabas</a:t>
            </a:r>
            <a:endParaRPr lang="en-GB" sz="2800" dirty="0">
              <a:latin typeface="Times New Roman" panose="02020603050405020304" pitchFamily="18" charset="0"/>
              <a:cs typeface="Times New Roman" panose="02020603050405020304" pitchFamily="18" charset="0"/>
            </a:endParaRPr>
          </a:p>
          <a:p>
            <a:pPr lvl="1" algn="just"/>
            <a:r>
              <a:rPr lang="en-GB" sz="2800" dirty="0" err="1">
                <a:latin typeface="Times New Roman" panose="02020603050405020304" pitchFamily="18" charset="0"/>
                <a:cs typeface="Times New Roman" panose="02020603050405020304" pitchFamily="18" charset="0"/>
              </a:rPr>
              <a:t>Gurukuls</a:t>
            </a:r>
            <a:r>
              <a:rPr lang="en-GB" sz="2800" dirty="0">
                <a:latin typeface="Times New Roman" panose="02020603050405020304" pitchFamily="18" charset="0"/>
                <a:cs typeface="Times New Roman" panose="02020603050405020304" pitchFamily="18" charset="0"/>
              </a:rPr>
              <a:t> and </a:t>
            </a:r>
            <a:r>
              <a:rPr lang="en-GB" sz="2800" dirty="0" err="1">
                <a:latin typeface="Times New Roman" panose="02020603050405020304" pitchFamily="18" charset="0"/>
                <a:cs typeface="Times New Roman" panose="02020603050405020304" pitchFamily="18" charset="0"/>
              </a:rPr>
              <a:t>Brahminical</a:t>
            </a:r>
            <a:r>
              <a:rPr lang="en-GB" sz="2800" dirty="0">
                <a:latin typeface="Times New Roman" panose="02020603050405020304" pitchFamily="18" charset="0"/>
                <a:cs typeface="Times New Roman" panose="02020603050405020304" pitchFamily="18" charset="0"/>
              </a:rPr>
              <a:t> Learning</a:t>
            </a:r>
          </a:p>
          <a:p>
            <a:pPr lvl="1" algn="just"/>
            <a:r>
              <a:rPr lang="en-GB" sz="2800" dirty="0">
                <a:latin typeface="Times New Roman" panose="02020603050405020304" pitchFamily="18" charset="0"/>
                <a:cs typeface="Times New Roman" panose="02020603050405020304" pitchFamily="18" charset="0"/>
              </a:rPr>
              <a:t>Persian Influence</a:t>
            </a:r>
          </a:p>
          <a:p>
            <a:pPr lvl="1" algn="just"/>
            <a:r>
              <a:rPr lang="en-GB" sz="2800" dirty="0">
                <a:latin typeface="Times New Roman" panose="02020603050405020304" pitchFamily="18" charset="0"/>
                <a:cs typeface="Times New Roman" panose="02020603050405020304" pitchFamily="18" charset="0"/>
              </a:rPr>
              <a:t>Libraries and Manuscript Culture</a:t>
            </a:r>
          </a:p>
          <a:p>
            <a:pPr lvl="1" algn="just"/>
            <a:r>
              <a:rPr lang="en-GB" sz="2800" dirty="0">
                <a:latin typeface="Times New Roman" panose="02020603050405020304" pitchFamily="18" charset="0"/>
                <a:cs typeface="Times New Roman" panose="02020603050405020304" pitchFamily="18" charset="0"/>
              </a:rPr>
              <a:t>Development of Vernacular Literature</a:t>
            </a:r>
          </a:p>
          <a:p>
            <a:pPr lvl="1" algn="just"/>
            <a:r>
              <a:rPr lang="en-GB" sz="2800" dirty="0">
                <a:latin typeface="Times New Roman" panose="02020603050405020304" pitchFamily="18" charset="0"/>
                <a:cs typeface="Times New Roman" panose="02020603050405020304" pitchFamily="18" charset="0"/>
              </a:rPr>
              <a:t>Sufi and Bhakti Influence</a:t>
            </a:r>
          </a:p>
          <a:p>
            <a:pPr lvl="1" algn="just"/>
            <a:r>
              <a:rPr lang="en-GB" sz="2800" dirty="0">
                <a:latin typeface="Times New Roman" panose="02020603050405020304" pitchFamily="18" charset="0"/>
                <a:cs typeface="Times New Roman" panose="02020603050405020304" pitchFamily="18" charset="0"/>
              </a:rPr>
              <a:t>Role of Temples and Mathematics</a:t>
            </a:r>
          </a:p>
          <a:p>
            <a:pPr lvl="1" algn="just"/>
            <a:r>
              <a:rPr lang="en-GB" sz="2800" dirty="0">
                <a:latin typeface="Times New Roman" panose="02020603050405020304" pitchFamily="18" charset="0"/>
                <a:cs typeface="Times New Roman" panose="02020603050405020304" pitchFamily="18" charset="0"/>
              </a:rPr>
              <a:t>Decline of Some Traditional Centres</a:t>
            </a:r>
          </a:p>
          <a:p>
            <a:pPr lvl="1" algn="just"/>
            <a:r>
              <a:rPr lang="en-GB" sz="2800" dirty="0">
                <a:latin typeface="Times New Roman" panose="02020603050405020304" pitchFamily="18" charset="0"/>
                <a:cs typeface="Times New Roman" panose="02020603050405020304" pitchFamily="18" charset="0"/>
              </a:rPr>
              <a:t>Educational Patronage</a:t>
            </a:r>
          </a:p>
          <a:p>
            <a:pPr algn="just"/>
            <a:endParaRPr lang="en-US" dirty="0"/>
          </a:p>
        </p:txBody>
      </p:sp>
      <p:pic>
        <p:nvPicPr>
          <p:cNvPr id="5" name="Picture 4">
            <a:extLst>
              <a:ext uri="{FF2B5EF4-FFF2-40B4-BE49-F238E27FC236}">
                <a16:creationId xmlns:a16="http://schemas.microsoft.com/office/drawing/2014/main" xmlns="" id="{3108432D-C298-AF60-9114-749CE951748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505401" y="2499360"/>
            <a:ext cx="5430852" cy="3718558"/>
          </a:xfrm>
          <a:prstGeom prst="rect">
            <a:avLst/>
          </a:prstGeom>
        </p:spPr>
      </p:pic>
    </p:spTree>
    <p:extLst>
      <p:ext uri="{BB962C8B-B14F-4D97-AF65-F5344CB8AC3E}">
        <p14:creationId xmlns:p14="http://schemas.microsoft.com/office/powerpoint/2010/main" xmlns="" val="3633419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7CF0DA3-27BC-F1EC-0733-70003DF41769}"/>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646636" y="4152043"/>
            <a:ext cx="6133884" cy="2705957"/>
          </a:xfrm>
          <a:prstGeom prst="rect">
            <a:avLst/>
          </a:prstGeom>
        </p:spPr>
      </p:pic>
      <p:sp>
        <p:nvSpPr>
          <p:cNvPr id="2" name="Title 1">
            <a:extLst>
              <a:ext uri="{FF2B5EF4-FFF2-40B4-BE49-F238E27FC236}">
                <a16:creationId xmlns:a16="http://schemas.microsoft.com/office/drawing/2014/main" xmlns="" id="{D58939D8-6A1B-7F9A-8C22-32C9FB0E61A4}"/>
              </a:ext>
            </a:extLst>
          </p:cNvPr>
          <p:cNvSpPr>
            <a:spLocks noGrp="1"/>
          </p:cNvSpPr>
          <p:nvPr>
            <p:ph type="title"/>
          </p:nvPr>
        </p:nvSpPr>
        <p:spPr>
          <a:xfrm>
            <a:off x="228600" y="-1"/>
            <a:ext cx="11963400" cy="984403"/>
          </a:xfrm>
        </p:spPr>
        <p:txBody>
          <a:bodyPr/>
          <a:lstStyle/>
          <a:p>
            <a:r>
              <a:rPr lang="en-GB" b="1" i="1" u="sng" dirty="0">
                <a:latin typeface="Times New Roman" panose="02020603050405020304" pitchFamily="18" charset="0"/>
                <a:cs typeface="Times New Roman" panose="02020603050405020304" pitchFamily="18" charset="0"/>
              </a:rPr>
              <a:t>Education  in Modern India</a:t>
            </a:r>
            <a:endParaRPr lang="en-US" b="1" i="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26870E7E-6E08-8552-3576-FADED2C86A47}"/>
              </a:ext>
            </a:extLst>
          </p:cNvPr>
          <p:cNvSpPr>
            <a:spLocks noGrp="1"/>
          </p:cNvSpPr>
          <p:nvPr>
            <p:ph idx="1"/>
          </p:nvPr>
        </p:nvSpPr>
        <p:spPr>
          <a:xfrm>
            <a:off x="411480" y="832002"/>
            <a:ext cx="11551920" cy="5873598"/>
          </a:xfrm>
        </p:spPr>
        <p:txBody>
          <a:bodyPr/>
          <a:lstStyle/>
          <a:p>
            <a:pPr marL="0" indent="0" algn="just">
              <a:buNone/>
            </a:pPr>
            <a:r>
              <a:rPr lang="en-GB" dirty="0">
                <a:latin typeface="Times New Roman" panose="02020603050405020304" pitchFamily="18" charset="0"/>
                <a:cs typeface="Times New Roman" panose="02020603050405020304" pitchFamily="18" charset="0"/>
              </a:rPr>
              <a:t>In modern India, the education system has undergone significant transformations with the influence of colonial rule, independence, and subsequent socio-economic developments. Ongoing reforms seek to address current challenges and shape a more inclusive and dynamic educational landscape. Key features:</a:t>
            </a:r>
          </a:p>
          <a:p>
            <a:pPr lvl="1" algn="just"/>
            <a:r>
              <a:rPr lang="en-GB" sz="2800" dirty="0">
                <a:latin typeface="Times New Roman" panose="02020603050405020304" pitchFamily="18" charset="0"/>
                <a:cs typeface="Times New Roman" panose="02020603050405020304" pitchFamily="18" charset="0"/>
              </a:rPr>
              <a:t>British Influence</a:t>
            </a:r>
          </a:p>
          <a:p>
            <a:pPr lvl="1" algn="just"/>
            <a:r>
              <a:rPr lang="en-GB" sz="2800" dirty="0">
                <a:latin typeface="Times New Roman" panose="02020603050405020304" pitchFamily="18" charset="0"/>
                <a:cs typeface="Times New Roman" panose="02020603050405020304" pitchFamily="18" charset="0"/>
              </a:rPr>
              <a:t>Macaulay’s Minute (1835)</a:t>
            </a:r>
          </a:p>
          <a:p>
            <a:pPr lvl="1" algn="just"/>
            <a:r>
              <a:rPr lang="en-GB" sz="2800" dirty="0">
                <a:latin typeface="Times New Roman" panose="02020603050405020304" pitchFamily="18" charset="0"/>
                <a:cs typeface="Times New Roman" panose="02020603050405020304" pitchFamily="18" charset="0"/>
              </a:rPr>
              <a:t>Wood’s Despatch (1854) - ‘Magna-Carta’ of English Education in India.</a:t>
            </a:r>
          </a:p>
          <a:p>
            <a:pPr lvl="1" algn="just"/>
            <a:r>
              <a:rPr lang="en-GB" sz="2800" dirty="0">
                <a:latin typeface="Times New Roman" panose="02020603050405020304" pitchFamily="18" charset="0"/>
                <a:cs typeface="Times New Roman" panose="02020603050405020304" pitchFamily="18" charset="0"/>
              </a:rPr>
              <a:t>University System</a:t>
            </a:r>
          </a:p>
          <a:p>
            <a:pPr lvl="1" algn="just"/>
            <a:r>
              <a:rPr lang="en-GB" sz="2800" dirty="0">
                <a:latin typeface="Times New Roman" panose="02020603050405020304" pitchFamily="18" charset="0"/>
                <a:cs typeface="Times New Roman" panose="02020603050405020304" pitchFamily="18" charset="0"/>
              </a:rPr>
              <a:t>Hunter Commission (1882)</a:t>
            </a:r>
          </a:p>
          <a:p>
            <a:pPr lvl="1" algn="just"/>
            <a:r>
              <a:rPr lang="en-GB" sz="2800" dirty="0">
                <a:latin typeface="Times New Roman" panose="02020603050405020304" pitchFamily="18" charset="0"/>
                <a:cs typeface="Times New Roman" panose="02020603050405020304" pitchFamily="18" charset="0"/>
              </a:rPr>
              <a:t>Indian Education Act of 1901</a:t>
            </a:r>
          </a:p>
          <a:p>
            <a:pPr lvl="1" algn="just"/>
            <a:r>
              <a:rPr lang="en-GB" sz="2800" dirty="0">
                <a:latin typeface="Times New Roman" panose="02020603050405020304" pitchFamily="18" charset="0"/>
                <a:cs typeface="Times New Roman" panose="02020603050405020304" pitchFamily="18" charset="0"/>
              </a:rPr>
              <a:t>Sargent Plan (1944)</a:t>
            </a:r>
          </a:p>
          <a:p>
            <a:pPr algn="just"/>
            <a:endParaRPr lang="en-GB" dirty="0">
              <a:solidFill>
                <a:srgbClr val="FFFF00"/>
              </a:solidFill>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817208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991F68D-334B-DC07-319D-9DD65CE1F72B}"/>
              </a:ext>
            </a:extLst>
          </p:cNvPr>
          <p:cNvPicPr>
            <a:picLocks noChangeAspect="1"/>
          </p:cNvPicPr>
          <p:nvPr/>
        </p:nvPicPr>
        <p:blipFill>
          <a:blip r:embed="rId2">
            <a:alphaModFix amt="35000"/>
            <a:duotone>
              <a:schemeClr val="accent1">
                <a:shade val="45000"/>
                <a:satMod val="135000"/>
              </a:schemeClr>
              <a:prstClr val="white"/>
            </a:duotone>
            <a:extLst>
              <a:ext uri="{28A0092B-C50C-407E-A947-70E740481C1C}">
                <a14:useLocalDpi xmlns:a14="http://schemas.microsoft.com/office/drawing/2010/main" xmlns="" val="0"/>
              </a:ext>
            </a:extLst>
          </a:blip>
          <a:stretch>
            <a:fillRect/>
          </a:stretch>
        </p:blipFill>
        <p:spPr>
          <a:xfrm>
            <a:off x="-106680" y="-265747"/>
            <a:ext cx="12664440" cy="7123747"/>
          </a:xfrm>
          <a:prstGeom prst="rect">
            <a:avLst/>
          </a:prstGeom>
        </p:spPr>
      </p:pic>
      <p:sp>
        <p:nvSpPr>
          <p:cNvPr id="2" name="Title 1">
            <a:extLst>
              <a:ext uri="{FF2B5EF4-FFF2-40B4-BE49-F238E27FC236}">
                <a16:creationId xmlns:a16="http://schemas.microsoft.com/office/drawing/2014/main" xmlns="" id="{B6346D1E-579A-44B9-797B-076D5025E290}"/>
              </a:ext>
            </a:extLst>
          </p:cNvPr>
          <p:cNvSpPr>
            <a:spLocks noGrp="1"/>
          </p:cNvSpPr>
          <p:nvPr>
            <p:ph type="title"/>
          </p:nvPr>
        </p:nvSpPr>
        <p:spPr>
          <a:xfrm>
            <a:off x="129540" y="30480"/>
            <a:ext cx="11940431" cy="947942"/>
          </a:xfrm>
        </p:spPr>
        <p:txBody>
          <a:bodyPr/>
          <a:lstStyle/>
          <a:p>
            <a:r>
              <a:rPr lang="en-GB" b="1" i="1" u="sng" dirty="0">
                <a:latin typeface="Times New Roman" panose="02020603050405020304" pitchFamily="18" charset="0"/>
                <a:cs typeface="Times New Roman" panose="02020603050405020304" pitchFamily="18" charset="0"/>
              </a:rPr>
              <a:t>Post-Independence Reforms in Education</a:t>
            </a:r>
            <a:endParaRPr lang="en-US" b="1" i="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6DBA6787-63A9-5956-782E-0E91948C224C}"/>
              </a:ext>
            </a:extLst>
          </p:cNvPr>
          <p:cNvSpPr>
            <a:spLocks noGrp="1"/>
          </p:cNvSpPr>
          <p:nvPr>
            <p:ph idx="1"/>
          </p:nvPr>
        </p:nvSpPr>
        <p:spPr>
          <a:xfrm>
            <a:off x="129540" y="1048206"/>
            <a:ext cx="11666220" cy="5709530"/>
          </a:xfrm>
        </p:spPr>
        <p:txBody>
          <a:bodyPr/>
          <a:lstStyle/>
          <a:p>
            <a:pPr marL="0" indent="0">
              <a:buNone/>
            </a:pPr>
            <a:r>
              <a:rPr lang="en-GB" dirty="0">
                <a:latin typeface="Times New Roman" panose="02020603050405020304" pitchFamily="18" charset="0"/>
                <a:cs typeface="Times New Roman" panose="02020603050405020304" pitchFamily="18" charset="0"/>
              </a:rPr>
              <a:t>These reforms reflect the ongoing efforts to address the diverse needs of India’s education system, promoting inclusivity, quality, and relevance to the changing socio-economic landscape. Key points:</a:t>
            </a:r>
          </a:p>
          <a:p>
            <a:pPr lvl="1"/>
            <a:r>
              <a:rPr lang="en-GB" sz="2800" dirty="0">
                <a:latin typeface="Times New Roman" panose="02020603050405020304" pitchFamily="18" charset="0"/>
                <a:cs typeface="Times New Roman" panose="02020603050405020304" pitchFamily="18" charset="0"/>
              </a:rPr>
              <a:t>University Education Commission (1948-1949): (</a:t>
            </a:r>
            <a:r>
              <a:rPr lang="en-GB" sz="2800" dirty="0" err="1">
                <a:latin typeface="Times New Roman" panose="02020603050405020304" pitchFamily="18" charset="0"/>
                <a:cs typeface="Times New Roman" panose="02020603050405020304" pitchFamily="18" charset="0"/>
              </a:rPr>
              <a:t>Radhakrishnan</a:t>
            </a:r>
            <a:r>
              <a:rPr lang="en-GB" sz="2800" dirty="0">
                <a:latin typeface="Times New Roman" panose="02020603050405020304" pitchFamily="18" charset="0"/>
                <a:cs typeface="Times New Roman" panose="02020603050405020304" pitchFamily="18" charset="0"/>
              </a:rPr>
              <a:t> Commission)</a:t>
            </a:r>
          </a:p>
          <a:p>
            <a:pPr lvl="1"/>
            <a:r>
              <a:rPr lang="en-GB" sz="2800" dirty="0">
                <a:latin typeface="Times New Roman" panose="02020603050405020304" pitchFamily="18" charset="0"/>
                <a:cs typeface="Times New Roman" panose="02020603050405020304" pitchFamily="18" charset="0"/>
              </a:rPr>
              <a:t>Kothari Commission (1964-1966)-introduction of a 10+2+3 system.</a:t>
            </a:r>
          </a:p>
          <a:p>
            <a:pPr lvl="1"/>
            <a:r>
              <a:rPr lang="en-GB" sz="2800" dirty="0">
                <a:latin typeface="Times New Roman" panose="02020603050405020304" pitchFamily="18" charset="0"/>
                <a:cs typeface="Times New Roman" panose="02020603050405020304" pitchFamily="18" charset="0"/>
              </a:rPr>
              <a:t>National Policy on Education (1968)</a:t>
            </a:r>
          </a:p>
          <a:p>
            <a:pPr lvl="1"/>
            <a:r>
              <a:rPr lang="en-GB" sz="2800" dirty="0">
                <a:latin typeface="Times New Roman" panose="02020603050405020304" pitchFamily="18" charset="0"/>
                <a:cs typeface="Times New Roman" panose="02020603050405020304" pitchFamily="18" charset="0"/>
              </a:rPr>
              <a:t>National Education Policy (1986)</a:t>
            </a:r>
          </a:p>
          <a:p>
            <a:pPr lvl="1"/>
            <a:r>
              <a:rPr lang="en-GB" sz="2800" dirty="0" err="1">
                <a:latin typeface="Times New Roman" panose="02020603050405020304" pitchFamily="18" charset="0"/>
                <a:cs typeface="Times New Roman" panose="02020603050405020304" pitchFamily="18" charset="0"/>
              </a:rPr>
              <a:t>Sarva</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Shiksha</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Abhiyan</a:t>
            </a:r>
            <a:r>
              <a:rPr lang="en-GB" sz="2800" dirty="0">
                <a:latin typeface="Times New Roman" panose="02020603050405020304" pitchFamily="18" charset="0"/>
                <a:cs typeface="Times New Roman" panose="02020603050405020304" pitchFamily="18" charset="0"/>
              </a:rPr>
              <a:t> (SSA) – Education for All (2001)- 6-14 age group</a:t>
            </a:r>
          </a:p>
          <a:p>
            <a:pPr lvl="1"/>
            <a:r>
              <a:rPr lang="en-GB" sz="2800" dirty="0">
                <a:latin typeface="Times New Roman" panose="02020603050405020304" pitchFamily="18" charset="0"/>
                <a:cs typeface="Times New Roman" panose="02020603050405020304" pitchFamily="18" charset="0"/>
              </a:rPr>
              <a:t>Right to Education Act (2009)</a:t>
            </a:r>
          </a:p>
          <a:p>
            <a:pPr lvl="1"/>
            <a:r>
              <a:rPr lang="en-GB" sz="2800" dirty="0">
                <a:latin typeface="Times New Roman" panose="02020603050405020304" pitchFamily="18" charset="0"/>
                <a:cs typeface="Times New Roman" panose="02020603050405020304" pitchFamily="18" charset="0"/>
              </a:rPr>
              <a:t>National Skill Development Mission (2015)</a:t>
            </a:r>
          </a:p>
          <a:p>
            <a:pPr lvl="1"/>
            <a:r>
              <a:rPr lang="en-GB" sz="2800" dirty="0">
                <a:latin typeface="Times New Roman" panose="02020603050405020304" pitchFamily="18" charset="0"/>
                <a:cs typeface="Times New Roman" panose="02020603050405020304" pitchFamily="18" charset="0"/>
              </a:rPr>
              <a:t>National Education Policy (NEP) 2020 – 5+3+3+4 structure</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47421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597</Words>
  <Application>Microsoft Office PowerPoint</Application>
  <PresentationFormat>Custom</PresentationFormat>
  <Paragraphs>86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Education</vt:lpstr>
      <vt:lpstr>Types of Education</vt:lpstr>
      <vt:lpstr>Nature of Education</vt:lpstr>
      <vt:lpstr>Objective of Education</vt:lpstr>
      <vt:lpstr>Education in Ancient India</vt:lpstr>
      <vt:lpstr>Education in Medieval India</vt:lpstr>
      <vt:lpstr>Education  in Modern India</vt:lpstr>
      <vt:lpstr>Post-Independence Reforms in Education</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dc:title>
  <dc:creator>sandeep meshram</dc:creator>
  <cp:lastModifiedBy>com</cp:lastModifiedBy>
  <cp:revision>19</cp:revision>
  <dcterms:created xsi:type="dcterms:W3CDTF">2023-11-30T14:20:29Z</dcterms:created>
  <dcterms:modified xsi:type="dcterms:W3CDTF">2024-02-04T10:13:03Z</dcterms:modified>
</cp:coreProperties>
</file>