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viewProps" Target="viewProps.xml" /><Relationship Id="rId5" Type="http://schemas.openxmlformats.org/officeDocument/2006/relationships/slide" Target="slides/slide4.xml" /><Relationship Id="rId10" Type="http://schemas.openxmlformats.org/officeDocument/2006/relationships/presProps" Target="presProps.xml" /><Relationship Id="rId4" Type="http://schemas.openxmlformats.org/officeDocument/2006/relationships/slide" Target="slides/slide3.xml" /><Relationship Id="rId9" Type="http://schemas.openxmlformats.org/officeDocument/2006/relationships/slide" Target="slides/slide8.xml" /></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image" Target="../media/image5.pn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9144677" cy="6858000"/>
            <a:chOff x="0" y="0"/>
            <a:chExt cx="9144677" cy="6858000"/>
          </a:xfrm>
        </p:grpSpPr>
        <p:pic>
          <p:nvPicPr>
            <p:cNvPr id="8" name="Picture 7" descr="S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0" y="3128434"/>
              <a:ext cx="1664208" cy="612648"/>
            </a:xfrm>
            <a:prstGeom prst="rect">
              <a:avLst/>
            </a:prstGeom>
          </p:spPr>
        </p:pic>
        <p:pic>
          <p:nvPicPr>
            <p:cNvPr id="13" name="Picture 12"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7480469" y="3128434"/>
              <a:ext cx="1664208" cy="612648"/>
            </a:xfrm>
            <a:prstGeom prst="rect">
              <a:avLst/>
            </a:prstGeom>
          </p:spPr>
        </p:pic>
      </p:grp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6065417" y="5054602"/>
            <a:ext cx="673276" cy="279400"/>
          </a:xfrm>
        </p:spPr>
        <p:txBody>
          <a:bodyPr/>
          <a:lstStyle/>
          <a:p>
            <a:fld id="{DEC9C327-8CFA-4A8C-8B97-1B5EF3B37526}" type="datetimeFigureOut">
              <a:rPr lang="en-US" smtClean="0"/>
              <a:pPr/>
              <a:t>7/30/2023</a:t>
            </a:fld>
            <a:endParaRPr lang="en-US"/>
          </a:p>
        </p:txBody>
      </p:sp>
      <p:sp>
        <p:nvSpPr>
          <p:cNvPr id="5" name="Footer Placeholder 4"/>
          <p:cNvSpPr>
            <a:spLocks noGrp="1"/>
          </p:cNvSpPr>
          <p:nvPr>
            <p:ph type="ftr" sz="quarter" idx="11"/>
          </p:nvPr>
        </p:nvSpPr>
        <p:spPr>
          <a:xfrm>
            <a:off x="1921934" y="5054602"/>
            <a:ext cx="4064860" cy="279400"/>
          </a:xfrm>
        </p:spPr>
        <p:txBody>
          <a:bodyPr/>
          <a:lstStyle/>
          <a:p>
            <a:endParaRPr lang="en-US"/>
          </a:p>
        </p:txBody>
      </p:sp>
      <p:sp>
        <p:nvSpPr>
          <p:cNvPr id="6" name="Slide Number Placeholder 5"/>
          <p:cNvSpPr>
            <a:spLocks noGrp="1"/>
          </p:cNvSpPr>
          <p:nvPr>
            <p:ph type="sldNum" sz="quarter" idx="12"/>
          </p:nvPr>
        </p:nvSpPr>
        <p:spPr>
          <a:xfrm>
            <a:off x="6817317" y="5054602"/>
            <a:ext cx="413483" cy="279400"/>
          </a:xfrm>
        </p:spPr>
        <p:txBody>
          <a:bodyPr/>
          <a:lstStyle/>
          <a:p>
            <a:fld id="{F3DB249C-D5A5-4A4A-992F-08D25C56048B}" type="slidenum">
              <a:rPr lang="en-US" smtClean="0"/>
              <a:pPr/>
              <a:t>‹#›</a:t>
            </a:fld>
            <a:endParaRPr lang="en-US"/>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912505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EC9C327-8CFA-4A8C-8B97-1B5EF3B37526}" type="datetimeFigureOut">
              <a:rPr lang="en-US" smtClean="0"/>
              <a:pPr/>
              <a:t>7/30/2023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DB249C-D5A5-4A4A-992F-08D25C56048B}" type="slidenum">
              <a:rPr lang="en-US" smtClean="0"/>
              <a:pPr/>
              <a:t>‹#›</a:t>
            </a:fld>
            <a:endParaRPr lang="en-US"/>
          </a:p>
        </p:txBody>
      </p:sp>
    </p:spTree>
    <p:extLst>
      <p:ext uri="{BB962C8B-B14F-4D97-AF65-F5344CB8AC3E}">
        <p14:creationId xmlns:p14="http://schemas.microsoft.com/office/powerpoint/2010/main" val="2849842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EC9C327-8CFA-4A8C-8B97-1B5EF3B37526}" type="datetimeFigureOut">
              <a:rPr lang="en-US" smtClean="0"/>
              <a:pPr/>
              <a:t>7/30/2023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DB249C-D5A5-4A4A-992F-08D25C56048B}" type="slidenum">
              <a:rPr lang="en-US" smtClean="0"/>
              <a:pPr/>
              <a:t>‹#›</a:t>
            </a:fld>
            <a:endParaRPr lang="en-US"/>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65627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EC9C327-8CFA-4A8C-8B97-1B5EF3B37526}" type="datetimeFigureOut">
              <a:rPr lang="en-US" smtClean="0"/>
              <a:pPr/>
              <a:t>7/30/2023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DB249C-D5A5-4A4A-992F-08D25C56048B}" type="slidenum">
              <a:rPr lang="en-US" smtClean="0"/>
              <a:pPr/>
              <a:t>‹#›</a:t>
            </a:fld>
            <a:endParaRPr lang="en-US"/>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23572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EC9C327-8CFA-4A8C-8B97-1B5EF3B37526}" type="datetimeFigureOut">
              <a:rPr lang="en-US" smtClean="0"/>
              <a:pPr/>
              <a:t>7/30/2023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DB249C-D5A5-4A4A-992F-08D25C56048B}" type="slidenum">
              <a:rPr lang="en-US" smtClean="0"/>
              <a:pPr/>
              <a:t>‹#›</a:t>
            </a:fld>
            <a:endParaRPr lang="en-US"/>
          </a:p>
        </p:txBody>
      </p:sp>
    </p:spTree>
    <p:extLst>
      <p:ext uri="{BB962C8B-B14F-4D97-AF65-F5344CB8AC3E}">
        <p14:creationId xmlns:p14="http://schemas.microsoft.com/office/powerpoint/2010/main" val="30212957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8"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EC9C327-8CFA-4A8C-8B97-1B5EF3B37526}" type="datetimeFigureOut">
              <a:rPr lang="en-US" smtClean="0"/>
              <a:pPr/>
              <a:t>7/30/2023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DB249C-D5A5-4A4A-992F-08D25C56048B}" type="slidenum">
              <a:rPr lang="en-US" smtClean="0"/>
              <a:pPr/>
              <a:t>‹#›</a:t>
            </a:fld>
            <a:endParaRPr lang="en-US"/>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602067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en-US"/>
              <a:t>Click to edit Master title style</a:t>
            </a:r>
            <a:endParaRPr lang="en-US" dirty="0"/>
          </a:p>
        </p:txBody>
      </p:sp>
      <p:sp>
        <p:nvSpPr>
          <p:cNvPr id="14"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EC9C327-8CFA-4A8C-8B97-1B5EF3B37526}" type="datetimeFigureOut">
              <a:rPr lang="en-US" smtClean="0"/>
              <a:pPr/>
              <a:t>7/30/2023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DB249C-D5A5-4A4A-992F-08D25C56048B}" type="slidenum">
              <a:rPr lang="en-US" smtClean="0"/>
              <a:pPr/>
              <a:t>‹#›</a:t>
            </a:fld>
            <a:endParaRPr lang="en-US"/>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390081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EC9C327-8CFA-4A8C-8B97-1B5EF3B37526}" type="datetimeFigureOut">
              <a:rPr lang="en-US" smtClean="0"/>
              <a:pPr/>
              <a:t>7/30/2023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DB249C-D5A5-4A4A-992F-08D25C56048B}" type="slidenum">
              <a:rPr lang="en-US" smtClean="0"/>
              <a:pPr/>
              <a:t>‹#›</a:t>
            </a:fld>
            <a:endParaRPr lang="en-US"/>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231537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EC9C327-8CFA-4A8C-8B97-1B5EF3B37526}" type="datetimeFigureOut">
              <a:rPr lang="en-US" smtClean="0"/>
              <a:pPr/>
              <a:t>7/30/2023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DB249C-D5A5-4A4A-992F-08D25C56048B}" type="slidenum">
              <a:rPr lang="en-US" smtClean="0"/>
              <a:pPr/>
              <a:t>‹#›</a:t>
            </a:fld>
            <a:endParaRPr lang="en-US"/>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84605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EC9C327-8CFA-4A8C-8B97-1B5EF3B37526}" type="datetimeFigureOut">
              <a:rPr lang="en-US" smtClean="0"/>
              <a:pPr/>
              <a:t>7/30/2023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DB249C-D5A5-4A4A-992F-08D25C56048B}" type="slidenum">
              <a:rPr lang="en-US" smtClean="0"/>
              <a:pPr/>
              <a:t>‹#›</a:t>
            </a:fld>
            <a:endParaRPr lang="en-US"/>
          </a:p>
        </p:txBody>
      </p:sp>
    </p:spTree>
    <p:extLst>
      <p:ext uri="{BB962C8B-B14F-4D97-AF65-F5344CB8AC3E}">
        <p14:creationId xmlns:p14="http://schemas.microsoft.com/office/powerpoint/2010/main" val="3350685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EC9C327-8CFA-4A8C-8B97-1B5EF3B37526}" type="datetimeFigureOut">
              <a:rPr lang="en-US" smtClean="0"/>
              <a:pPr/>
              <a:t>7/30/2023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DB249C-D5A5-4A4A-992F-08D25C56048B}" type="slidenum">
              <a:rPr lang="en-US" smtClean="0"/>
              <a:pPr/>
              <a:t>‹#›</a:t>
            </a:fld>
            <a:endParaRPr lang="en-US"/>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984031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176866" y="2487168"/>
            <a:ext cx="3337560" cy="34472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EC9C327-8CFA-4A8C-8B97-1B5EF3B37526}" type="datetimeFigureOut">
              <a:rPr lang="en-US" smtClean="0"/>
              <a:pPr/>
              <a:t>7/30/2023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DB249C-D5A5-4A4A-992F-08D25C56048B}" type="slidenum">
              <a:rPr lang="en-US" smtClean="0"/>
              <a:pPr/>
              <a:t>‹#›</a:t>
            </a:fld>
            <a:endParaRPr lang="en-US"/>
          </a:p>
        </p:txBody>
      </p:sp>
    </p:spTree>
    <p:extLst>
      <p:ext uri="{BB962C8B-B14F-4D97-AF65-F5344CB8AC3E}">
        <p14:creationId xmlns:p14="http://schemas.microsoft.com/office/powerpoint/2010/main" val="2841533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76868" y="3243263"/>
            <a:ext cx="3337560" cy="270662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1832" y="3243263"/>
            <a:ext cx="3337560" cy="270662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EC9C327-8CFA-4A8C-8B97-1B5EF3B37526}" type="datetimeFigureOut">
              <a:rPr lang="en-US" smtClean="0"/>
              <a:pPr/>
              <a:t>7/30/2023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DB249C-D5A5-4A4A-992F-08D25C56048B}" type="slidenum">
              <a:rPr lang="en-US" smtClean="0"/>
              <a:pPr/>
              <a:t>‹#›</a:t>
            </a:fld>
            <a:endParaRPr lang="en-US"/>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22481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EC9C327-8CFA-4A8C-8B97-1B5EF3B37526}" type="datetimeFigureOut">
              <a:rPr lang="en-US" smtClean="0"/>
              <a:pPr/>
              <a:t>7/30/2023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DB249C-D5A5-4A4A-992F-08D25C56048B}" type="slidenum">
              <a:rPr lang="en-US" smtClean="0"/>
              <a:pPr/>
              <a:t>‹#›</a:t>
            </a:fld>
            <a:endParaRPr lang="en-US"/>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92269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C9C327-8CFA-4A8C-8B97-1B5EF3B37526}" type="datetimeFigureOut">
              <a:rPr lang="en-US" smtClean="0"/>
              <a:pPr/>
              <a:t>7/30/2023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DB249C-D5A5-4A4A-992F-08D25C56048B}" type="slidenum">
              <a:rPr lang="en-US" smtClean="0"/>
              <a:pPr/>
              <a:t>‹#›</a:t>
            </a:fld>
            <a:endParaRPr lang="en-US"/>
          </a:p>
        </p:txBody>
      </p:sp>
    </p:spTree>
    <p:extLst>
      <p:ext uri="{BB962C8B-B14F-4D97-AF65-F5344CB8AC3E}">
        <p14:creationId xmlns:p14="http://schemas.microsoft.com/office/powerpoint/2010/main" val="29683672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EC9C327-8CFA-4A8C-8B97-1B5EF3B37526}" type="datetimeFigureOut">
              <a:rPr lang="en-US" smtClean="0"/>
              <a:pPr/>
              <a:t>7/30/2023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DB249C-D5A5-4A4A-992F-08D25C56048B}" type="slidenum">
              <a:rPr lang="en-US" smtClean="0"/>
              <a:pPr/>
              <a:t>‹#›</a:t>
            </a:fld>
            <a:endParaRPr lang="en-US"/>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23364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EC9C327-8CFA-4A8C-8B97-1B5EF3B37526}" type="datetimeFigureOut">
              <a:rPr lang="en-US" smtClean="0"/>
              <a:pPr/>
              <a:t>7/30/2023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DB249C-D5A5-4A4A-992F-08D25C56048B}" type="slidenum">
              <a:rPr lang="en-US" smtClean="0"/>
              <a:pPr/>
              <a:t>‹#›</a:t>
            </a:fld>
            <a:endParaRPr lang="en-US"/>
          </a:p>
        </p:txBody>
      </p:sp>
    </p:spTree>
    <p:extLst>
      <p:ext uri="{BB962C8B-B14F-4D97-AF65-F5344CB8AC3E}">
        <p14:creationId xmlns:p14="http://schemas.microsoft.com/office/powerpoint/2010/main" val="2681369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20" Type="http://schemas.openxmlformats.org/officeDocument/2006/relationships/image" Target="../media/image4.png"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19" Type="http://schemas.openxmlformats.org/officeDocument/2006/relationships/image" Target="../media/image3.png"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52467" cy="6858000"/>
            <a:chOff x="0" y="0"/>
            <a:chExt cx="9152467" cy="6858000"/>
          </a:xfrm>
        </p:grpSpPr>
        <p:pic>
          <p:nvPicPr>
            <p:cNvPr id="8" name="Picture 7" descr="S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0" y="3128434"/>
              <a:ext cx="68580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8466667" y="3128434"/>
              <a:ext cx="685800" cy="606425"/>
            </a:xfrm>
            <a:prstGeom prst="rect">
              <a:avLst/>
            </a:prstGeom>
          </p:spPr>
        </p:pic>
      </p:grpSp>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EC9C327-8CFA-4A8C-8B97-1B5EF3B37526}" type="datetimeFigureOut">
              <a:rPr lang="en-US" smtClean="0"/>
              <a:pPr/>
              <a:t>7/30/2023</a:t>
            </a:fld>
            <a:endParaRPr lang="en-US"/>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3DB249C-D5A5-4A4A-992F-08D25C56048B}" type="slidenum">
              <a:rPr lang="en-US" smtClean="0"/>
              <a:pPr/>
              <a:t>‹#›</a:t>
            </a:fld>
            <a:endParaRPr lang="en-US"/>
          </a:p>
        </p:txBody>
      </p:sp>
    </p:spTree>
    <p:extLst>
      <p:ext uri="{BB962C8B-B14F-4D97-AF65-F5344CB8AC3E}">
        <p14:creationId xmlns:p14="http://schemas.microsoft.com/office/powerpoint/2010/main" val="38378575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21934" y="1811863"/>
            <a:ext cx="5308866" cy="1257097"/>
          </a:xfrm>
        </p:spPr>
        <p:txBody>
          <a:bodyPr/>
          <a:lstStyle/>
          <a:p>
            <a:r>
              <a:rPr lang="en-US" sz="3600" b="1" dirty="0">
                <a:latin typeface="Arial" panose="020B0604020202020204" pitchFamily="34" charset="0"/>
                <a:cs typeface="Arial" panose="020B0604020202020204" pitchFamily="34" charset="0"/>
              </a:rPr>
              <a:t>INFERENCE</a:t>
            </a:r>
          </a:p>
        </p:txBody>
      </p:sp>
      <p:sp>
        <p:nvSpPr>
          <p:cNvPr id="3" name="Subtitle 2"/>
          <p:cNvSpPr>
            <a:spLocks noGrp="1"/>
          </p:cNvSpPr>
          <p:nvPr>
            <p:ph type="subTitle" idx="1"/>
          </p:nvPr>
        </p:nvSpPr>
        <p:spPr/>
        <p:txBody>
          <a:bodyPr>
            <a:normAutofit fontScale="70000" lnSpcReduction="20000"/>
          </a:bodyPr>
          <a:lstStyle/>
          <a:p>
            <a:endParaRPr lang="en-US" dirty="0">
              <a:solidFill>
                <a:schemeClr val="tx1"/>
              </a:solidFill>
            </a:endParaRPr>
          </a:p>
          <a:p>
            <a:r>
              <a:rPr lang="en-US" dirty="0">
                <a:effectLst>
                  <a:outerShdw blurRad="38100" dist="38100" dir="2700000" algn="tl">
                    <a:srgbClr val="000000">
                      <a:alpha val="43137"/>
                    </a:srgbClr>
                  </a:outerShdw>
                </a:effectLst>
              </a:rPr>
              <a:t>-</a:t>
            </a:r>
            <a:r>
              <a:rPr lang="en-US" sz="23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By Dr. </a:t>
            </a:r>
            <a:r>
              <a:rPr lang="en-US" sz="23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Ranjana</a:t>
            </a:r>
            <a:r>
              <a:rPr lang="en-US" sz="23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Sharma</a:t>
            </a:r>
          </a:p>
          <a:p>
            <a:r>
              <a:rPr lang="en-US" sz="23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Head Department of Philosophy</a:t>
            </a:r>
          </a:p>
          <a:p>
            <a:r>
              <a:rPr lang="en-US" sz="23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Durga Mahavidyalaya, Raipur (C.G.) </a:t>
            </a:r>
          </a:p>
          <a:p>
            <a:endParaRPr lang="en-US" dirty="0">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latin typeface="Arial" panose="020B0604020202020204" pitchFamily="34" charset="0"/>
                <a:cs typeface="Arial" panose="020B0604020202020204" pitchFamily="34" charset="0"/>
              </a:rPr>
              <a:t>Definition Of Inference</a:t>
            </a:r>
          </a:p>
        </p:txBody>
      </p:sp>
      <p:sp>
        <p:nvSpPr>
          <p:cNvPr id="3" name="Content Placeholder 2"/>
          <p:cNvSpPr>
            <a:spLocks noGrp="1"/>
          </p:cNvSpPr>
          <p:nvPr>
            <p:ph idx="1"/>
          </p:nvPr>
        </p:nvSpPr>
        <p:spPr/>
        <p:txBody>
          <a:bodyPr>
            <a:normAutofit fontScale="85000" lnSpcReduction="20000"/>
          </a:bodyPr>
          <a:lstStyle/>
          <a:p>
            <a:pPr algn="just"/>
            <a:r>
              <a:rPr lang="en-US" dirty="0">
                <a:solidFill>
                  <a:schemeClr val="tx1"/>
                </a:solidFill>
                <a:latin typeface="Arial" panose="020B0604020202020204" pitchFamily="34" charset="0"/>
                <a:cs typeface="Arial" panose="020B0604020202020204" pitchFamily="34" charset="0"/>
              </a:rPr>
              <a:t>In Indian Philosophy true knowledge is ‘</a:t>
            </a:r>
            <a:r>
              <a:rPr lang="en-US" b="1" dirty="0" err="1">
                <a:solidFill>
                  <a:schemeClr val="tx1"/>
                </a:solidFill>
                <a:latin typeface="Arial" panose="020B0604020202020204" pitchFamily="34" charset="0"/>
                <a:cs typeface="Arial" panose="020B0604020202020204" pitchFamily="34" charset="0"/>
              </a:rPr>
              <a:t>Prama</a:t>
            </a:r>
            <a:r>
              <a:rPr lang="en-US" dirty="0">
                <a:solidFill>
                  <a:schemeClr val="tx1"/>
                </a:solidFill>
                <a:latin typeface="Arial" panose="020B0604020202020204" pitchFamily="34" charset="0"/>
                <a:cs typeface="Arial" panose="020B0604020202020204" pitchFamily="34" charset="0"/>
              </a:rPr>
              <a:t>’ and to obtain this true knowledge there are six ways i.e. six </a:t>
            </a:r>
            <a:r>
              <a:rPr lang="en-US" b="1" dirty="0" err="1">
                <a:solidFill>
                  <a:schemeClr val="tx1"/>
                </a:solidFill>
                <a:latin typeface="Arial" panose="020B0604020202020204" pitchFamily="34" charset="0"/>
                <a:cs typeface="Arial" panose="020B0604020202020204" pitchFamily="34" charset="0"/>
              </a:rPr>
              <a:t>Pramans</a:t>
            </a:r>
            <a:r>
              <a:rPr lang="en-US" dirty="0">
                <a:solidFill>
                  <a:schemeClr val="tx1"/>
                </a:solidFill>
                <a:latin typeface="Arial" panose="020B0604020202020204" pitchFamily="34" charset="0"/>
                <a:cs typeface="Arial" panose="020B0604020202020204" pitchFamily="34" charset="0"/>
              </a:rPr>
              <a:t>. Inference [</a:t>
            </a:r>
            <a:r>
              <a:rPr lang="en-US" b="1" dirty="0">
                <a:solidFill>
                  <a:schemeClr val="tx1"/>
                </a:solidFill>
                <a:latin typeface="Arial" panose="020B0604020202020204" pitchFamily="34" charset="0"/>
                <a:cs typeface="Arial" panose="020B0604020202020204" pitchFamily="34" charset="0"/>
              </a:rPr>
              <a:t>Anuman</a:t>
            </a:r>
            <a:r>
              <a:rPr lang="en-US" dirty="0">
                <a:solidFill>
                  <a:schemeClr val="tx1"/>
                </a:solidFill>
                <a:latin typeface="Arial" panose="020B0604020202020204" pitchFamily="34" charset="0"/>
                <a:cs typeface="Arial" panose="020B0604020202020204" pitchFamily="34" charset="0"/>
              </a:rPr>
              <a:t>] is one of them.</a:t>
            </a:r>
          </a:p>
          <a:p>
            <a:pPr algn="just"/>
            <a:r>
              <a:rPr lang="en-US" b="1" dirty="0" err="1">
                <a:latin typeface="Arial" panose="020B0604020202020204" pitchFamily="34" charset="0"/>
                <a:cs typeface="Arial" panose="020B0604020202020204" pitchFamily="34" charset="0"/>
              </a:rPr>
              <a:t>Anumana</a:t>
            </a:r>
            <a:r>
              <a:rPr lang="en-US" dirty="0">
                <a:latin typeface="Arial" panose="020B0604020202020204" pitchFamily="34" charset="0"/>
                <a:cs typeface="Arial" panose="020B0604020202020204" pitchFamily="34" charset="0"/>
              </a:rPr>
              <a:t> [inference] literally means a cognition or knowledge which follows some other knowledge. Example-”The hill is fiery, because it smokes and whatever smokes is fiery”.</a:t>
            </a:r>
          </a:p>
          <a:p>
            <a:pPr algn="just"/>
            <a:r>
              <a:rPr lang="en-US" dirty="0">
                <a:solidFill>
                  <a:schemeClr val="tx1"/>
                </a:solidFill>
                <a:latin typeface="Arial" panose="020B0604020202020204" pitchFamily="34" charset="0"/>
                <a:cs typeface="Arial" panose="020B0604020202020204" pitchFamily="34" charset="0"/>
              </a:rPr>
              <a:t>In this example, we pass from the perception of smoke in the hill to the knowledge of the existence of fire in it, on the ground of our previous knowledge of the universal relation between smoke and fire.</a:t>
            </a:r>
          </a:p>
          <a:p>
            <a:endParaRPr lang="en-US" dirty="0">
              <a:solidFill>
                <a:schemeClr val="tx1"/>
              </a:solidFill>
            </a:endParaRP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latin typeface="Arial" panose="020B0604020202020204" pitchFamily="34" charset="0"/>
                <a:cs typeface="Arial" panose="020B0604020202020204" pitchFamily="34" charset="0"/>
              </a:rPr>
              <a:t>The Constituents of Inference</a:t>
            </a:r>
          </a:p>
        </p:txBody>
      </p:sp>
      <p:sp>
        <p:nvSpPr>
          <p:cNvPr id="3" name="Content Placeholder 2"/>
          <p:cNvSpPr>
            <a:spLocks noGrp="1"/>
          </p:cNvSpPr>
          <p:nvPr>
            <p:ph idx="1"/>
          </p:nvPr>
        </p:nvSpPr>
        <p:spPr>
          <a:xfrm>
            <a:off x="1259632" y="2932475"/>
            <a:ext cx="6798736" cy="3010188"/>
          </a:xfrm>
        </p:spPr>
        <p:txBody>
          <a:bodyPr>
            <a:normAutofit/>
          </a:bodyPr>
          <a:lstStyle/>
          <a:p>
            <a:pPr marL="0" indent="0" algn="just">
              <a:buNone/>
            </a:pPr>
            <a:r>
              <a:rPr lang="en-US" sz="2000" b="1" i="1" dirty="0">
                <a:latin typeface="Arial" panose="020B0604020202020204" pitchFamily="34" charset="0"/>
                <a:cs typeface="Arial" panose="020B0604020202020204" pitchFamily="34" charset="0"/>
              </a:rPr>
              <a:t>Inference</a:t>
            </a:r>
            <a:r>
              <a:rPr lang="en-US" sz="2000" dirty="0">
                <a:latin typeface="Arial" panose="020B0604020202020204" pitchFamily="34" charset="0"/>
                <a:cs typeface="Arial" panose="020B0604020202020204" pitchFamily="34" charset="0"/>
              </a:rPr>
              <a:t> has three constituents-</a:t>
            </a:r>
          </a:p>
          <a:p>
            <a:pPr algn="just"/>
            <a:r>
              <a:rPr lang="en-US" sz="2000" b="1" dirty="0" err="1">
                <a:latin typeface="Arial" panose="020B0604020202020204" pitchFamily="34" charset="0"/>
                <a:cs typeface="Arial" panose="020B0604020202020204" pitchFamily="34" charset="0"/>
              </a:rPr>
              <a:t>Hetu</a:t>
            </a:r>
            <a:r>
              <a:rPr lang="en-US" sz="2000" dirty="0">
                <a:latin typeface="Arial" panose="020B0604020202020204" pitchFamily="34" charset="0"/>
                <a:cs typeface="Arial" panose="020B0604020202020204" pitchFamily="34" charset="0"/>
              </a:rPr>
              <a:t>- Smoke, the apprehension of smoke.[middle term]</a:t>
            </a:r>
          </a:p>
          <a:p>
            <a:pPr algn="just"/>
            <a:r>
              <a:rPr lang="en-US" sz="2000" b="1" dirty="0">
                <a:latin typeface="Arial" panose="020B0604020202020204" pitchFamily="34" charset="0"/>
                <a:cs typeface="Arial" panose="020B0604020202020204" pitchFamily="34" charset="0"/>
              </a:rPr>
              <a:t>Sadhya</a:t>
            </a:r>
            <a:r>
              <a:rPr lang="en-US" sz="2000" dirty="0">
                <a:latin typeface="Arial" panose="020B0604020202020204" pitchFamily="34" charset="0"/>
                <a:cs typeface="Arial" panose="020B0604020202020204" pitchFamily="34" charset="0"/>
              </a:rPr>
              <a:t>- Fire, as we observed in the past the invariable relation between smoke and fire.[major term]</a:t>
            </a:r>
          </a:p>
          <a:p>
            <a:pPr algn="just"/>
            <a:r>
              <a:rPr lang="en-US" sz="2000" b="1" dirty="0">
                <a:latin typeface="Arial" panose="020B0604020202020204" pitchFamily="34" charset="0"/>
                <a:cs typeface="Arial" panose="020B0604020202020204" pitchFamily="34" charset="0"/>
              </a:rPr>
              <a:t>Paksha</a:t>
            </a:r>
            <a:r>
              <a:rPr lang="en-US" sz="2000" dirty="0">
                <a:latin typeface="Arial" panose="020B0604020202020204" pitchFamily="34" charset="0"/>
                <a:cs typeface="Arial" panose="020B0604020202020204" pitchFamily="34" charset="0"/>
              </a:rPr>
              <a:t>- Hill, in context of which smoke is perceived and fire is unperceived.[minor term]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6866" y="915337"/>
            <a:ext cx="6798734" cy="1217519"/>
          </a:xfrm>
        </p:spPr>
        <p:txBody>
          <a:bodyPr>
            <a:normAutofit/>
          </a:bodyPr>
          <a:lstStyle/>
          <a:p>
            <a:r>
              <a:rPr lang="en-US" sz="3600" b="1" dirty="0">
                <a:latin typeface="Arial" panose="020B0604020202020204" pitchFamily="34" charset="0"/>
                <a:cs typeface="Arial" panose="020B0604020202020204" pitchFamily="34" charset="0"/>
              </a:rPr>
              <a:t>Steps Of Inference</a:t>
            </a:r>
          </a:p>
        </p:txBody>
      </p:sp>
      <p:sp>
        <p:nvSpPr>
          <p:cNvPr id="3" name="Content Placeholder 2"/>
          <p:cNvSpPr>
            <a:spLocks noGrp="1"/>
          </p:cNvSpPr>
          <p:nvPr>
            <p:ph idx="1"/>
          </p:nvPr>
        </p:nvSpPr>
        <p:spPr/>
        <p:txBody>
          <a:bodyPr>
            <a:normAutofit/>
          </a:bodyPr>
          <a:lstStyle/>
          <a:p>
            <a:pPr algn="just"/>
            <a:r>
              <a:rPr lang="en-US" sz="2000" dirty="0">
                <a:latin typeface="Arial" panose="020B0604020202020204" pitchFamily="34" charset="0"/>
                <a:cs typeface="Arial" panose="020B0604020202020204" pitchFamily="34" charset="0"/>
              </a:rPr>
              <a:t>The first step in inference is the apprehension of the </a:t>
            </a:r>
            <a:r>
              <a:rPr lang="en-US" sz="2000" dirty="0" err="1">
                <a:latin typeface="Arial" panose="020B0604020202020204" pitchFamily="34" charset="0"/>
                <a:cs typeface="Arial" panose="020B0604020202020204" pitchFamily="34" charset="0"/>
              </a:rPr>
              <a:t>Hetu</a:t>
            </a:r>
            <a:r>
              <a:rPr lang="en-US" sz="2000" dirty="0">
                <a:latin typeface="Arial" panose="020B0604020202020204" pitchFamily="34" charset="0"/>
                <a:cs typeface="Arial" panose="020B0604020202020204" pitchFamily="34" charset="0"/>
              </a:rPr>
              <a:t> [smoke] in the Paksha [hill].</a:t>
            </a:r>
          </a:p>
          <a:p>
            <a:pPr algn="just"/>
            <a:r>
              <a:rPr lang="en-US" sz="2000" dirty="0">
                <a:latin typeface="Arial" panose="020B0604020202020204" pitchFamily="34" charset="0"/>
                <a:cs typeface="Arial" panose="020B0604020202020204" pitchFamily="34" charset="0"/>
              </a:rPr>
              <a:t>The second step in inference is recollection of the universal relation between </a:t>
            </a:r>
            <a:r>
              <a:rPr lang="en-US" sz="2000" dirty="0" err="1">
                <a:latin typeface="Arial" panose="020B0604020202020204" pitchFamily="34" charset="0"/>
                <a:cs typeface="Arial" panose="020B0604020202020204" pitchFamily="34" charset="0"/>
              </a:rPr>
              <a:t>Hetu</a:t>
            </a:r>
            <a:r>
              <a:rPr lang="en-US" sz="2000" dirty="0">
                <a:latin typeface="Arial" panose="020B0604020202020204" pitchFamily="34" charset="0"/>
                <a:cs typeface="Arial" panose="020B0604020202020204" pitchFamily="34" charset="0"/>
              </a:rPr>
              <a:t> [smoke] and Sadhya [fire].</a:t>
            </a:r>
          </a:p>
          <a:p>
            <a:pPr algn="just"/>
            <a:r>
              <a:rPr lang="en-US" sz="2000" dirty="0">
                <a:latin typeface="Arial" panose="020B0604020202020204" pitchFamily="34" charset="0"/>
                <a:cs typeface="Arial" panose="020B0604020202020204" pitchFamily="34" charset="0"/>
              </a:rPr>
              <a:t>The last step in the inference is the cognition of the Sadhya [fire] as related to the Paksha [hill].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6866" y="915337"/>
            <a:ext cx="6798734" cy="929487"/>
          </a:xfrm>
        </p:spPr>
        <p:txBody>
          <a:bodyPr>
            <a:normAutofit/>
          </a:bodyPr>
          <a:lstStyle/>
          <a:p>
            <a:r>
              <a:rPr lang="en-US" sz="3600" b="1" dirty="0">
                <a:latin typeface="Arial" panose="020B0604020202020204" pitchFamily="34" charset="0"/>
                <a:cs typeface="Arial" panose="020B0604020202020204" pitchFamily="34" charset="0"/>
              </a:rPr>
              <a:t>The Grounds Of Inference</a:t>
            </a:r>
          </a:p>
        </p:txBody>
      </p:sp>
      <p:sp>
        <p:nvSpPr>
          <p:cNvPr id="3" name="Content Placeholder 2"/>
          <p:cNvSpPr>
            <a:spLocks noGrp="1"/>
          </p:cNvSpPr>
          <p:nvPr>
            <p:ph idx="1"/>
          </p:nvPr>
        </p:nvSpPr>
        <p:spPr>
          <a:xfrm>
            <a:off x="1176865" y="2420889"/>
            <a:ext cx="6798736" cy="3514244"/>
          </a:xfrm>
        </p:spPr>
        <p:txBody>
          <a:bodyPr>
            <a:noAutofit/>
          </a:bodyPr>
          <a:lstStyle/>
          <a:p>
            <a:pPr algn="just"/>
            <a:r>
              <a:rPr lang="en-US" sz="2000" dirty="0">
                <a:latin typeface="Arial" panose="020B0604020202020204" pitchFamily="34" charset="0"/>
                <a:cs typeface="Arial" panose="020B0604020202020204" pitchFamily="34" charset="0"/>
              </a:rPr>
              <a:t>The ground of inference is ‘</a:t>
            </a:r>
            <a:r>
              <a:rPr lang="en-US" sz="2000" b="1" dirty="0" err="1">
                <a:latin typeface="Arial" panose="020B0604020202020204" pitchFamily="34" charset="0"/>
                <a:cs typeface="Arial" panose="020B0604020202020204" pitchFamily="34" charset="0"/>
              </a:rPr>
              <a:t>Vyapti</a:t>
            </a:r>
            <a:r>
              <a:rPr lang="en-US" sz="2000" dirty="0">
                <a:latin typeface="Arial" panose="020B0604020202020204" pitchFamily="34" charset="0"/>
                <a:cs typeface="Arial" panose="020B0604020202020204" pitchFamily="34" charset="0"/>
              </a:rPr>
              <a:t>’.</a:t>
            </a:r>
          </a:p>
          <a:p>
            <a:pPr algn="just"/>
            <a:r>
              <a:rPr lang="en-US" sz="2000" dirty="0">
                <a:latin typeface="Arial" panose="020B0604020202020204" pitchFamily="34" charset="0"/>
                <a:cs typeface="Arial" panose="020B0604020202020204" pitchFamily="34" charset="0"/>
              </a:rPr>
              <a:t>‘</a:t>
            </a:r>
            <a:r>
              <a:rPr lang="en-US" sz="2000" dirty="0" err="1">
                <a:latin typeface="Arial" panose="020B0604020202020204" pitchFamily="34" charset="0"/>
                <a:cs typeface="Arial" panose="020B0604020202020204" pitchFamily="34" charset="0"/>
              </a:rPr>
              <a:t>Vyapti</a:t>
            </a:r>
            <a:r>
              <a:rPr lang="en-US" sz="2000" dirty="0">
                <a:latin typeface="Arial" panose="020B0604020202020204" pitchFamily="34" charset="0"/>
                <a:cs typeface="Arial" panose="020B0604020202020204" pitchFamily="34" charset="0"/>
              </a:rPr>
              <a:t>’ is invariable concomitance between middle term[</a:t>
            </a:r>
            <a:r>
              <a:rPr lang="en-US" sz="2000" dirty="0" err="1">
                <a:latin typeface="Arial" panose="020B0604020202020204" pitchFamily="34" charset="0"/>
                <a:cs typeface="Arial" panose="020B0604020202020204" pitchFamily="34" charset="0"/>
              </a:rPr>
              <a:t>Hetu</a:t>
            </a:r>
            <a:r>
              <a:rPr lang="en-US" sz="2000" dirty="0">
                <a:latin typeface="Arial" panose="020B0604020202020204" pitchFamily="34" charset="0"/>
                <a:cs typeface="Arial" panose="020B0604020202020204" pitchFamily="34" charset="0"/>
              </a:rPr>
              <a:t>],smoke and major term [Sadhya] , fire. The smoke is always accompanied by fire.</a:t>
            </a:r>
          </a:p>
          <a:p>
            <a:pPr algn="just"/>
            <a:r>
              <a:rPr lang="en-US" sz="2000" dirty="0">
                <a:latin typeface="Arial" panose="020B0604020202020204" pitchFamily="34" charset="0"/>
                <a:cs typeface="Arial" panose="020B0604020202020204" pitchFamily="34" charset="0"/>
              </a:rPr>
              <a:t>Real ‘</a:t>
            </a:r>
            <a:r>
              <a:rPr lang="en-US" sz="2000" dirty="0" err="1">
                <a:latin typeface="Arial" panose="020B0604020202020204" pitchFamily="34" charset="0"/>
                <a:cs typeface="Arial" panose="020B0604020202020204" pitchFamily="34" charset="0"/>
              </a:rPr>
              <a:t>Vyapti</a:t>
            </a:r>
            <a:r>
              <a:rPr lang="en-US" sz="2000" dirty="0">
                <a:latin typeface="Arial" panose="020B0604020202020204" pitchFamily="34" charset="0"/>
                <a:cs typeface="Arial" panose="020B0604020202020204" pitchFamily="34" charset="0"/>
              </a:rPr>
              <a:t>’ must be unconditional or free from ‘</a:t>
            </a:r>
            <a:r>
              <a:rPr lang="en-US" sz="2000" dirty="0" err="1">
                <a:latin typeface="Arial" panose="020B0604020202020204" pitchFamily="34" charset="0"/>
                <a:cs typeface="Arial" panose="020B0604020202020204" pitchFamily="34" charset="0"/>
              </a:rPr>
              <a:t>Upadhis</a:t>
            </a:r>
            <a:r>
              <a:rPr lang="en-US" sz="2000" dirty="0">
                <a:latin typeface="Arial" panose="020B0604020202020204" pitchFamily="34" charset="0"/>
                <a:cs typeface="Arial" panose="020B0604020202020204" pitchFamily="34" charset="0"/>
              </a:rPr>
              <a:t>’[condition].</a:t>
            </a:r>
          </a:p>
          <a:p>
            <a:pPr algn="just"/>
            <a:r>
              <a:rPr lang="en-US" sz="2000" dirty="0">
                <a:latin typeface="Arial" panose="020B0604020202020204" pitchFamily="34" charset="0"/>
                <a:cs typeface="Arial" panose="020B0604020202020204" pitchFamily="34" charset="0"/>
              </a:rPr>
              <a:t>There must be ‘</a:t>
            </a:r>
            <a:r>
              <a:rPr lang="en-US" sz="2000" b="1" dirty="0" err="1">
                <a:latin typeface="Arial" panose="020B0604020202020204" pitchFamily="34" charset="0"/>
                <a:cs typeface="Arial" panose="020B0604020202020204" pitchFamily="34" charset="0"/>
              </a:rPr>
              <a:t>Upadhiniras</a:t>
            </a:r>
            <a:r>
              <a:rPr lang="en-US" sz="2000" dirty="0">
                <a:latin typeface="Arial" panose="020B0604020202020204" pitchFamily="34" charset="0"/>
                <a:cs typeface="Arial" panose="020B0604020202020204" pitchFamily="34" charset="0"/>
              </a:rPr>
              <a:t>’ in ‘</a:t>
            </a:r>
            <a:r>
              <a:rPr lang="en-US" sz="2000" dirty="0" err="1">
                <a:latin typeface="Arial" panose="020B0604020202020204" pitchFamily="34" charset="0"/>
                <a:cs typeface="Arial" panose="020B0604020202020204" pitchFamily="34" charset="0"/>
              </a:rPr>
              <a:t>Vyapti</a:t>
            </a:r>
            <a:r>
              <a:rPr lang="en-US" sz="2000" dirty="0">
                <a:latin typeface="Arial" panose="020B0604020202020204" pitchFamily="34" charset="0"/>
                <a:cs typeface="Arial" panose="020B0604020202020204" pitchFamily="34" charset="0"/>
              </a:rPr>
              <a:t>’ means invariable concomitance between ‘</a:t>
            </a:r>
            <a:r>
              <a:rPr lang="en-US" sz="2000" dirty="0" err="1">
                <a:latin typeface="Arial" panose="020B0604020202020204" pitchFamily="34" charset="0"/>
                <a:cs typeface="Arial" panose="020B0604020202020204" pitchFamily="34" charset="0"/>
              </a:rPr>
              <a:t>Hetu</a:t>
            </a:r>
            <a:r>
              <a:rPr lang="en-US" sz="2000" dirty="0">
                <a:latin typeface="Arial" panose="020B0604020202020204" pitchFamily="34" charset="0"/>
                <a:cs typeface="Arial" panose="020B0604020202020204" pitchFamily="34" charset="0"/>
              </a:rPr>
              <a:t>’ and ‘Sadhya’, their relation must be unconditional, it should not depend on any condition.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6866" y="1052736"/>
            <a:ext cx="6798734" cy="1008112"/>
          </a:xfrm>
        </p:spPr>
        <p:txBody>
          <a:bodyPr>
            <a:normAutofit/>
          </a:bodyPr>
          <a:lstStyle/>
          <a:p>
            <a:r>
              <a:rPr lang="en-US" sz="3600" b="1" dirty="0">
                <a:latin typeface="Arial" panose="020B0604020202020204" pitchFamily="34" charset="0"/>
                <a:cs typeface="Arial" panose="020B0604020202020204" pitchFamily="34" charset="0"/>
              </a:rPr>
              <a:t>Types Of Inference</a:t>
            </a:r>
          </a:p>
        </p:txBody>
      </p:sp>
      <p:sp>
        <p:nvSpPr>
          <p:cNvPr id="3" name="Content Placeholder 2"/>
          <p:cNvSpPr>
            <a:spLocks noGrp="1"/>
          </p:cNvSpPr>
          <p:nvPr>
            <p:ph idx="1"/>
          </p:nvPr>
        </p:nvSpPr>
        <p:spPr/>
        <p:txBody>
          <a:bodyPr>
            <a:normAutofit fontScale="55000" lnSpcReduction="20000"/>
          </a:bodyPr>
          <a:lstStyle/>
          <a:p>
            <a:pPr marL="0" indent="0">
              <a:buNone/>
            </a:pPr>
            <a:r>
              <a:rPr lang="en-US" sz="3300" b="1" i="1" dirty="0">
                <a:latin typeface="Arial" panose="020B0604020202020204" pitchFamily="34" charset="0"/>
                <a:cs typeface="Arial" panose="020B0604020202020204" pitchFamily="34" charset="0"/>
              </a:rPr>
              <a:t>First classification of Inference </a:t>
            </a:r>
            <a:r>
              <a:rPr lang="en-US" sz="2900" dirty="0">
                <a:latin typeface="Arial" panose="020B0604020202020204" pitchFamily="34" charset="0"/>
                <a:cs typeface="Arial" panose="020B0604020202020204" pitchFamily="34" charset="0"/>
              </a:rPr>
              <a:t>is based on </a:t>
            </a:r>
            <a:r>
              <a:rPr lang="en-US" sz="2900" dirty="0" err="1">
                <a:latin typeface="Arial" panose="020B0604020202020204" pitchFamily="34" charset="0"/>
                <a:cs typeface="Arial" panose="020B0604020202020204" pitchFamily="34" charset="0"/>
              </a:rPr>
              <a:t>purpose.There</a:t>
            </a:r>
            <a:r>
              <a:rPr lang="en-US" sz="2900" dirty="0">
                <a:latin typeface="Arial" panose="020B0604020202020204" pitchFamily="34" charset="0"/>
                <a:cs typeface="Arial" panose="020B0604020202020204" pitchFamily="34" charset="0"/>
              </a:rPr>
              <a:t> are two kinds of inference-</a:t>
            </a:r>
          </a:p>
          <a:p>
            <a:r>
              <a:rPr lang="en-US" sz="2900" dirty="0" err="1">
                <a:latin typeface="Arial" panose="020B0604020202020204" pitchFamily="34" charset="0"/>
                <a:cs typeface="Arial" panose="020B0604020202020204" pitchFamily="34" charset="0"/>
              </a:rPr>
              <a:t>A.</a:t>
            </a:r>
            <a:r>
              <a:rPr lang="en-US" sz="2900" b="1" dirty="0" err="1">
                <a:latin typeface="Arial" panose="020B0604020202020204" pitchFamily="34" charset="0"/>
                <a:cs typeface="Arial" panose="020B0604020202020204" pitchFamily="34" charset="0"/>
              </a:rPr>
              <a:t>Swartha</a:t>
            </a:r>
            <a:r>
              <a:rPr lang="en-US" sz="2900" dirty="0">
                <a:latin typeface="Arial" panose="020B0604020202020204" pitchFamily="34" charset="0"/>
                <a:cs typeface="Arial" panose="020B0604020202020204" pitchFamily="34" charset="0"/>
              </a:rPr>
              <a:t> inference-This inference for oneself. There is no fix steps ,it may be in any order ,first conclusion then </a:t>
            </a:r>
            <a:r>
              <a:rPr lang="en-US" sz="2900" dirty="0" err="1">
                <a:latin typeface="Arial" panose="020B0604020202020204" pitchFamily="34" charset="0"/>
                <a:cs typeface="Arial" panose="020B0604020202020204" pitchFamily="34" charset="0"/>
              </a:rPr>
              <a:t>premisses</a:t>
            </a:r>
            <a:r>
              <a:rPr lang="en-US" sz="2900" dirty="0">
                <a:latin typeface="Arial" panose="020B0604020202020204" pitchFamily="34" charset="0"/>
                <a:cs typeface="Arial" panose="020B0604020202020204" pitchFamily="34" charset="0"/>
              </a:rPr>
              <a:t> or first </a:t>
            </a:r>
            <a:r>
              <a:rPr lang="en-US" sz="2900" dirty="0" err="1">
                <a:latin typeface="Arial" panose="020B0604020202020204" pitchFamily="34" charset="0"/>
                <a:cs typeface="Arial" panose="020B0604020202020204" pitchFamily="34" charset="0"/>
              </a:rPr>
              <a:t>premisses</a:t>
            </a:r>
            <a:r>
              <a:rPr lang="en-US" sz="2900" dirty="0">
                <a:latin typeface="Arial" panose="020B0604020202020204" pitchFamily="34" charset="0"/>
                <a:cs typeface="Arial" panose="020B0604020202020204" pitchFamily="34" charset="0"/>
              </a:rPr>
              <a:t> then conclusion.</a:t>
            </a:r>
          </a:p>
          <a:p>
            <a:r>
              <a:rPr lang="en-US" sz="2900" dirty="0" err="1">
                <a:latin typeface="Arial" panose="020B0604020202020204" pitchFamily="34" charset="0"/>
                <a:cs typeface="Arial" panose="020B0604020202020204" pitchFamily="34" charset="0"/>
              </a:rPr>
              <a:t>B.</a:t>
            </a:r>
            <a:r>
              <a:rPr lang="en-US" sz="2900" b="1" dirty="0" err="1">
                <a:latin typeface="Arial" panose="020B0604020202020204" pitchFamily="34" charset="0"/>
                <a:cs typeface="Arial" panose="020B0604020202020204" pitchFamily="34" charset="0"/>
              </a:rPr>
              <a:t>Parartha</a:t>
            </a:r>
            <a:r>
              <a:rPr lang="en-US" sz="2900" dirty="0">
                <a:latin typeface="Arial" panose="020B0604020202020204" pitchFamily="34" charset="0"/>
                <a:cs typeface="Arial" panose="020B0604020202020204" pitchFamily="34" charset="0"/>
              </a:rPr>
              <a:t> inference-This inference meant for others. It must be in this way-</a:t>
            </a:r>
          </a:p>
          <a:p>
            <a:r>
              <a:rPr lang="en-US" sz="2900" dirty="0">
                <a:latin typeface="Arial" panose="020B0604020202020204" pitchFamily="34" charset="0"/>
                <a:cs typeface="Arial" panose="020B0604020202020204" pitchFamily="34" charset="0"/>
              </a:rPr>
              <a:t>Ram is mortal.[</a:t>
            </a:r>
            <a:r>
              <a:rPr lang="en-US" sz="2900" i="1" dirty="0" err="1">
                <a:latin typeface="Arial" panose="020B0604020202020204" pitchFamily="34" charset="0"/>
                <a:cs typeface="Arial" panose="020B0604020202020204" pitchFamily="34" charset="0"/>
              </a:rPr>
              <a:t>Pratigya</a:t>
            </a:r>
            <a:r>
              <a:rPr lang="en-US" sz="2900" i="1" dirty="0">
                <a:latin typeface="Arial" panose="020B0604020202020204" pitchFamily="34" charset="0"/>
                <a:cs typeface="Arial" panose="020B0604020202020204" pitchFamily="34" charset="0"/>
              </a:rPr>
              <a:t>]</a:t>
            </a:r>
          </a:p>
          <a:p>
            <a:r>
              <a:rPr lang="en-US" sz="2900" dirty="0">
                <a:latin typeface="Arial" panose="020B0604020202020204" pitchFamily="34" charset="0"/>
                <a:cs typeface="Arial" panose="020B0604020202020204" pitchFamily="34" charset="0"/>
              </a:rPr>
              <a:t>Because he is a man.[</a:t>
            </a:r>
            <a:r>
              <a:rPr lang="en-US" sz="2900" i="1" dirty="0" err="1">
                <a:latin typeface="Arial" panose="020B0604020202020204" pitchFamily="34" charset="0"/>
                <a:cs typeface="Arial" panose="020B0604020202020204" pitchFamily="34" charset="0"/>
              </a:rPr>
              <a:t>Hetu</a:t>
            </a:r>
            <a:r>
              <a:rPr lang="en-US" sz="2900" dirty="0">
                <a:latin typeface="Arial" panose="020B0604020202020204" pitchFamily="34" charset="0"/>
                <a:cs typeface="Arial" panose="020B0604020202020204" pitchFamily="34" charset="0"/>
              </a:rPr>
              <a:t>]</a:t>
            </a:r>
          </a:p>
          <a:p>
            <a:r>
              <a:rPr lang="en-US" sz="2900" dirty="0">
                <a:latin typeface="Arial" panose="020B0604020202020204" pitchFamily="34" charset="0"/>
                <a:cs typeface="Arial" panose="020B0604020202020204" pitchFamily="34" charset="0"/>
              </a:rPr>
              <a:t>All men are mortal ,e.g. Mohan, Sohan ,Suresh .[</a:t>
            </a:r>
            <a:r>
              <a:rPr lang="en-US" sz="2900" i="1" dirty="0" err="1">
                <a:latin typeface="Arial" panose="020B0604020202020204" pitchFamily="34" charset="0"/>
                <a:cs typeface="Arial" panose="020B0604020202020204" pitchFamily="34" charset="0"/>
              </a:rPr>
              <a:t>Udaharan</a:t>
            </a:r>
            <a:r>
              <a:rPr lang="en-US" sz="2900" dirty="0">
                <a:latin typeface="Arial" panose="020B0604020202020204" pitchFamily="34" charset="0"/>
                <a:cs typeface="Arial" panose="020B0604020202020204" pitchFamily="34" charset="0"/>
              </a:rPr>
              <a:t>]</a:t>
            </a:r>
          </a:p>
          <a:p>
            <a:r>
              <a:rPr lang="en-US" sz="2900" dirty="0">
                <a:latin typeface="Arial" panose="020B0604020202020204" pitchFamily="34" charset="0"/>
                <a:cs typeface="Arial" panose="020B0604020202020204" pitchFamily="34" charset="0"/>
              </a:rPr>
              <a:t>Ram is also a man.[</a:t>
            </a:r>
            <a:r>
              <a:rPr lang="en-US" sz="2900" i="1" dirty="0" err="1">
                <a:latin typeface="Arial" panose="020B0604020202020204" pitchFamily="34" charset="0"/>
                <a:cs typeface="Arial" panose="020B0604020202020204" pitchFamily="34" charset="0"/>
              </a:rPr>
              <a:t>Upanaya</a:t>
            </a:r>
            <a:r>
              <a:rPr lang="en-US" sz="2900" dirty="0">
                <a:latin typeface="Arial" panose="020B0604020202020204" pitchFamily="34" charset="0"/>
                <a:cs typeface="Arial" panose="020B0604020202020204" pitchFamily="34" charset="0"/>
              </a:rPr>
              <a:t>]</a:t>
            </a:r>
          </a:p>
          <a:p>
            <a:r>
              <a:rPr lang="en-US" sz="2900" dirty="0">
                <a:latin typeface="Arial" panose="020B0604020202020204" pitchFamily="34" charset="0"/>
                <a:cs typeface="Arial" panose="020B0604020202020204" pitchFamily="34" charset="0"/>
              </a:rPr>
              <a:t>Therefore he is mortal.[</a:t>
            </a:r>
            <a:r>
              <a:rPr lang="en-US" sz="2900" i="1" dirty="0" err="1">
                <a:latin typeface="Arial" panose="020B0604020202020204" pitchFamily="34" charset="0"/>
                <a:cs typeface="Arial" panose="020B0604020202020204" pitchFamily="34" charset="0"/>
              </a:rPr>
              <a:t>Nigamana</a:t>
            </a:r>
            <a:r>
              <a:rPr lang="en-US" sz="2900" dirty="0">
                <a:latin typeface="Arial" panose="020B0604020202020204" pitchFamily="34" charset="0"/>
                <a:cs typeface="Arial" panose="020B0604020202020204" pitchFamily="34" charset="0"/>
              </a:rPr>
              <a:t>]</a:t>
            </a:r>
          </a:p>
          <a:p>
            <a:pPr>
              <a:buNone/>
            </a:pP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539552" y="1124744"/>
            <a:ext cx="7704856" cy="4810919"/>
          </a:xfrm>
        </p:spPr>
        <p:txBody>
          <a:bodyPr>
            <a:normAutofit fontScale="85000" lnSpcReduction="10000"/>
          </a:bodyPr>
          <a:lstStyle/>
          <a:p>
            <a:pPr marL="0" indent="0">
              <a:buNone/>
            </a:pPr>
            <a:r>
              <a:rPr lang="en-US" dirty="0">
                <a:latin typeface="Arial" panose="020B0604020202020204" pitchFamily="34" charset="0"/>
                <a:cs typeface="Arial" panose="020B0604020202020204" pitchFamily="34" charset="0"/>
              </a:rPr>
              <a:t> </a:t>
            </a:r>
            <a:r>
              <a:rPr lang="en-US" b="1" i="1" dirty="0">
                <a:latin typeface="Arial" panose="020B0604020202020204" pitchFamily="34" charset="0"/>
                <a:cs typeface="Arial" panose="020B0604020202020204" pitchFamily="34" charset="0"/>
              </a:rPr>
              <a:t>Second classification of inference</a:t>
            </a:r>
            <a:r>
              <a:rPr lang="en-US" dirty="0">
                <a:latin typeface="Arial" panose="020B0604020202020204" pitchFamily="34" charset="0"/>
                <a:cs typeface="Arial" panose="020B0604020202020204" pitchFamily="34" charset="0"/>
              </a:rPr>
              <a:t> is based on nature. There are three types of inference-</a:t>
            </a:r>
          </a:p>
          <a:p>
            <a:r>
              <a:rPr lang="en-US" dirty="0">
                <a:latin typeface="Arial" panose="020B0604020202020204" pitchFamily="34" charset="0"/>
                <a:cs typeface="Arial" panose="020B0604020202020204" pitchFamily="34" charset="0"/>
              </a:rPr>
              <a:t>1.</a:t>
            </a:r>
            <a:r>
              <a:rPr lang="en-US" b="1" dirty="0">
                <a:latin typeface="Arial" panose="020B0604020202020204" pitchFamily="34" charset="0"/>
                <a:cs typeface="Arial" panose="020B0604020202020204" pitchFamily="34" charset="0"/>
              </a:rPr>
              <a:t>Purvavat inference</a:t>
            </a:r>
            <a:r>
              <a:rPr lang="en-US" dirty="0">
                <a:latin typeface="Arial" panose="020B0604020202020204" pitchFamily="34" charset="0"/>
                <a:cs typeface="Arial" panose="020B0604020202020204" pitchFamily="34" charset="0"/>
              </a:rPr>
              <a:t>-</a:t>
            </a:r>
            <a:r>
              <a:rPr lang="en-US" dirty="0" err="1">
                <a:latin typeface="Arial" panose="020B0604020202020204" pitchFamily="34" charset="0"/>
                <a:cs typeface="Arial" panose="020B0604020202020204" pitchFamily="34" charset="0"/>
              </a:rPr>
              <a:t>Purvavat</a:t>
            </a:r>
            <a:r>
              <a:rPr lang="en-US" dirty="0">
                <a:latin typeface="Arial" panose="020B0604020202020204" pitchFamily="34" charset="0"/>
                <a:cs typeface="Arial" panose="020B0604020202020204" pitchFamily="34" charset="0"/>
              </a:rPr>
              <a:t> inference is that in which we infer the unperceived effect from a perceived cause i.e. the inference of future rain from the appearance of dark heavy clouds in the sky.</a:t>
            </a:r>
          </a:p>
          <a:p>
            <a:r>
              <a:rPr lang="en-US" dirty="0">
                <a:latin typeface="Arial" panose="020B0604020202020204" pitchFamily="34" charset="0"/>
                <a:cs typeface="Arial" panose="020B0604020202020204" pitchFamily="34" charset="0"/>
              </a:rPr>
              <a:t>2.</a:t>
            </a:r>
            <a:r>
              <a:rPr lang="en-US" b="1" dirty="0">
                <a:latin typeface="Arial" panose="020B0604020202020204" pitchFamily="34" charset="0"/>
                <a:cs typeface="Arial" panose="020B0604020202020204" pitchFamily="34" charset="0"/>
              </a:rPr>
              <a:t>Sheshvat inference</a:t>
            </a:r>
            <a:r>
              <a:rPr lang="en-US" dirty="0">
                <a:latin typeface="Arial" panose="020B0604020202020204" pitchFamily="34" charset="0"/>
                <a:cs typeface="Arial" panose="020B0604020202020204" pitchFamily="34" charset="0"/>
              </a:rPr>
              <a:t>-</a:t>
            </a:r>
            <a:r>
              <a:rPr lang="en-US" dirty="0" err="1">
                <a:latin typeface="Arial" panose="020B0604020202020204" pitchFamily="34" charset="0"/>
                <a:cs typeface="Arial" panose="020B0604020202020204" pitchFamily="34" charset="0"/>
              </a:rPr>
              <a:t>Sheshvata</a:t>
            </a:r>
            <a:r>
              <a:rPr lang="en-US" dirty="0">
                <a:latin typeface="Arial" panose="020B0604020202020204" pitchFamily="34" charset="0"/>
                <a:cs typeface="Arial" panose="020B0604020202020204" pitchFamily="34" charset="0"/>
              </a:rPr>
              <a:t> inference is that in which we infer the unperceived cause from a perceived effect i.e. the inference of past rain from the flood in the river.</a:t>
            </a:r>
          </a:p>
          <a:p>
            <a:r>
              <a:rPr lang="en-US" dirty="0">
                <a:latin typeface="Arial" panose="020B0604020202020204" pitchFamily="34" charset="0"/>
                <a:cs typeface="Arial" panose="020B0604020202020204" pitchFamily="34" charset="0"/>
              </a:rPr>
              <a:t>3.</a:t>
            </a:r>
            <a:r>
              <a:rPr lang="en-US" b="1" dirty="0">
                <a:latin typeface="Arial" panose="020B0604020202020204" pitchFamily="34" charset="0"/>
                <a:cs typeface="Arial" panose="020B0604020202020204" pitchFamily="34" charset="0"/>
              </a:rPr>
              <a:t>Samanyatodrisht inference</a:t>
            </a:r>
            <a:r>
              <a:rPr lang="en-US" dirty="0">
                <a:latin typeface="Arial" panose="020B0604020202020204" pitchFamily="34" charset="0"/>
                <a:cs typeface="Arial" panose="020B0604020202020204" pitchFamily="34" charset="0"/>
              </a:rPr>
              <a:t>—We infer the one from the other not because we know them to be causally connected but because they are uniformly related in our experience. This is illustrated when ,on seeing the different position of the moon at long intervals, we infer that it moves, although the motion might not have been perceived by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11560" y="1196752"/>
            <a:ext cx="7632848" cy="4738911"/>
          </a:xfrm>
        </p:spPr>
        <p:txBody>
          <a:bodyPr>
            <a:normAutofit/>
          </a:bodyPr>
          <a:lstStyle/>
          <a:p>
            <a:pPr marL="0" indent="0">
              <a:buNone/>
            </a:pPr>
            <a:r>
              <a:rPr lang="en-US" sz="2000" b="1" i="1" dirty="0">
                <a:latin typeface="Arial" panose="020B0604020202020204" pitchFamily="34" charset="0"/>
                <a:cs typeface="Arial" panose="020B0604020202020204" pitchFamily="34" charset="0"/>
              </a:rPr>
              <a:t>Third classification of inference</a:t>
            </a:r>
            <a:r>
              <a:rPr lang="en-US" sz="2000" dirty="0">
                <a:latin typeface="Arial" panose="020B0604020202020204" pitchFamily="34" charset="0"/>
                <a:cs typeface="Arial" panose="020B0604020202020204" pitchFamily="34" charset="0"/>
              </a:rPr>
              <a:t> is based on method. There are three types of inference-</a:t>
            </a:r>
          </a:p>
          <a:p>
            <a:r>
              <a:rPr lang="en-US" sz="2000" dirty="0">
                <a:latin typeface="Arial" panose="020B0604020202020204" pitchFamily="34" charset="0"/>
                <a:cs typeface="Arial" panose="020B0604020202020204" pitchFamily="34" charset="0"/>
              </a:rPr>
              <a:t>1.</a:t>
            </a:r>
            <a:r>
              <a:rPr lang="en-US" sz="2000" b="1" i="1" dirty="0">
                <a:latin typeface="Arial" panose="020B0604020202020204" pitchFamily="34" charset="0"/>
                <a:cs typeface="Arial" panose="020B0604020202020204" pitchFamily="34" charset="0"/>
              </a:rPr>
              <a:t>Kevalanvayi inference</a:t>
            </a:r>
            <a:r>
              <a:rPr lang="en-US" sz="2000" dirty="0">
                <a:latin typeface="Arial" panose="020B0604020202020204" pitchFamily="34" charset="0"/>
                <a:cs typeface="Arial" panose="020B0604020202020204" pitchFamily="34" charset="0"/>
              </a:rPr>
              <a:t>- An inference is called </a:t>
            </a:r>
            <a:r>
              <a:rPr lang="en-US" sz="2000" dirty="0" err="1">
                <a:latin typeface="Arial" panose="020B0604020202020204" pitchFamily="34" charset="0"/>
                <a:cs typeface="Arial" panose="020B0604020202020204" pitchFamily="34" charset="0"/>
              </a:rPr>
              <a:t>kevalanvayi</a:t>
            </a:r>
            <a:r>
              <a:rPr lang="en-US" sz="2000" dirty="0">
                <a:latin typeface="Arial" panose="020B0604020202020204" pitchFamily="34" charset="0"/>
                <a:cs typeface="Arial" panose="020B0604020202020204" pitchFamily="34" charset="0"/>
              </a:rPr>
              <a:t> when it is based on a middle term which is only positively related to the major term.</a:t>
            </a:r>
          </a:p>
          <a:p>
            <a:r>
              <a:rPr lang="en-US" sz="2000" dirty="0">
                <a:latin typeface="Arial" panose="020B0604020202020204" pitchFamily="34" charset="0"/>
                <a:cs typeface="Arial" panose="020B0604020202020204" pitchFamily="34" charset="0"/>
              </a:rPr>
              <a:t>2.</a:t>
            </a:r>
            <a:r>
              <a:rPr lang="en-US" sz="2000" b="1" i="1" dirty="0">
                <a:latin typeface="Arial" panose="020B0604020202020204" pitchFamily="34" charset="0"/>
                <a:cs typeface="Arial" panose="020B0604020202020204" pitchFamily="34" charset="0"/>
              </a:rPr>
              <a:t>Kevalvyatirek inference</a:t>
            </a:r>
            <a:r>
              <a:rPr lang="en-US" sz="2000" dirty="0">
                <a:latin typeface="Arial" panose="020B0604020202020204" pitchFamily="34" charset="0"/>
                <a:cs typeface="Arial" panose="020B0604020202020204" pitchFamily="34" charset="0"/>
              </a:rPr>
              <a:t>- A </a:t>
            </a:r>
            <a:r>
              <a:rPr lang="en-US" sz="2000" dirty="0" err="1">
                <a:latin typeface="Arial" panose="020B0604020202020204" pitchFamily="34" charset="0"/>
                <a:cs typeface="Arial" panose="020B0604020202020204" pitchFamily="34" charset="0"/>
              </a:rPr>
              <a:t>kevalvyatirek</a:t>
            </a:r>
            <a:r>
              <a:rPr lang="en-US" sz="2000" dirty="0">
                <a:latin typeface="Arial" panose="020B0604020202020204" pitchFamily="34" charset="0"/>
                <a:cs typeface="Arial" panose="020B0604020202020204" pitchFamily="34" charset="0"/>
              </a:rPr>
              <a:t> inference is that in which the middle </a:t>
            </a:r>
            <a:r>
              <a:rPr lang="en-US" sz="2000" dirty="0" err="1">
                <a:latin typeface="Arial" panose="020B0604020202020204" pitchFamily="34" charset="0"/>
                <a:cs typeface="Arial" panose="020B0604020202020204" pitchFamily="34" charset="0"/>
              </a:rPr>
              <a:t>termis</a:t>
            </a:r>
            <a:r>
              <a:rPr lang="en-US" sz="2000" dirty="0">
                <a:latin typeface="Arial" panose="020B0604020202020204" pitchFamily="34" charset="0"/>
                <a:cs typeface="Arial" panose="020B0604020202020204" pitchFamily="34" charset="0"/>
              </a:rPr>
              <a:t> only negatively related to the major term.</a:t>
            </a:r>
          </a:p>
          <a:p>
            <a:r>
              <a:rPr lang="en-US" sz="2000" dirty="0">
                <a:latin typeface="Arial" panose="020B0604020202020204" pitchFamily="34" charset="0"/>
                <a:cs typeface="Arial" panose="020B0604020202020204" pitchFamily="34" charset="0"/>
              </a:rPr>
              <a:t>3.</a:t>
            </a:r>
            <a:r>
              <a:rPr lang="en-US" sz="2000" b="1" i="1" dirty="0">
                <a:latin typeface="Arial" panose="020B0604020202020204" pitchFamily="34" charset="0"/>
                <a:cs typeface="Arial" panose="020B0604020202020204" pitchFamily="34" charset="0"/>
              </a:rPr>
              <a:t>Anvayavyatirek inference</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Anvayavyatirek</a:t>
            </a:r>
            <a:r>
              <a:rPr lang="en-US" sz="2000" dirty="0">
                <a:latin typeface="Arial" panose="020B0604020202020204" pitchFamily="34" charset="0"/>
                <a:cs typeface="Arial" panose="020B0604020202020204" pitchFamily="34" charset="0"/>
              </a:rPr>
              <a:t> inference is both positively and negatively related to the major term.</a:t>
            </a: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image" Target="../media/image1.jpeg" /></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138</TotalTime>
  <Words>691</Words>
  <Application>Microsoft Office PowerPoint</Application>
  <PresentationFormat>On-screen Show (4:3)</PresentationFormat>
  <Paragraphs>40</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Organic</vt:lpstr>
      <vt:lpstr>INFERENCE</vt:lpstr>
      <vt:lpstr>Definition Of Inference</vt:lpstr>
      <vt:lpstr>The Constituents of Inference</vt:lpstr>
      <vt:lpstr>Steps Of Inference</vt:lpstr>
      <vt:lpstr>The Grounds Of Inference</vt:lpstr>
      <vt:lpstr>Types Of Inference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INFERENCE</dc:title>
  <dc:creator>DELL</dc:creator>
  <cp:lastModifiedBy>919424224722</cp:lastModifiedBy>
  <cp:revision>31</cp:revision>
  <dcterms:created xsi:type="dcterms:W3CDTF">2023-07-28T14:13:40Z</dcterms:created>
  <dcterms:modified xsi:type="dcterms:W3CDTF">2023-07-30T10:16:11Z</dcterms:modified>
</cp:coreProperties>
</file>