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08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05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0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13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109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52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9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2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8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4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4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162DEDA-AF34-4D99-97ED-C47E35B03DCC}" type="datetimeFigureOut">
              <a:rPr lang="en-US" smtClean="0"/>
              <a:pPr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3C3951C-4955-4104-93F8-0581B399CA3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02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ADFE2-6310-46A4-88BC-8803CA04B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4775288"/>
            <a:ext cx="5105400" cy="822960"/>
          </a:xfrm>
        </p:spPr>
        <p:txBody>
          <a:bodyPr/>
          <a:lstStyle/>
          <a:p>
            <a:r>
              <a:rPr lang="en-IN" b="1" dirty="0"/>
              <a:t>A STUDY OF MORPHOLOGY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5A219-9EE4-4AC5-AF71-98E07A19B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00" y="5334000"/>
            <a:ext cx="3810001" cy="1676400"/>
          </a:xfrm>
        </p:spPr>
        <p:txBody>
          <a:bodyPr>
            <a:normAutofit/>
          </a:bodyPr>
          <a:lstStyle/>
          <a:p>
            <a:r>
              <a:rPr lang="en-IN" sz="1600" dirty="0">
                <a:latin typeface="Arial Black" panose="020B0A04020102020204" pitchFamily="34" charset="0"/>
              </a:rPr>
              <a:t>DR MADHU KAMRA</a:t>
            </a:r>
          </a:p>
          <a:p>
            <a:r>
              <a:rPr lang="en-IN" sz="1600" dirty="0">
                <a:latin typeface="Arial Black" panose="020B0A04020102020204" pitchFamily="34" charset="0"/>
              </a:rPr>
              <a:t>HOD, ASSISTANT PROFESSOR</a:t>
            </a:r>
          </a:p>
          <a:p>
            <a:r>
              <a:rPr lang="en-IN" sz="1600" dirty="0">
                <a:latin typeface="Arial Black" panose="020B0A04020102020204" pitchFamily="34" charset="0"/>
              </a:rPr>
              <a:t>DEPARTMENT OF ENGLISH</a:t>
            </a:r>
          </a:p>
          <a:p>
            <a:r>
              <a:rPr lang="en-IN" sz="1600" dirty="0">
                <a:latin typeface="Arial Black" panose="020B0A04020102020204" pitchFamily="34" charset="0"/>
              </a:rPr>
              <a:t>DURGA MAHAVIDYALAYA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7BB734-37C4-4137-A290-637978F04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2" y="0"/>
            <a:ext cx="8746435" cy="44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6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7772400" cy="6858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19200"/>
            <a:ext cx="8458200" cy="54102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Field of Linguistics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Derived from Greek words-</a:t>
            </a:r>
          </a:p>
          <a:p>
            <a:pPr marL="1371600" lvl="2" indent="-457200" algn="l"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Morph’ – ‘Shape’/ ‘Form’</a:t>
            </a:r>
          </a:p>
          <a:p>
            <a:pPr marL="1371600" lvl="2" indent="-457200"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Ology- ‘The study of’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Hence Morphology is the study of words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used for linguistics purposes in 1859 by the German Linguist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August Schleicher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 flipH="1">
            <a:off x="1943101" y="548640"/>
            <a:ext cx="12954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>
            <a:off x="4953002" y="548640"/>
            <a:ext cx="1676398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66BB4ED-61B1-43E6-B8D5-134C630D7C79}"/>
              </a:ext>
            </a:extLst>
          </p:cNvPr>
          <p:cNvSpPr txBox="1"/>
          <p:nvPr/>
        </p:nvSpPr>
        <p:spPr>
          <a:xfrm>
            <a:off x="2623931" y="113527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TYPES OF MORPHEMES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0B98B8-7178-48D7-8A9F-CFBC0BA8CA7B}"/>
              </a:ext>
            </a:extLst>
          </p:cNvPr>
          <p:cNvSpPr txBox="1"/>
          <p:nvPr/>
        </p:nvSpPr>
        <p:spPr>
          <a:xfrm>
            <a:off x="609599" y="1615440"/>
            <a:ext cx="35813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/>
              <a:t>FREE</a:t>
            </a:r>
          </a:p>
          <a:p>
            <a:pPr algn="ctr"/>
            <a:endParaRPr lang="en-IN" sz="2800" b="1" dirty="0"/>
          </a:p>
          <a:p>
            <a:pPr marL="342900" indent="-342900">
              <a:buAutoNum type="arabicParenR"/>
            </a:pPr>
            <a:r>
              <a:rPr lang="en-IN" sz="2400" dirty="0"/>
              <a:t>Occurs independently</a:t>
            </a:r>
          </a:p>
          <a:p>
            <a:pPr marL="342900" indent="-342900">
              <a:buAutoNum type="arabicParenR"/>
            </a:pPr>
            <a:r>
              <a:rPr lang="en-IN" sz="2400" dirty="0"/>
              <a:t>Meaningful units be fully meaningful</a:t>
            </a:r>
          </a:p>
          <a:p>
            <a:pPr marL="342900" indent="-342900">
              <a:buAutoNum type="arabicParenR"/>
            </a:pPr>
            <a:r>
              <a:rPr lang="en-IN" sz="2400" dirty="0"/>
              <a:t>Supplementary meaning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9DA0DF-406C-40FF-ABA6-94A5E509EBB9}"/>
              </a:ext>
            </a:extLst>
          </p:cNvPr>
          <p:cNvSpPr txBox="1"/>
          <p:nvPr/>
        </p:nvSpPr>
        <p:spPr>
          <a:xfrm>
            <a:off x="5638800" y="1691640"/>
            <a:ext cx="3048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/>
              <a:t>BOUND</a:t>
            </a:r>
          </a:p>
          <a:p>
            <a:pPr algn="ctr"/>
            <a:endParaRPr lang="en-IN" b="1" dirty="0"/>
          </a:p>
          <a:p>
            <a:pPr algn="ctr"/>
            <a:endParaRPr lang="en-IN" b="1" dirty="0"/>
          </a:p>
          <a:p>
            <a:pPr marL="342900" indent="-342900">
              <a:buAutoNum type="arabicParenR"/>
            </a:pPr>
            <a:r>
              <a:rPr lang="en-IN" sz="2400" dirty="0"/>
              <a:t>Occurs as dependant units</a:t>
            </a:r>
          </a:p>
          <a:p>
            <a:pPr marL="342900" indent="-342900">
              <a:buAutoNum type="arabicParenR"/>
            </a:pPr>
            <a:r>
              <a:rPr lang="en-IN" sz="2400" dirty="0"/>
              <a:t>Attached to others units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EACEDC-FDD1-42D2-A586-618036E5D939}"/>
              </a:ext>
            </a:extLst>
          </p:cNvPr>
          <p:cNvSpPr txBox="1"/>
          <p:nvPr/>
        </p:nvSpPr>
        <p:spPr>
          <a:xfrm>
            <a:off x="2438400" y="4481988"/>
            <a:ext cx="5867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err="1"/>
              <a:t>Eg</a:t>
            </a:r>
            <a:r>
              <a:rPr lang="en-IN" sz="2000" b="1" dirty="0"/>
              <a:t>: Costly has two Morphemes</a:t>
            </a:r>
          </a:p>
          <a:p>
            <a:endParaRPr lang="en-IN" sz="2000" b="1" dirty="0"/>
          </a:p>
          <a:p>
            <a:r>
              <a:rPr lang="en-IN" dirty="0"/>
              <a:t>Free- ‘Cost’</a:t>
            </a:r>
          </a:p>
          <a:p>
            <a:r>
              <a:rPr lang="en-IN" dirty="0"/>
              <a:t>Bound – ‘</a:t>
            </a:r>
            <a:r>
              <a:rPr lang="en-IN" dirty="0" err="1"/>
              <a:t>ly</a:t>
            </a:r>
            <a:r>
              <a:rPr lang="en-IN" dirty="0"/>
              <a:t>’</a:t>
            </a:r>
          </a:p>
          <a:p>
            <a:r>
              <a:rPr lang="en-IN" dirty="0"/>
              <a:t>= word -Costly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4245934" y="84325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/>
        </p:nvCxnSpPr>
        <p:spPr>
          <a:xfrm flipH="1">
            <a:off x="2787327" y="1453639"/>
            <a:ext cx="1403673" cy="5313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4511840" y="1453639"/>
            <a:ext cx="1736560" cy="540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799397" y="2336829"/>
            <a:ext cx="862622" cy="648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1911163" y="2350808"/>
            <a:ext cx="1052886" cy="638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249194" y="2614254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ubtitle 3">
            <a:extLst>
              <a:ext uri="{FF2B5EF4-FFF2-40B4-BE49-F238E27FC236}">
                <a16:creationId xmlns:a16="http://schemas.microsoft.com/office/drawing/2014/main" id="{0FF25E45-EA7F-4941-9D24-D98BCDA6F3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7017F1-981A-496D-9041-F191009D5F02}"/>
              </a:ext>
            </a:extLst>
          </p:cNvPr>
          <p:cNvSpPr txBox="1"/>
          <p:nvPr/>
        </p:nvSpPr>
        <p:spPr>
          <a:xfrm>
            <a:off x="3550920" y="160711"/>
            <a:ext cx="4341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MORPHOLOGY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8E85DF-A2A1-43A7-A51E-E4D605F8E338}"/>
              </a:ext>
            </a:extLst>
          </p:cNvPr>
          <p:cNvSpPr txBox="1"/>
          <p:nvPr/>
        </p:nvSpPr>
        <p:spPr>
          <a:xfrm>
            <a:off x="3621753" y="1063842"/>
            <a:ext cx="28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TWO BRANCHES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058E26-5A37-429F-ADBC-37B361799F86}"/>
              </a:ext>
            </a:extLst>
          </p:cNvPr>
          <p:cNvSpPr txBox="1"/>
          <p:nvPr/>
        </p:nvSpPr>
        <p:spPr>
          <a:xfrm>
            <a:off x="777931" y="1998007"/>
            <a:ext cx="301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LEXICAL or DERIVATIONAL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9DF7F3-7A03-47B8-9811-5E8396B74A52}"/>
              </a:ext>
            </a:extLst>
          </p:cNvPr>
          <p:cNvSpPr txBox="1"/>
          <p:nvPr/>
        </p:nvSpPr>
        <p:spPr>
          <a:xfrm>
            <a:off x="5679560" y="1998007"/>
            <a:ext cx="258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/>
              <a:t>INFLECTIONAL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3F0E56-F71E-4DA4-B85E-519A5F46D7C9}"/>
              </a:ext>
            </a:extLst>
          </p:cNvPr>
          <p:cNvSpPr txBox="1"/>
          <p:nvPr/>
        </p:nvSpPr>
        <p:spPr>
          <a:xfrm>
            <a:off x="76200" y="2978003"/>
            <a:ext cx="4570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 CHANGING            CLASS MAINTAINING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F52FA9-A28C-4640-8010-7D19852410DE}"/>
              </a:ext>
            </a:extLst>
          </p:cNvPr>
          <p:cNvSpPr txBox="1"/>
          <p:nvPr/>
        </p:nvSpPr>
        <p:spPr>
          <a:xfrm>
            <a:off x="5679560" y="3704968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IN" dirty="0"/>
              <a:t>Affixation</a:t>
            </a:r>
          </a:p>
          <a:p>
            <a:pPr marL="342900" indent="-342900">
              <a:buAutoNum type="arabicPeriod"/>
            </a:pPr>
            <a:r>
              <a:rPr lang="en-IN" dirty="0"/>
              <a:t>Vowel Change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DBBAC8-DAE9-4561-93B3-546D7189474A}"/>
              </a:ext>
            </a:extLst>
          </p:cNvPr>
          <p:cNvSpPr txBox="1"/>
          <p:nvPr/>
        </p:nvSpPr>
        <p:spPr>
          <a:xfrm>
            <a:off x="5486400" y="2901482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Study of process including: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"/>
            <a:ext cx="8382000" cy="5867400"/>
          </a:xfrm>
        </p:spPr>
        <p:txBody>
          <a:bodyPr>
            <a:norm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Difference</a:t>
            </a:r>
          </a:p>
          <a:p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new words                    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word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grammatical functions like- 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Number				       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Tense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Person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Case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Gender</a:t>
            </a:r>
          </a:p>
        </p:txBody>
      </p:sp>
      <p:cxnSp>
        <p:nvCxnSpPr>
          <p:cNvPr id="5" name="Straight Connector 4"/>
          <p:cNvCxnSpPr/>
          <p:nvPr/>
        </p:nvCxnSpPr>
        <p:spPr>
          <a:xfrm rot="10800000" flipV="1">
            <a:off x="2209800" y="914400"/>
            <a:ext cx="19812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95800" y="933616"/>
            <a:ext cx="19050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15C6016-10FD-4E6B-BC57-D7A373E418E4}"/>
              </a:ext>
            </a:extLst>
          </p:cNvPr>
          <p:cNvSpPr txBox="1"/>
          <p:nvPr/>
        </p:nvSpPr>
        <p:spPr>
          <a:xfrm>
            <a:off x="5486400" y="1981200"/>
            <a:ext cx="3657600" cy="786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OCCURS IN EXISTING FROM WORDS THROUGH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772400" cy="4572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Morphological split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066800"/>
            <a:ext cx="8305800" cy="55626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Motherly</a:t>
            </a:r>
          </a:p>
          <a:p>
            <a:pPr marL="514350" indent="-514350"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</a:p>
          <a:p>
            <a:pPr marL="514350" indent="-514350"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</a:p>
          <a:p>
            <a:pPr marL="514350" indent="-514350"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changing derivational Morphology</a:t>
            </a: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‘Mother’     Free Morpheme</a:t>
            </a:r>
          </a:p>
          <a:p>
            <a:pPr marL="514350" indent="-514350"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‘-ly’     Bound Morpheme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447800"/>
            <a:ext cx="688914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5F3D02-A178-4BB2-8529-0ECB3784BE94}"/>
              </a:ext>
            </a:extLst>
          </p:cNvPr>
          <p:cNvCxnSpPr/>
          <p:nvPr/>
        </p:nvCxnSpPr>
        <p:spPr>
          <a:xfrm>
            <a:off x="1981200" y="55626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1C59F9D-CE7D-4AD3-839A-0BA288EA9011}"/>
              </a:ext>
            </a:extLst>
          </p:cNvPr>
          <p:cNvCxnSpPr>
            <a:cxnSpLocks/>
          </p:cNvCxnSpPr>
          <p:nvPr/>
        </p:nvCxnSpPr>
        <p:spPr>
          <a:xfrm>
            <a:off x="2590800" y="5105400"/>
            <a:ext cx="304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38100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838200"/>
            <a:ext cx="8915400" cy="6019800"/>
          </a:xfrm>
        </p:spPr>
        <p:txBody>
          <a:bodyPr>
            <a:noAutofit/>
          </a:bodyPr>
          <a:lstStyle/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Motherhood (n)</a:t>
            </a: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Class maintaining Morphology</a:t>
            </a:r>
          </a:p>
          <a:p>
            <a:pPr algn="just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‘Mother’    Free Morpheme</a:t>
            </a:r>
          </a:p>
          <a:p>
            <a:pPr algn="just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‘-hood’    Bound Morpheme</a:t>
            </a: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524000"/>
            <a:ext cx="5943600" cy="263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394EAEF-7679-4BFF-8B72-F3D852EE6D81}"/>
              </a:ext>
            </a:extLst>
          </p:cNvPr>
          <p:cNvCxnSpPr>
            <a:cxnSpLocks/>
          </p:cNvCxnSpPr>
          <p:nvPr/>
        </p:nvCxnSpPr>
        <p:spPr>
          <a:xfrm>
            <a:off x="2057400" y="5334000"/>
            <a:ext cx="304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CB4276-0850-4A37-A8A6-2B0A3C4C99AE}"/>
              </a:ext>
            </a:extLst>
          </p:cNvPr>
          <p:cNvCxnSpPr/>
          <p:nvPr/>
        </p:nvCxnSpPr>
        <p:spPr>
          <a:xfrm>
            <a:off x="1828800" y="57912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127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 Formations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14400"/>
            <a:ext cx="8763000" cy="5791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    filmdom, kingdom, boredom (Noun-Noun)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Star     gangster, monster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    approval, betrayal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(verb - Noun)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    personal, tribal, maternal, occasional </a:t>
            </a:r>
          </a:p>
          <a:p>
            <a:pPr algn="l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(Noun - adjective)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 (optional)     happiness, unhappiness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(adjective - noun)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    redo, rewrite, rethink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(verb- verb)</a:t>
            </a:r>
          </a:p>
          <a:p>
            <a:pPr algn="l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   unhappy, unwise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(adjective - adjective)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9679A3A-41D2-4C2A-BC91-8E45964C9937}"/>
              </a:ext>
            </a:extLst>
          </p:cNvPr>
          <p:cNvCxnSpPr/>
          <p:nvPr/>
        </p:nvCxnSpPr>
        <p:spPr>
          <a:xfrm>
            <a:off x="1143000" y="23622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7A3E188-FB82-4424-A904-827AA8985E91}"/>
              </a:ext>
            </a:extLst>
          </p:cNvPr>
          <p:cNvCxnSpPr/>
          <p:nvPr/>
        </p:nvCxnSpPr>
        <p:spPr>
          <a:xfrm>
            <a:off x="977017" y="45720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EEDA17-FF93-40F2-B4DE-CA6EE500A780}"/>
              </a:ext>
            </a:extLst>
          </p:cNvPr>
          <p:cNvCxnSpPr/>
          <p:nvPr/>
        </p:nvCxnSpPr>
        <p:spPr>
          <a:xfrm>
            <a:off x="3429000" y="38100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1ECF1A-EA15-455C-8631-A2951FF8D1C4}"/>
              </a:ext>
            </a:extLst>
          </p:cNvPr>
          <p:cNvCxnSpPr>
            <a:cxnSpLocks/>
          </p:cNvCxnSpPr>
          <p:nvPr/>
        </p:nvCxnSpPr>
        <p:spPr>
          <a:xfrm>
            <a:off x="1485900" y="19050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9EA14F-B29D-42DF-B189-F8B2E8EBADC9}"/>
              </a:ext>
            </a:extLst>
          </p:cNvPr>
          <p:cNvCxnSpPr/>
          <p:nvPr/>
        </p:nvCxnSpPr>
        <p:spPr>
          <a:xfrm>
            <a:off x="1371600" y="10668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C8CFA44-7A8B-4532-B207-BE5D92B58084}"/>
              </a:ext>
            </a:extLst>
          </p:cNvPr>
          <p:cNvCxnSpPr/>
          <p:nvPr/>
        </p:nvCxnSpPr>
        <p:spPr>
          <a:xfrm>
            <a:off x="1091317" y="28194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FBD3A8C-7F70-4FE6-B426-31BF1FB3B358}"/>
              </a:ext>
            </a:extLst>
          </p:cNvPr>
          <p:cNvCxnSpPr/>
          <p:nvPr/>
        </p:nvCxnSpPr>
        <p:spPr>
          <a:xfrm>
            <a:off x="1028700" y="5029200"/>
            <a:ext cx="228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155</TotalTime>
  <Words>309</Words>
  <Application>Microsoft Office PowerPoint</Application>
  <PresentationFormat>On-screen Show (4:3)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 Black</vt:lpstr>
      <vt:lpstr>Calibri</vt:lpstr>
      <vt:lpstr>Calibri Light</vt:lpstr>
      <vt:lpstr>Courier New</vt:lpstr>
      <vt:lpstr>Times New Roman</vt:lpstr>
      <vt:lpstr>Wingdings</vt:lpstr>
      <vt:lpstr>Retrospect</vt:lpstr>
      <vt:lpstr>A STUDY OF MORPHOLOGY</vt:lpstr>
      <vt:lpstr>Morphology</vt:lpstr>
      <vt:lpstr>PowerPoint Presentation</vt:lpstr>
      <vt:lpstr>PowerPoint Presentation</vt:lpstr>
      <vt:lpstr>PowerPoint Presentation</vt:lpstr>
      <vt:lpstr>Examples of Morphological split</vt:lpstr>
      <vt:lpstr>Example 2</vt:lpstr>
      <vt:lpstr>Remember Formations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Morphology</dc:title>
  <dc:creator>com</dc:creator>
  <cp:lastModifiedBy>MINAKSHI PRADHAN</cp:lastModifiedBy>
  <cp:revision>42</cp:revision>
  <dcterms:created xsi:type="dcterms:W3CDTF">2020-05-01T05:18:34Z</dcterms:created>
  <dcterms:modified xsi:type="dcterms:W3CDTF">2023-08-10T13:22:02Z</dcterms:modified>
</cp:coreProperties>
</file>