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1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141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11FA6E4-1832-4A0F-90D3-8C7FE37FC042}" type="datetimeFigureOut">
              <a:rPr lang="en-US" smtClean="0"/>
              <a:pPr/>
              <a:t>3/1/2024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815F364-0161-4046-B705-E7612C096D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11FA6E4-1832-4A0F-90D3-8C7FE37FC042}" type="datetimeFigureOut">
              <a:rPr lang="en-US" smtClean="0"/>
              <a:pPr/>
              <a:t>3/1/2024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815F364-0161-4046-B705-E7612C096D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11FA6E4-1832-4A0F-90D3-8C7FE37FC042}" type="datetimeFigureOut">
              <a:rPr lang="en-US" smtClean="0"/>
              <a:pPr/>
              <a:t>3/1/2024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815F364-0161-4046-B705-E7612C096D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11FA6E4-1832-4A0F-90D3-8C7FE37FC042}" type="datetimeFigureOut">
              <a:rPr lang="en-US" smtClean="0"/>
              <a:pPr/>
              <a:t>3/1/2024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815F364-0161-4046-B705-E7612C096D0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11FA6E4-1832-4A0F-90D3-8C7FE37FC042}" type="datetimeFigureOut">
              <a:rPr lang="en-US" smtClean="0"/>
              <a:pPr/>
              <a:t>3/1/2024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815F364-0161-4046-B705-E7612C096D0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11FA6E4-1832-4A0F-90D3-8C7FE37FC042}" type="datetimeFigureOut">
              <a:rPr lang="en-US" smtClean="0"/>
              <a:pPr/>
              <a:t>3/1/2024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815F364-0161-4046-B705-E7612C096D0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11FA6E4-1832-4A0F-90D3-8C7FE37FC042}" type="datetimeFigureOut">
              <a:rPr lang="en-US" smtClean="0"/>
              <a:pPr/>
              <a:t>3/1/2024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815F364-0161-4046-B705-E7612C096D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11FA6E4-1832-4A0F-90D3-8C7FE37FC042}" type="datetimeFigureOut">
              <a:rPr lang="en-US" smtClean="0"/>
              <a:pPr/>
              <a:t>3/1/2024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815F364-0161-4046-B705-E7612C096D0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11FA6E4-1832-4A0F-90D3-8C7FE37FC042}" type="datetimeFigureOut">
              <a:rPr lang="en-US" smtClean="0"/>
              <a:pPr/>
              <a:t>3/1/2024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815F364-0161-4046-B705-E7612C096D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F11FA6E4-1832-4A0F-90D3-8C7FE37FC042}" type="datetimeFigureOut">
              <a:rPr lang="en-US" smtClean="0"/>
              <a:pPr/>
              <a:t>3/1/2024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815F364-0161-4046-B705-E7612C096D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11FA6E4-1832-4A0F-90D3-8C7FE37FC042}" type="datetimeFigureOut">
              <a:rPr lang="en-US" smtClean="0"/>
              <a:pPr/>
              <a:t>3/1/2024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815F364-0161-4046-B705-E7612C096D0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F11FA6E4-1832-4A0F-90D3-8C7FE37FC042}" type="datetimeFigureOut">
              <a:rPr lang="en-US" smtClean="0"/>
              <a:pPr/>
              <a:t>3/1/2024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8815F364-0161-4046-B705-E7612C096D0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1"/>
            <a:ext cx="7772400" cy="2514599"/>
          </a:xfrm>
          <a:solidFill>
            <a:srgbClr val="FFC000"/>
          </a:solidFill>
        </p:spPr>
        <p:txBody>
          <a:bodyPr>
            <a:normAutofit/>
          </a:bodyPr>
          <a:lstStyle/>
          <a:p>
            <a:r>
              <a:rPr lang="en-US" sz="5400" dirty="0" smtClean="0"/>
              <a:t>Teacher’s  Autonomy</a:t>
            </a:r>
            <a:endParaRPr lang="en-US" sz="5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95600"/>
            <a:ext cx="6400800" cy="2743200"/>
          </a:xfrm>
        </p:spPr>
        <p:txBody>
          <a:bodyPr/>
          <a:lstStyle/>
          <a:p>
            <a:r>
              <a:rPr lang="en-US" dirty="0" smtClean="0">
                <a:ln>
                  <a:solidFill>
                    <a:schemeClr val="tx1"/>
                  </a:solidFill>
                </a:ln>
              </a:rPr>
              <a:t>Meaning</a:t>
            </a:r>
            <a:r>
              <a:rPr lang="en-US" dirty="0" smtClean="0"/>
              <a:t> </a:t>
            </a:r>
            <a:r>
              <a:rPr lang="en-US" dirty="0" smtClean="0">
                <a:ln>
                  <a:solidFill>
                    <a:schemeClr val="tx1"/>
                  </a:solidFill>
                </a:ln>
              </a:rPr>
              <a:t>Of</a:t>
            </a:r>
            <a:r>
              <a:rPr lang="en-US" dirty="0" smtClean="0"/>
              <a:t> </a:t>
            </a:r>
            <a:r>
              <a:rPr lang="en-US" dirty="0" smtClean="0">
                <a:ln>
                  <a:solidFill>
                    <a:schemeClr val="tx1"/>
                  </a:solidFill>
                </a:ln>
              </a:rPr>
              <a:t>Autonomous           </a:t>
            </a:r>
          </a:p>
          <a:p>
            <a:r>
              <a:rPr lang="en-US" dirty="0" smtClean="0">
                <a:ln>
                  <a:solidFill>
                    <a:schemeClr val="tx1"/>
                  </a:solidFill>
                </a:ln>
              </a:rPr>
              <a:t>Meaning of Teacher Autonomy       </a:t>
            </a:r>
          </a:p>
          <a:p>
            <a:r>
              <a:rPr lang="en-US" dirty="0" smtClean="0">
                <a:ln>
                  <a:solidFill>
                    <a:schemeClr val="tx1"/>
                  </a:solidFill>
                </a:ln>
              </a:rPr>
              <a:t>Definition of Teacher  Autonomy</a:t>
            </a:r>
          </a:p>
          <a:p>
            <a:r>
              <a:rPr lang="en-US" dirty="0" smtClean="0">
                <a:ln>
                  <a:solidFill>
                    <a:schemeClr val="tx1"/>
                  </a:solidFill>
                </a:ln>
              </a:rPr>
              <a:t>           </a:t>
            </a:r>
            <a:endParaRPr lang="en-US" dirty="0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67200" y="5410200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>
                <a:ln>
                  <a:solidFill>
                    <a:schemeClr val="tx1"/>
                  </a:solidFill>
                </a:ln>
              </a:rPr>
              <a:t>Presented by:-</a:t>
            </a:r>
          </a:p>
          <a:p>
            <a:r>
              <a:rPr lang="en-US" dirty="0" smtClean="0">
                <a:ln>
                  <a:solidFill>
                    <a:schemeClr val="tx1"/>
                  </a:solidFill>
                </a:ln>
              </a:rPr>
              <a:t>Dr. </a:t>
            </a:r>
            <a:r>
              <a:rPr lang="en-US" dirty="0" err="1" smtClean="0">
                <a:ln>
                  <a:solidFill>
                    <a:schemeClr val="tx1"/>
                  </a:solidFill>
                </a:ln>
              </a:rPr>
              <a:t>Sanjivani</a:t>
            </a:r>
            <a:r>
              <a:rPr lang="en-US" dirty="0" smtClean="0">
                <a:ln>
                  <a:solidFill>
                    <a:schemeClr val="tx1"/>
                  </a:solidFill>
                </a:ln>
              </a:rPr>
              <a:t> </a:t>
            </a:r>
            <a:r>
              <a:rPr lang="en-US" dirty="0" err="1" smtClean="0">
                <a:ln>
                  <a:solidFill>
                    <a:schemeClr val="tx1"/>
                  </a:solidFill>
                </a:ln>
              </a:rPr>
              <a:t>Thakur</a:t>
            </a:r>
            <a:endParaRPr lang="en-US" dirty="0" smtClean="0">
              <a:ln>
                <a:solidFill>
                  <a:schemeClr val="tx1"/>
                </a:solidFill>
              </a:ln>
            </a:endParaRPr>
          </a:p>
          <a:p>
            <a:r>
              <a:rPr lang="en-US" dirty="0" smtClean="0">
                <a:ln>
                  <a:solidFill>
                    <a:schemeClr val="tx1"/>
                  </a:solidFill>
                </a:ln>
              </a:rPr>
              <a:t>HOD, Education </a:t>
            </a:r>
            <a:r>
              <a:rPr lang="en-US" dirty="0" err="1" smtClean="0">
                <a:ln>
                  <a:solidFill>
                    <a:schemeClr val="tx1"/>
                  </a:solidFill>
                </a:ln>
              </a:rPr>
              <a:t>Depatment</a:t>
            </a:r>
            <a:endParaRPr lang="en-US" dirty="0" smtClean="0">
              <a:ln>
                <a:solidFill>
                  <a:schemeClr val="tx1"/>
                </a:solidFill>
              </a:ln>
            </a:endParaRPr>
          </a:p>
          <a:p>
            <a:r>
              <a:rPr lang="en-US" dirty="0" err="1" smtClean="0">
                <a:ln>
                  <a:solidFill>
                    <a:schemeClr val="tx1"/>
                  </a:solidFill>
                </a:ln>
              </a:rPr>
              <a:t>Durga</a:t>
            </a:r>
            <a:r>
              <a:rPr lang="en-US" dirty="0" smtClean="0">
                <a:ln>
                  <a:solidFill>
                    <a:schemeClr val="tx1"/>
                  </a:solidFill>
                </a:ln>
              </a:rPr>
              <a:t> </a:t>
            </a:r>
            <a:r>
              <a:rPr lang="en-US" dirty="0" err="1" smtClean="0">
                <a:ln>
                  <a:solidFill>
                    <a:schemeClr val="tx1"/>
                  </a:solidFill>
                </a:ln>
              </a:rPr>
              <a:t>Mahavidyalay</a:t>
            </a:r>
            <a:endParaRPr lang="en-US" dirty="0" smtClean="0">
              <a:ln>
                <a:solidFill>
                  <a:schemeClr val="tx1"/>
                </a:solidFill>
              </a:ln>
            </a:endParaRPr>
          </a:p>
          <a:p>
            <a:endParaRPr lang="en-US" dirty="0">
              <a:ln>
                <a:solidFill>
                  <a:schemeClr val="tx1"/>
                </a:solidFill>
              </a:ln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1. As self –directed  action                                </a:t>
            </a:r>
          </a:p>
          <a:p>
            <a:r>
              <a:rPr lang="en-US" dirty="0" smtClean="0"/>
              <a:t>2.Freedom of decision making                          </a:t>
            </a:r>
          </a:p>
          <a:p>
            <a:r>
              <a:rPr lang="en-US" dirty="0" smtClean="0"/>
              <a:t>3.Conscience / Rational autonomy                    </a:t>
            </a:r>
          </a:p>
          <a:p>
            <a:r>
              <a:rPr lang="en-US" dirty="0" smtClean="0"/>
              <a:t>4.Inclusion of accountability                              </a:t>
            </a:r>
          </a:p>
          <a:p>
            <a:r>
              <a:rPr lang="en-US" dirty="0" smtClean="0"/>
              <a:t>5. Executive freedom                                        </a:t>
            </a:r>
          </a:p>
          <a:p>
            <a:r>
              <a:rPr lang="en-US" dirty="0" smtClean="0"/>
              <a:t>6. For   effectiveness of education  system       </a:t>
            </a:r>
          </a:p>
          <a:p>
            <a:r>
              <a:rPr lang="en-US" dirty="0" smtClean="0"/>
              <a:t>7.Teacher </a:t>
            </a:r>
            <a:r>
              <a:rPr lang="en-US" dirty="0" err="1" smtClean="0"/>
              <a:t>Impowerment</a:t>
            </a:r>
            <a:r>
              <a:rPr lang="en-US" dirty="0" smtClean="0"/>
              <a:t>                                                                                              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30362"/>
          </a:xfrm>
          <a:solidFill>
            <a:srgbClr val="FFC000"/>
          </a:solidFill>
        </p:spPr>
        <p:txBody>
          <a:bodyPr>
            <a:normAutofit/>
          </a:bodyPr>
          <a:lstStyle/>
          <a:p>
            <a:r>
              <a:rPr lang="en-US" dirty="0" smtClean="0"/>
              <a:t>Characteristics of Teacher Autonomy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1. Teaching and Assessment                            </a:t>
            </a:r>
          </a:p>
          <a:p>
            <a:r>
              <a:rPr lang="en-US" dirty="0" smtClean="0"/>
              <a:t>2. Curriculum development                              </a:t>
            </a:r>
          </a:p>
          <a:p>
            <a:r>
              <a:rPr lang="en-US" dirty="0" smtClean="0"/>
              <a:t>3.Financial system           </a:t>
            </a:r>
          </a:p>
          <a:p>
            <a:r>
              <a:rPr lang="en-US" dirty="0" smtClean="0"/>
              <a:t>4.Professional development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/>
          <a:lstStyle/>
          <a:p>
            <a:r>
              <a:rPr lang="en-US" dirty="0" smtClean="0"/>
              <a:t>Domains of Teacher Autonomy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995672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Increasing importance of teachers </a:t>
            </a:r>
          </a:p>
          <a:p>
            <a:r>
              <a:rPr lang="en-US" dirty="0" smtClean="0"/>
              <a:t>Increasing accountability of teachers </a:t>
            </a:r>
          </a:p>
          <a:p>
            <a:r>
              <a:rPr lang="en-US" dirty="0" smtClean="0"/>
              <a:t>Direct relation between student and teacher </a:t>
            </a:r>
          </a:p>
          <a:p>
            <a:r>
              <a:rPr lang="en-US" dirty="0" smtClean="0"/>
              <a:t>Personal and professional progress</a:t>
            </a:r>
          </a:p>
          <a:p>
            <a:r>
              <a:rPr lang="en-US" dirty="0" smtClean="0"/>
              <a:t>Development of self confidence </a:t>
            </a:r>
          </a:p>
          <a:p>
            <a:r>
              <a:rPr lang="en-US" dirty="0" smtClean="0"/>
              <a:t>For collective effort, collaboration and cooperation</a:t>
            </a:r>
          </a:p>
          <a:p>
            <a:r>
              <a:rPr lang="en-US" dirty="0" smtClean="0"/>
              <a:t>Enter of suitable person</a:t>
            </a:r>
          </a:p>
          <a:p>
            <a:r>
              <a:rPr lang="en-US" dirty="0" smtClean="0"/>
              <a:t>Improvement inn quality of education</a:t>
            </a:r>
          </a:p>
          <a:p>
            <a:r>
              <a:rPr lang="en-US" dirty="0" smtClean="0"/>
              <a:t>Empowerment of teachers </a:t>
            </a:r>
          </a:p>
          <a:p>
            <a:r>
              <a:rPr lang="en-US" dirty="0" smtClean="0"/>
              <a:t>Helpful in decentralization</a:t>
            </a:r>
          </a:p>
          <a:p>
            <a:r>
              <a:rPr lang="en-US" dirty="0" smtClean="0"/>
              <a:t>Psychological basis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>
            <a:normAutofit fontScale="90000"/>
          </a:bodyPr>
          <a:lstStyle/>
          <a:p>
            <a:r>
              <a:rPr lang="en-US" dirty="0" smtClean="0"/>
              <a:t>Arguments  for teacher </a:t>
            </a:r>
            <a:r>
              <a:rPr lang="en-US" dirty="0" err="1" smtClean="0"/>
              <a:t>auotnomy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257800"/>
          </a:xfrm>
        </p:spPr>
        <p:txBody>
          <a:bodyPr>
            <a:normAutofit fontScale="92500" lnSpcReduction="10000"/>
          </a:bodyPr>
          <a:lstStyle/>
          <a:p>
            <a:endParaRPr lang="en-US" dirty="0" smtClean="0"/>
          </a:p>
          <a:p>
            <a:r>
              <a:rPr lang="en-US" dirty="0" smtClean="0"/>
              <a:t>Appointment of suitable teacher </a:t>
            </a:r>
          </a:p>
          <a:p>
            <a:r>
              <a:rPr lang="en-US" dirty="0" smtClean="0"/>
              <a:t>Political interference</a:t>
            </a:r>
          </a:p>
          <a:p>
            <a:r>
              <a:rPr lang="en-US" dirty="0" smtClean="0"/>
              <a:t>Respectful salary </a:t>
            </a:r>
          </a:p>
          <a:p>
            <a:r>
              <a:rPr lang="en-US" dirty="0" smtClean="0"/>
              <a:t>Transparency in system</a:t>
            </a:r>
          </a:p>
          <a:p>
            <a:r>
              <a:rPr lang="en-US" dirty="0" smtClean="0"/>
              <a:t>Corruption</a:t>
            </a:r>
          </a:p>
          <a:p>
            <a:r>
              <a:rPr lang="en-US" dirty="0" smtClean="0"/>
              <a:t>Relation between school and society</a:t>
            </a:r>
          </a:p>
          <a:p>
            <a:r>
              <a:rPr lang="en-US" dirty="0" smtClean="0"/>
              <a:t>Proper motivation</a:t>
            </a:r>
          </a:p>
          <a:p>
            <a:r>
              <a:rPr lang="en-US" dirty="0" err="1" smtClean="0"/>
              <a:t>Behaviour</a:t>
            </a:r>
            <a:r>
              <a:rPr lang="en-US" dirty="0" smtClean="0"/>
              <a:t> of principal</a:t>
            </a:r>
          </a:p>
          <a:p>
            <a:r>
              <a:rPr lang="en-US" dirty="0" smtClean="0"/>
              <a:t>Contemporary education policy</a:t>
            </a:r>
          </a:p>
          <a:p>
            <a:r>
              <a:rPr lang="en-US" dirty="0" smtClean="0"/>
              <a:t>Teachers personality</a:t>
            </a:r>
          </a:p>
          <a:p>
            <a:r>
              <a:rPr lang="en-US" dirty="0" smtClean="0"/>
              <a:t>Teachers morality</a:t>
            </a:r>
          </a:p>
          <a:p>
            <a:r>
              <a:rPr lang="en-US" dirty="0" smtClean="0"/>
              <a:t>Environment of school</a:t>
            </a:r>
          </a:p>
          <a:p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>
            <a:normAutofit fontScale="90000"/>
          </a:bodyPr>
          <a:lstStyle/>
          <a:p>
            <a:r>
              <a:rPr lang="en-US" dirty="0" smtClean="0"/>
              <a:t>Factors Affecting teachers Autonomy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87</TotalTime>
  <Words>165</Words>
  <Application>Microsoft Office PowerPoint</Application>
  <PresentationFormat>On-screen Show (4:3)</PresentationFormat>
  <Paragraphs>50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Concourse</vt:lpstr>
      <vt:lpstr>Teacher’s  Autonomy</vt:lpstr>
      <vt:lpstr>Characteristics of Teacher Autonomy</vt:lpstr>
      <vt:lpstr>Domains of Teacher Autonomy</vt:lpstr>
      <vt:lpstr>Arguments  for teacher auotnomy</vt:lpstr>
      <vt:lpstr>Factors Affecting teachers Autonomy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Teacher’s  Autonomy</dc:title>
  <dc:creator>user</dc:creator>
  <cp:lastModifiedBy>Win7</cp:lastModifiedBy>
  <cp:revision>17</cp:revision>
  <dcterms:created xsi:type="dcterms:W3CDTF">2024-01-27T14:42:43Z</dcterms:created>
  <dcterms:modified xsi:type="dcterms:W3CDTF">2024-03-01T07:51:19Z</dcterms:modified>
</cp:coreProperties>
</file>