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sldIdLst>
    <p:sldId id="299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B86BAE-4BDC-414E-AF2C-CD852282C051}" type="datetimeFigureOut">
              <a:rPr lang="en-US" smtClean="0"/>
              <a:t>01-03-2024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718473-3BEF-41AD-8365-7FD9F926BBFA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0517357-DC68-43E1-9173-9B31D3D43C2A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16387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6388" name="Rectangle 1027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C14E5-0AA1-4F4F-B2AE-6AF8C7862E26}" type="datetimeFigureOut">
              <a:rPr lang="en-US" smtClean="0"/>
              <a:t>01-03-2024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4D629-7510-4ECB-BD48-2166FA2EA50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C14E5-0AA1-4F4F-B2AE-6AF8C7862E26}" type="datetimeFigureOut">
              <a:rPr lang="en-US" smtClean="0"/>
              <a:t>01-03-2024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4D629-7510-4ECB-BD48-2166FA2EA50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C14E5-0AA1-4F4F-B2AE-6AF8C7862E26}" type="datetimeFigureOut">
              <a:rPr lang="en-US" smtClean="0"/>
              <a:t>01-03-2024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4D629-7510-4ECB-BD48-2166FA2EA50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C14E5-0AA1-4F4F-B2AE-6AF8C7862E26}" type="datetimeFigureOut">
              <a:rPr lang="en-US" smtClean="0"/>
              <a:t>01-03-2024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4D629-7510-4ECB-BD48-2166FA2EA50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C14E5-0AA1-4F4F-B2AE-6AF8C7862E26}" type="datetimeFigureOut">
              <a:rPr lang="en-US" smtClean="0"/>
              <a:t>01-03-2024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4D629-7510-4ECB-BD48-2166FA2EA50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C14E5-0AA1-4F4F-B2AE-6AF8C7862E26}" type="datetimeFigureOut">
              <a:rPr lang="en-US" smtClean="0"/>
              <a:t>01-03-2024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4D629-7510-4ECB-BD48-2166FA2EA50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C14E5-0AA1-4F4F-B2AE-6AF8C7862E26}" type="datetimeFigureOut">
              <a:rPr lang="en-US" smtClean="0"/>
              <a:t>01-03-2024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4D629-7510-4ECB-BD48-2166FA2EA50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C14E5-0AA1-4F4F-B2AE-6AF8C7862E26}" type="datetimeFigureOut">
              <a:rPr lang="en-US" smtClean="0"/>
              <a:t>01-03-2024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4D629-7510-4ECB-BD48-2166FA2EA50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C14E5-0AA1-4F4F-B2AE-6AF8C7862E26}" type="datetimeFigureOut">
              <a:rPr lang="en-US" smtClean="0"/>
              <a:t>01-03-2024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4D629-7510-4ECB-BD48-2166FA2EA50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C14E5-0AA1-4F4F-B2AE-6AF8C7862E26}" type="datetimeFigureOut">
              <a:rPr lang="en-US" smtClean="0"/>
              <a:t>01-03-2024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4D629-7510-4ECB-BD48-2166FA2EA50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C14E5-0AA1-4F4F-B2AE-6AF8C7862E26}" type="datetimeFigureOut">
              <a:rPr lang="en-US" smtClean="0"/>
              <a:t>01-03-2024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4D629-7510-4ECB-BD48-2166FA2EA50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BC14E5-0AA1-4F4F-B2AE-6AF8C7862E26}" type="datetimeFigureOut">
              <a:rPr lang="en-US" smtClean="0"/>
              <a:t>01-03-2024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04D629-7510-4ECB-BD48-2166FA2EA50A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60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7.png"/><Relationship Id="rId4" Type="http://schemas.openxmlformats.org/officeDocument/2006/relationships/image" Target="../media/image66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7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</p:spPr>
        <p:txBody>
          <a:bodyPr/>
          <a:lstStyle/>
          <a:p>
            <a:fld id="{1FB971AC-EA3B-4716-BC7D-8A776BE2C039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3077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914400" y="2514600"/>
            <a:ext cx="7162800" cy="3733800"/>
          </a:xfrm>
          <a:prstGeom prst="rect">
            <a:avLst/>
          </a:prstGeom>
        </p:spPr>
        <p:txBody>
          <a:bodyPr/>
          <a:lstStyle/>
          <a:p>
            <a:pPr eaLnBrk="1" hangingPunct="1"/>
            <a:endParaRPr lang="en-US" sz="2800" b="1" dirty="0" smtClean="0">
              <a:solidFill>
                <a:schemeClr val="accent2"/>
              </a:solidFill>
            </a:endParaRPr>
          </a:p>
          <a:p>
            <a:pPr eaLnBrk="1" hangingPunct="1"/>
            <a:endParaRPr lang="en-US" sz="2800" b="1" dirty="0" smtClean="0">
              <a:solidFill>
                <a:schemeClr val="accent2"/>
              </a:solidFill>
            </a:endParaRPr>
          </a:p>
          <a:p>
            <a:pPr eaLnBrk="1" hangingPunct="1"/>
            <a:endParaRPr lang="en-US" sz="2800" b="1" dirty="0" smtClean="0">
              <a:solidFill>
                <a:schemeClr val="accent2"/>
              </a:solidFill>
            </a:endParaRPr>
          </a:p>
          <a:p>
            <a:pPr eaLnBrk="1" hangingPunct="1"/>
            <a:endParaRPr lang="en-US" sz="3600" b="1" dirty="0" smtClean="0">
              <a:solidFill>
                <a:srgbClr val="CC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29200" y="3886201"/>
            <a:ext cx="34290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Presented By</a:t>
            </a:r>
          </a:p>
          <a:p>
            <a:r>
              <a:rPr lang="en-US" sz="2000" b="1" dirty="0" err="1" smtClean="0"/>
              <a:t>Ravindra</a:t>
            </a:r>
            <a:r>
              <a:rPr lang="en-US" sz="2000" b="1" dirty="0" smtClean="0"/>
              <a:t> Singh </a:t>
            </a:r>
            <a:r>
              <a:rPr lang="en-US" sz="2000" b="1" dirty="0" err="1" smtClean="0"/>
              <a:t>Rajput</a:t>
            </a:r>
            <a:endParaRPr lang="en-US" sz="2000" b="1" dirty="0" smtClean="0"/>
          </a:p>
          <a:p>
            <a:r>
              <a:rPr lang="en-US" sz="2000" b="1" dirty="0" smtClean="0"/>
              <a:t>Asst. Professor Computer Dept Durga Mahavidyalaya Raipur(CG) </a:t>
            </a:r>
            <a:endParaRPr lang="en-US" sz="2000" b="1" dirty="0"/>
          </a:p>
        </p:txBody>
      </p:sp>
      <p:sp>
        <p:nvSpPr>
          <p:cNvPr id="6" name="object 7"/>
          <p:cNvSpPr txBox="1"/>
          <p:nvPr/>
        </p:nvSpPr>
        <p:spPr>
          <a:xfrm>
            <a:off x="1285603" y="1513115"/>
            <a:ext cx="7315200" cy="745076"/>
          </a:xfrm>
          <a:prstGeom prst="rect">
            <a:avLst/>
          </a:prstGeom>
          <a:solidFill>
            <a:srgbClr val="8D863D"/>
          </a:solidFill>
        </p:spPr>
        <p:txBody>
          <a:bodyPr vert="horz" wrap="square" lIns="0" tIns="6350" rIns="0" bIns="0" rtlCol="0">
            <a:spAutoFit/>
          </a:bodyPr>
          <a:lstStyle/>
          <a:p>
            <a:pPr marL="238125">
              <a:lnSpc>
                <a:spcPct val="100000"/>
              </a:lnSpc>
              <a:spcBef>
                <a:spcPts val="50"/>
              </a:spcBef>
            </a:pPr>
            <a:r>
              <a:rPr lang="en-US" sz="4800" spc="-76" dirty="0" smtClean="0"/>
              <a:t>Windows</a:t>
            </a:r>
            <a:endParaRPr sz="4800">
              <a:latin typeface="Constantia"/>
              <a:cs typeface="Constantia"/>
            </a:endParaRPr>
          </a:p>
        </p:txBody>
      </p:sp>
    </p:spTree>
  </p:cSld>
  <p:clrMapOvr>
    <a:masterClrMapping/>
  </p:clrMapOvr>
  <p:transition spd="slow" advClick="0" advTm="3000">
    <p:blinds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21709" y="65666"/>
            <a:ext cx="3501159" cy="1366876"/>
          </a:xfrm>
          <a:prstGeom prst="rect">
            <a:avLst/>
          </a:prstGeom>
        </p:spPr>
        <p:txBody>
          <a:bodyPr vert="horz" wrap="square" lIns="0" tIns="12537" rIns="0" bIns="0" rtlCol="0">
            <a:spAutoFit/>
          </a:bodyPr>
          <a:lstStyle/>
          <a:p>
            <a:pPr marL="11397">
              <a:spcBef>
                <a:spcPts val="99"/>
              </a:spcBef>
            </a:pPr>
            <a:r>
              <a:rPr spc="-4" dirty="0"/>
              <a:t>GUI</a:t>
            </a:r>
            <a:r>
              <a:rPr spc="-27" dirty="0"/>
              <a:t> </a:t>
            </a:r>
            <a:r>
              <a:rPr spc="4" dirty="0"/>
              <a:t>–</a:t>
            </a:r>
            <a:r>
              <a:rPr spc="-22" dirty="0"/>
              <a:t> </a:t>
            </a:r>
            <a:r>
              <a:rPr spc="-4" dirty="0"/>
              <a:t>Share</a:t>
            </a:r>
            <a:r>
              <a:rPr spc="-18" dirty="0"/>
              <a:t> </a:t>
            </a:r>
            <a:r>
              <a:rPr spc="-4" dirty="0"/>
              <a:t>Data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70263" y="1022984"/>
            <a:ext cx="7612495" cy="2644149"/>
          </a:xfrm>
          <a:prstGeom prst="rect">
            <a:avLst/>
          </a:prstGeom>
        </p:spPr>
        <p:txBody>
          <a:bodyPr vert="horz" wrap="square" lIns="0" tIns="12537" rIns="0" bIns="0" rtlCol="0">
            <a:spAutoFit/>
          </a:bodyPr>
          <a:lstStyle/>
          <a:p>
            <a:pPr marL="11397" marR="4559">
              <a:spcBef>
                <a:spcPts val="99"/>
              </a:spcBef>
              <a:buSzPct val="96774"/>
              <a:buFont typeface="Arial MT"/>
              <a:buChar char="•"/>
              <a:tabLst>
                <a:tab pos="136194" algn="l"/>
              </a:tabLst>
            </a:pP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Because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the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formats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are well-defined,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different programs that run under </a:t>
            </a:r>
            <a:r>
              <a:rPr sz="2800" b="1" spc="4" dirty="0">
                <a:solidFill>
                  <a:srgbClr val="4C4C4C"/>
                </a:solidFill>
                <a:latin typeface="Arial"/>
                <a:cs typeface="Arial"/>
              </a:rPr>
              <a:t>a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common </a:t>
            </a:r>
            <a:r>
              <a:rPr sz="2800" b="1" spc="-763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0066CC"/>
                </a:solidFill>
                <a:latin typeface="Arial"/>
                <a:cs typeface="Arial"/>
              </a:rPr>
              <a:t>GUI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can </a:t>
            </a:r>
            <a:r>
              <a:rPr sz="2800" b="1" spc="-9" dirty="0">
                <a:solidFill>
                  <a:srgbClr val="0066CC"/>
                </a:solidFill>
                <a:latin typeface="Arial"/>
                <a:cs typeface="Arial"/>
              </a:rPr>
              <a:t>share </a:t>
            </a:r>
            <a:r>
              <a:rPr sz="2800" b="1" spc="-4" dirty="0">
                <a:solidFill>
                  <a:srgbClr val="0066CC"/>
                </a:solidFill>
                <a:latin typeface="Arial"/>
                <a:cs typeface="Arial"/>
              </a:rPr>
              <a:t>data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.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This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makes </a:t>
            </a:r>
            <a:r>
              <a:rPr sz="2800" b="1" spc="4" dirty="0">
                <a:solidFill>
                  <a:srgbClr val="4C4C4C"/>
                </a:solidFill>
                <a:latin typeface="Arial"/>
                <a:cs typeface="Arial"/>
              </a:rPr>
              <a:t>it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possible,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for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example, </a:t>
            </a:r>
            <a:r>
              <a:rPr sz="2800" b="1" spc="4" dirty="0">
                <a:solidFill>
                  <a:srgbClr val="4C4C4C"/>
                </a:solidFill>
                <a:latin typeface="Arial"/>
                <a:cs typeface="Arial"/>
              </a:rPr>
              <a:t>to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copy </a:t>
            </a:r>
            <a:r>
              <a:rPr sz="2800" b="1" spc="4" dirty="0">
                <a:solidFill>
                  <a:srgbClr val="4C4C4C"/>
                </a:solidFill>
                <a:latin typeface="Arial"/>
                <a:cs typeface="Arial"/>
              </a:rPr>
              <a:t>a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graph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created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by </a:t>
            </a:r>
            <a:r>
              <a:rPr sz="2800" b="1" spc="4" dirty="0">
                <a:solidFill>
                  <a:srgbClr val="4C4C4C"/>
                </a:solidFill>
                <a:latin typeface="Arial"/>
                <a:cs typeface="Arial"/>
              </a:rPr>
              <a:t>a </a:t>
            </a:r>
            <a:r>
              <a:rPr sz="2800" b="1" spc="9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spreadsheet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program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into </a:t>
            </a:r>
            <a:r>
              <a:rPr sz="2800" b="1" spc="4" dirty="0">
                <a:solidFill>
                  <a:srgbClr val="4C4C4C"/>
                </a:solidFill>
                <a:latin typeface="Arial"/>
                <a:cs typeface="Arial"/>
              </a:rPr>
              <a:t>a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document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created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by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4" dirty="0">
                <a:solidFill>
                  <a:srgbClr val="4C4C4C"/>
                </a:solidFill>
                <a:latin typeface="Arial"/>
                <a:cs typeface="Arial"/>
              </a:rPr>
              <a:t>a</a:t>
            </a:r>
            <a:r>
              <a:rPr sz="2800" b="1" spc="-13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word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processor.</a:t>
            </a:r>
            <a:endParaRPr sz="28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32260" y="3890861"/>
            <a:ext cx="4278110" cy="2967138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41864" y="65666"/>
            <a:ext cx="4260850" cy="1366876"/>
          </a:xfrm>
          <a:prstGeom prst="rect">
            <a:avLst/>
          </a:prstGeom>
        </p:spPr>
        <p:txBody>
          <a:bodyPr vert="horz" wrap="square" lIns="0" tIns="12537" rIns="0" bIns="0" rtlCol="0">
            <a:spAutoFit/>
          </a:bodyPr>
          <a:lstStyle/>
          <a:p>
            <a:pPr marL="11397">
              <a:spcBef>
                <a:spcPts val="99"/>
              </a:spcBef>
            </a:pPr>
            <a:r>
              <a:rPr spc="-4" dirty="0"/>
              <a:t>Parts</a:t>
            </a:r>
            <a:r>
              <a:rPr spc="-18" dirty="0"/>
              <a:t> </a:t>
            </a:r>
            <a:r>
              <a:rPr spc="-4" dirty="0"/>
              <a:t>of</a:t>
            </a:r>
            <a:r>
              <a:rPr spc="-27" dirty="0"/>
              <a:t> </a:t>
            </a:r>
            <a:r>
              <a:rPr spc="-4" dirty="0"/>
              <a:t>the</a:t>
            </a:r>
            <a:r>
              <a:rPr spc="-31" dirty="0"/>
              <a:t> </a:t>
            </a:r>
            <a:r>
              <a:rPr dirty="0"/>
              <a:t>Desktop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39091" y="684523"/>
            <a:ext cx="7139478" cy="6047366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53854" y="65666"/>
            <a:ext cx="4037445" cy="1366876"/>
          </a:xfrm>
          <a:prstGeom prst="rect">
            <a:avLst/>
          </a:prstGeom>
        </p:spPr>
        <p:txBody>
          <a:bodyPr vert="horz" wrap="square" lIns="0" tIns="12537" rIns="0" bIns="0" rtlCol="0">
            <a:spAutoFit/>
          </a:bodyPr>
          <a:lstStyle/>
          <a:p>
            <a:pPr marL="11397">
              <a:spcBef>
                <a:spcPts val="99"/>
              </a:spcBef>
            </a:pPr>
            <a:r>
              <a:rPr spc="-4" dirty="0"/>
              <a:t>Windows</a:t>
            </a:r>
            <a:r>
              <a:rPr spc="-27" dirty="0"/>
              <a:t> </a:t>
            </a:r>
            <a:r>
              <a:rPr dirty="0"/>
              <a:t>-</a:t>
            </a:r>
            <a:r>
              <a:rPr spc="-31" dirty="0"/>
              <a:t> </a:t>
            </a:r>
            <a:r>
              <a:rPr spc="-4" dirty="0"/>
              <a:t>Taskbar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71419" y="1022984"/>
            <a:ext cx="6187786" cy="2167095"/>
          </a:xfrm>
          <a:prstGeom prst="rect">
            <a:avLst/>
          </a:prstGeom>
        </p:spPr>
        <p:txBody>
          <a:bodyPr vert="horz" wrap="square" lIns="0" tIns="12537" rIns="0" bIns="0" rtlCol="0">
            <a:spAutoFit/>
          </a:bodyPr>
          <a:lstStyle/>
          <a:p>
            <a:pPr marL="11397" marR="4559">
              <a:spcBef>
                <a:spcPts val="99"/>
              </a:spcBef>
              <a:buSzPct val="96774"/>
              <a:buFont typeface="Arial MT"/>
              <a:buChar char="•"/>
              <a:tabLst>
                <a:tab pos="136194" algn="l"/>
              </a:tabLst>
            </a:pPr>
            <a:r>
              <a:rPr sz="2800" b="1" spc="-9" dirty="0">
                <a:solidFill>
                  <a:srgbClr val="0066CC"/>
                </a:solidFill>
                <a:latin typeface="Arial"/>
                <a:cs typeface="Arial"/>
              </a:rPr>
              <a:t>Taskbar </a:t>
            </a:r>
            <a:r>
              <a:rPr sz="2800" b="1" spc="4" dirty="0">
                <a:solidFill>
                  <a:srgbClr val="4C4C4C"/>
                </a:solidFill>
                <a:latin typeface="Arial"/>
                <a:cs typeface="Arial"/>
              </a:rPr>
              <a:t>–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shows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you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the windows </a:t>
            </a:r>
            <a:r>
              <a:rPr sz="2800" b="1" spc="4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or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programs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that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are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currently open </a:t>
            </a:r>
            <a:r>
              <a:rPr sz="2800" b="1" spc="-763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on the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desktop.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You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can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switch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between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windows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by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clicking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on the </a:t>
            </a:r>
            <a:r>
              <a:rPr sz="2800" b="1" spc="-763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applicable</a:t>
            </a:r>
            <a:r>
              <a:rPr sz="2800" b="1" spc="-18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button.</a:t>
            </a:r>
            <a:endParaRPr sz="28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15637" y="3428686"/>
            <a:ext cx="8327459" cy="1419247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38477" y="5105231"/>
            <a:ext cx="7751779" cy="1406854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64328" y="65666"/>
            <a:ext cx="5015923" cy="1366876"/>
          </a:xfrm>
          <a:prstGeom prst="rect">
            <a:avLst/>
          </a:prstGeom>
        </p:spPr>
        <p:txBody>
          <a:bodyPr vert="horz" wrap="square" lIns="0" tIns="12537" rIns="0" bIns="0" rtlCol="0">
            <a:spAutoFit/>
          </a:bodyPr>
          <a:lstStyle/>
          <a:p>
            <a:pPr marL="11397">
              <a:spcBef>
                <a:spcPts val="99"/>
              </a:spcBef>
            </a:pPr>
            <a:r>
              <a:rPr spc="-4" dirty="0"/>
              <a:t>Windows</a:t>
            </a:r>
            <a:r>
              <a:rPr spc="-18" dirty="0"/>
              <a:t> </a:t>
            </a:r>
            <a:r>
              <a:rPr spc="4" dirty="0"/>
              <a:t>–</a:t>
            </a:r>
            <a:r>
              <a:rPr spc="-13" dirty="0"/>
              <a:t> </a:t>
            </a:r>
            <a:r>
              <a:rPr spc="-4" dirty="0"/>
              <a:t>System</a:t>
            </a:r>
            <a:r>
              <a:rPr spc="-18" dirty="0"/>
              <a:t> </a:t>
            </a:r>
            <a:r>
              <a:rPr spc="-4" dirty="0"/>
              <a:t>Tray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71418" y="981524"/>
            <a:ext cx="6240318" cy="2811953"/>
          </a:xfrm>
          <a:prstGeom prst="rect">
            <a:avLst/>
          </a:prstGeom>
        </p:spPr>
        <p:txBody>
          <a:bodyPr vert="horz" wrap="square" lIns="0" tIns="55274" rIns="0" bIns="0" rtlCol="0">
            <a:spAutoFit/>
          </a:bodyPr>
          <a:lstStyle/>
          <a:p>
            <a:pPr marL="11397" marR="4559">
              <a:lnSpc>
                <a:spcPct val="89900"/>
              </a:lnSpc>
              <a:spcBef>
                <a:spcPts val="434"/>
              </a:spcBef>
              <a:buSzPct val="96774"/>
              <a:buFont typeface="Arial MT"/>
              <a:buChar char="•"/>
              <a:tabLst>
                <a:tab pos="136194" algn="l"/>
              </a:tabLst>
            </a:pPr>
            <a:r>
              <a:rPr sz="2800" b="1" spc="-9" dirty="0">
                <a:solidFill>
                  <a:srgbClr val="0066CC"/>
                </a:solidFill>
                <a:latin typeface="Arial"/>
                <a:cs typeface="Arial"/>
              </a:rPr>
              <a:t>System </a:t>
            </a:r>
            <a:r>
              <a:rPr sz="2800" b="1" spc="-4" dirty="0">
                <a:solidFill>
                  <a:srgbClr val="0066CC"/>
                </a:solidFill>
                <a:latin typeface="Arial"/>
                <a:cs typeface="Arial"/>
              </a:rPr>
              <a:t>Tray </a:t>
            </a:r>
            <a:r>
              <a:rPr sz="2800" b="1" spc="4" dirty="0">
                <a:solidFill>
                  <a:srgbClr val="4C4C4C"/>
                </a:solidFill>
                <a:latin typeface="Arial"/>
                <a:cs typeface="Arial"/>
              </a:rPr>
              <a:t>–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shows you running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programs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that were </a:t>
            </a:r>
            <a:r>
              <a:rPr sz="2800" b="1" spc="-9" dirty="0">
                <a:solidFill>
                  <a:srgbClr val="0066CC"/>
                </a:solidFill>
                <a:latin typeface="Arial"/>
                <a:cs typeface="Arial"/>
              </a:rPr>
              <a:t>started </a:t>
            </a:r>
            <a:r>
              <a:rPr sz="2800" b="1" spc="-4" dirty="0">
                <a:solidFill>
                  <a:srgbClr val="0066CC"/>
                </a:solidFill>
                <a:latin typeface="Arial"/>
                <a:cs typeface="Arial"/>
              </a:rPr>
              <a:t> automatically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by the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operating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system,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like anti-virus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programs,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the </a:t>
            </a:r>
            <a:r>
              <a:rPr sz="2800" b="1" spc="-763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clock and volume controls. These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programs are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running </a:t>
            </a:r>
            <a:r>
              <a:rPr sz="2800" b="1" spc="4" dirty="0">
                <a:solidFill>
                  <a:srgbClr val="4C4C4C"/>
                </a:solidFill>
                <a:latin typeface="Arial"/>
                <a:cs typeface="Arial"/>
              </a:rPr>
              <a:t>in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the </a:t>
            </a:r>
            <a:r>
              <a:rPr sz="2800" b="1" spc="4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background.</a:t>
            </a:r>
            <a:endParaRPr sz="28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554077" y="4115114"/>
            <a:ext cx="8386618" cy="2231651"/>
            <a:chOff x="609485" y="4663795"/>
            <a:chExt cx="9225280" cy="252920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9485" y="5468391"/>
              <a:ext cx="9225026" cy="172440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83402" y="4663795"/>
              <a:ext cx="3773678" cy="868680"/>
            </a:xfrm>
            <a:prstGeom prst="rect">
              <a:avLst/>
            </a:prstGeom>
          </p:spPr>
        </p:pic>
      </p:grpSp>
    </p:spTree>
  </p:cSld>
  <p:clrMapOvr>
    <a:masterClrMapping/>
  </p:clrMapOvr>
  <p:transition>
    <p:dissolv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36073" y="65666"/>
            <a:ext cx="6873008" cy="1366876"/>
          </a:xfrm>
          <a:prstGeom prst="rect">
            <a:avLst/>
          </a:prstGeom>
        </p:spPr>
        <p:txBody>
          <a:bodyPr vert="horz" wrap="square" lIns="0" tIns="12537" rIns="0" bIns="0" rtlCol="0">
            <a:spAutoFit/>
          </a:bodyPr>
          <a:lstStyle/>
          <a:p>
            <a:pPr marL="11397">
              <a:spcBef>
                <a:spcPts val="99"/>
              </a:spcBef>
            </a:pPr>
            <a:r>
              <a:rPr spc="-4" dirty="0"/>
              <a:t>Windows</a:t>
            </a:r>
            <a:r>
              <a:rPr spc="-18" dirty="0"/>
              <a:t> </a:t>
            </a:r>
            <a:r>
              <a:rPr dirty="0"/>
              <a:t>-</a:t>
            </a:r>
            <a:r>
              <a:rPr spc="-18" dirty="0"/>
              <a:t> </a:t>
            </a:r>
            <a:r>
              <a:rPr spc="-4" dirty="0"/>
              <a:t>Quick</a:t>
            </a:r>
            <a:r>
              <a:rPr spc="-13" dirty="0"/>
              <a:t> </a:t>
            </a:r>
            <a:r>
              <a:rPr dirty="0"/>
              <a:t>Launch</a:t>
            </a:r>
            <a:r>
              <a:rPr spc="-22" dirty="0"/>
              <a:t> </a:t>
            </a:r>
            <a:r>
              <a:rPr spc="-4" dirty="0"/>
              <a:t>Toolbar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70263" y="1362523"/>
            <a:ext cx="6103505" cy="1994806"/>
          </a:xfrm>
          <a:prstGeom prst="rect">
            <a:avLst/>
          </a:prstGeom>
        </p:spPr>
        <p:txBody>
          <a:bodyPr vert="horz" wrap="square" lIns="0" tIns="55274" rIns="0" bIns="0" rtlCol="0">
            <a:spAutoFit/>
          </a:bodyPr>
          <a:lstStyle/>
          <a:p>
            <a:pPr marL="11397" marR="4559">
              <a:lnSpc>
                <a:spcPct val="89900"/>
              </a:lnSpc>
              <a:spcBef>
                <a:spcPts val="434"/>
              </a:spcBef>
              <a:buSzPct val="96774"/>
              <a:buFont typeface="Arial MT"/>
              <a:buChar char="•"/>
              <a:tabLst>
                <a:tab pos="136194" algn="l"/>
              </a:tabLst>
            </a:pPr>
            <a:r>
              <a:rPr sz="2800" b="1" spc="-4" dirty="0">
                <a:solidFill>
                  <a:srgbClr val="0066CC"/>
                </a:solidFill>
                <a:latin typeface="Arial"/>
                <a:cs typeface="Arial"/>
              </a:rPr>
              <a:t>Quick Launch Toolbar </a:t>
            </a:r>
            <a:r>
              <a:rPr sz="2800" b="1" spc="4" dirty="0">
                <a:solidFill>
                  <a:srgbClr val="4C4C4C"/>
                </a:solidFill>
                <a:latin typeface="Arial"/>
                <a:cs typeface="Arial"/>
              </a:rPr>
              <a:t>–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contains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one-click </a:t>
            </a:r>
            <a:r>
              <a:rPr sz="2800" b="1" i="1" spc="-4" dirty="0">
                <a:solidFill>
                  <a:srgbClr val="4C4C4C"/>
                </a:solidFill>
                <a:latin typeface="Arial"/>
                <a:cs typeface="Arial"/>
              </a:rPr>
              <a:t>buttons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,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or </a:t>
            </a:r>
            <a:r>
              <a:rPr sz="2800" b="1" i="1" spc="-9" dirty="0">
                <a:solidFill>
                  <a:srgbClr val="4C4C4C"/>
                </a:solidFill>
                <a:latin typeface="Arial"/>
                <a:cs typeface="Arial"/>
              </a:rPr>
              <a:t>shortcuts, </a:t>
            </a:r>
            <a:r>
              <a:rPr sz="2800" b="1" i="1" spc="-4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which open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programs.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You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can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customize this toolbar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however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you </a:t>
            </a:r>
            <a:r>
              <a:rPr sz="2800" b="1" spc="-763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like.</a:t>
            </a:r>
            <a:endParaRPr sz="28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910936" y="3361350"/>
            <a:ext cx="7976755" cy="3062568"/>
            <a:chOff x="1002030" y="3809530"/>
            <a:chExt cx="8774430" cy="347091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02030" y="5638317"/>
              <a:ext cx="8774430" cy="164195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59230" y="3809530"/>
              <a:ext cx="3516629" cy="1976755"/>
            </a:xfrm>
            <a:prstGeom prst="rect">
              <a:avLst/>
            </a:prstGeom>
          </p:spPr>
        </p:pic>
      </p:grpSp>
    </p:spTree>
  </p:cSld>
  <p:clrMapOvr>
    <a:masterClrMapping/>
  </p:clrMapOvr>
  <p:transition>
    <p:dissolv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92764" y="65666"/>
            <a:ext cx="2560205" cy="1366876"/>
          </a:xfrm>
          <a:prstGeom prst="rect">
            <a:avLst/>
          </a:prstGeom>
        </p:spPr>
        <p:txBody>
          <a:bodyPr vert="horz" wrap="square" lIns="0" tIns="12537" rIns="0" bIns="0" rtlCol="0">
            <a:spAutoFit/>
          </a:bodyPr>
          <a:lstStyle/>
          <a:p>
            <a:pPr marL="11397">
              <a:spcBef>
                <a:spcPts val="99"/>
              </a:spcBef>
            </a:pPr>
            <a:r>
              <a:rPr spc="-4" dirty="0"/>
              <a:t>Start</a:t>
            </a:r>
            <a:r>
              <a:rPr spc="-63" dirty="0"/>
              <a:t> </a:t>
            </a:r>
            <a:r>
              <a:rPr spc="-4" dirty="0"/>
              <a:t>Button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71419" y="1481305"/>
            <a:ext cx="6329795" cy="2167095"/>
          </a:xfrm>
          <a:prstGeom prst="rect">
            <a:avLst/>
          </a:prstGeom>
        </p:spPr>
        <p:txBody>
          <a:bodyPr vert="horz" wrap="square" lIns="0" tIns="12537" rIns="0" bIns="0" rtlCol="0">
            <a:spAutoFit/>
          </a:bodyPr>
          <a:lstStyle/>
          <a:p>
            <a:pPr marL="11397" marR="4559">
              <a:spcBef>
                <a:spcPts val="99"/>
              </a:spcBef>
              <a:buSzPct val="96774"/>
              <a:buFont typeface="Arial MT"/>
              <a:buChar char="•"/>
              <a:tabLst>
                <a:tab pos="136194" algn="l"/>
              </a:tabLst>
            </a:pP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The </a:t>
            </a:r>
            <a:r>
              <a:rPr sz="2800" b="1" spc="-9" dirty="0">
                <a:solidFill>
                  <a:srgbClr val="0066CC"/>
                </a:solidFill>
                <a:latin typeface="Arial"/>
                <a:cs typeface="Arial"/>
              </a:rPr>
              <a:t>start </a:t>
            </a:r>
            <a:r>
              <a:rPr sz="2800" b="1" spc="-4" dirty="0">
                <a:solidFill>
                  <a:srgbClr val="0066CC"/>
                </a:solidFill>
                <a:latin typeface="Arial"/>
                <a:cs typeface="Arial"/>
              </a:rPr>
              <a:t>button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allows you </a:t>
            </a:r>
            <a:r>
              <a:rPr sz="2800" b="1" spc="4" dirty="0">
                <a:solidFill>
                  <a:srgbClr val="4C4C4C"/>
                </a:solidFill>
                <a:latin typeface="Arial"/>
                <a:cs typeface="Arial"/>
              </a:rPr>
              <a:t>to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easily </a:t>
            </a:r>
            <a:r>
              <a:rPr sz="2800" b="1" spc="-763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access your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computer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programs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or </a:t>
            </a:r>
            <a:r>
              <a:rPr sz="2800" b="1" spc="4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configure Windows. By default the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start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button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is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located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at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the bottom </a:t>
            </a:r>
            <a:r>
              <a:rPr sz="2800" b="1" spc="4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left</a:t>
            </a:r>
            <a:r>
              <a:rPr sz="2800" b="1" spc="-13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side</a:t>
            </a:r>
            <a:r>
              <a:rPr sz="2800" b="1" spc="-13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of</a:t>
            </a:r>
            <a:r>
              <a:rPr sz="2800" b="1" spc="-13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the</a:t>
            </a:r>
            <a:r>
              <a:rPr sz="2800" b="1" spc="-13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screen.</a:t>
            </a:r>
            <a:endParaRPr sz="28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4104" y="5639181"/>
            <a:ext cx="1785274" cy="71471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69309" y="65666"/>
            <a:ext cx="3808268" cy="1366876"/>
          </a:xfrm>
          <a:prstGeom prst="rect">
            <a:avLst/>
          </a:prstGeom>
        </p:spPr>
        <p:txBody>
          <a:bodyPr vert="horz" wrap="square" lIns="0" tIns="12537" rIns="0" bIns="0" rtlCol="0">
            <a:spAutoFit/>
          </a:bodyPr>
          <a:lstStyle/>
          <a:p>
            <a:pPr marL="11397">
              <a:spcBef>
                <a:spcPts val="99"/>
              </a:spcBef>
            </a:pPr>
            <a:r>
              <a:rPr spc="-4" dirty="0"/>
              <a:t>Parts</a:t>
            </a:r>
            <a:r>
              <a:rPr spc="-36" dirty="0"/>
              <a:t> </a:t>
            </a:r>
            <a:r>
              <a:rPr dirty="0"/>
              <a:t>of</a:t>
            </a:r>
            <a:r>
              <a:rPr spc="-31" dirty="0"/>
              <a:t> </a:t>
            </a:r>
            <a:r>
              <a:rPr spc="4" dirty="0"/>
              <a:t>a</a:t>
            </a:r>
            <a:r>
              <a:rPr spc="-36" dirty="0"/>
              <a:t> </a:t>
            </a:r>
            <a:r>
              <a:rPr dirty="0"/>
              <a:t>Window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8441" y="729313"/>
            <a:ext cx="8802024" cy="6128687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73764" y="65666"/>
            <a:ext cx="1798782" cy="1366876"/>
          </a:xfrm>
          <a:prstGeom prst="rect">
            <a:avLst/>
          </a:prstGeom>
        </p:spPr>
        <p:txBody>
          <a:bodyPr vert="horz" wrap="square" lIns="0" tIns="12537" rIns="0" bIns="0" rtlCol="0">
            <a:spAutoFit/>
          </a:bodyPr>
          <a:lstStyle/>
          <a:p>
            <a:pPr marL="11397">
              <a:spcBef>
                <a:spcPts val="99"/>
              </a:spcBef>
            </a:pPr>
            <a:r>
              <a:rPr spc="-4" dirty="0"/>
              <a:t>Title</a:t>
            </a:r>
            <a:r>
              <a:rPr spc="-63" dirty="0"/>
              <a:t> </a:t>
            </a:r>
            <a:r>
              <a:rPr spc="-4" dirty="0"/>
              <a:t>Bar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604819" y="2471906"/>
            <a:ext cx="6761595" cy="4183607"/>
          </a:xfrm>
          <a:prstGeom prst="rect">
            <a:avLst/>
          </a:prstGeom>
        </p:spPr>
        <p:txBody>
          <a:bodyPr vert="horz" wrap="square" lIns="0" tIns="13107" rIns="0" bIns="0" rtlCol="0">
            <a:spAutoFit/>
          </a:bodyPr>
          <a:lstStyle/>
          <a:p>
            <a:pPr marL="11397" marR="4559">
              <a:lnSpc>
                <a:spcPct val="99900"/>
              </a:lnSpc>
              <a:spcBef>
                <a:spcPts val="103"/>
              </a:spcBef>
              <a:buSzPct val="96774"/>
              <a:buFont typeface="Arial MT"/>
              <a:buChar char="•"/>
              <a:tabLst>
                <a:tab pos="136194" algn="l"/>
              </a:tabLst>
            </a:pP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At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the top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edge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of the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window, inside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 its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border,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is the </a:t>
            </a:r>
            <a:r>
              <a:rPr sz="2800" b="1" spc="-4" dirty="0">
                <a:solidFill>
                  <a:srgbClr val="0066CC"/>
                </a:solidFill>
                <a:latin typeface="Arial"/>
                <a:cs typeface="Arial"/>
              </a:rPr>
              <a:t>title bar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which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extends </a:t>
            </a:r>
            <a:r>
              <a:rPr sz="2800" b="1" spc="-763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across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the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width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of the window. </a:t>
            </a:r>
            <a:r>
              <a:rPr sz="2800" b="1" spc="4" dirty="0">
                <a:solidFill>
                  <a:srgbClr val="4C4C4C"/>
                </a:solidFill>
                <a:latin typeface="Arial"/>
                <a:cs typeface="Arial"/>
              </a:rPr>
              <a:t>It </a:t>
            </a:r>
            <a:r>
              <a:rPr sz="2800" b="1" spc="9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contains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the title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of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the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application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or </a:t>
            </a:r>
            <a:r>
              <a:rPr sz="2800" b="1" spc="4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document.</a:t>
            </a:r>
            <a:endParaRPr sz="2800">
              <a:latin typeface="Arial"/>
              <a:cs typeface="Arial"/>
            </a:endParaRPr>
          </a:p>
          <a:p>
            <a:pPr>
              <a:spcBef>
                <a:spcPts val="31"/>
              </a:spcBef>
              <a:buClr>
                <a:srgbClr val="4C4C4C"/>
              </a:buClr>
              <a:buFont typeface="Arial MT"/>
              <a:buChar char="•"/>
            </a:pPr>
            <a:endParaRPr sz="4100">
              <a:latin typeface="Arial"/>
              <a:cs typeface="Arial"/>
            </a:endParaRPr>
          </a:p>
          <a:p>
            <a:pPr marL="11397" marR="46158">
              <a:buSzPct val="96774"/>
              <a:buFont typeface="Arial MT"/>
              <a:buChar char="•"/>
              <a:tabLst>
                <a:tab pos="136194" algn="l"/>
              </a:tabLst>
            </a:pPr>
            <a:r>
              <a:rPr sz="2800" b="1" spc="4" dirty="0">
                <a:solidFill>
                  <a:srgbClr val="4C4C4C"/>
                </a:solidFill>
                <a:latin typeface="Arial"/>
                <a:cs typeface="Arial"/>
              </a:rPr>
              <a:t>A</a:t>
            </a:r>
            <a:r>
              <a:rPr sz="2800" b="1" spc="31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small</a:t>
            </a:r>
            <a:r>
              <a:rPr sz="2800" b="1" spc="54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icon</a:t>
            </a:r>
            <a:r>
              <a:rPr sz="2800" b="1" spc="49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4" dirty="0">
                <a:solidFill>
                  <a:srgbClr val="4C4C4C"/>
                </a:solidFill>
                <a:latin typeface="Arial"/>
                <a:cs typeface="Arial"/>
              </a:rPr>
              <a:t>in</a:t>
            </a:r>
            <a:r>
              <a:rPr sz="2800" b="1" spc="49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the</a:t>
            </a:r>
            <a:r>
              <a:rPr sz="2800" b="1" spc="40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far</a:t>
            </a:r>
            <a:r>
              <a:rPr sz="2800" b="1" spc="49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left</a:t>
            </a:r>
            <a:r>
              <a:rPr sz="2800" b="1" spc="54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corner</a:t>
            </a:r>
            <a:r>
              <a:rPr sz="2800" b="1" spc="40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of </a:t>
            </a:r>
            <a:r>
              <a:rPr sz="2800" b="1" spc="4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the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title bar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represents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the </a:t>
            </a:r>
            <a:r>
              <a:rPr sz="2800" b="1" spc="-9" dirty="0">
                <a:solidFill>
                  <a:srgbClr val="0066CC"/>
                </a:solidFill>
                <a:latin typeface="Arial"/>
                <a:cs typeface="Arial"/>
              </a:rPr>
              <a:t>object </a:t>
            </a:r>
            <a:r>
              <a:rPr sz="2800" b="1" spc="-4" dirty="0">
                <a:solidFill>
                  <a:srgbClr val="0066CC"/>
                </a:solidFill>
                <a:latin typeface="Arial"/>
                <a:cs typeface="Arial"/>
              </a:rPr>
              <a:t>being </a:t>
            </a:r>
            <a:r>
              <a:rPr sz="2800" b="1" spc="-763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0066CC"/>
                </a:solidFill>
                <a:latin typeface="Arial"/>
                <a:cs typeface="Arial"/>
              </a:rPr>
              <a:t>viewed</a:t>
            </a:r>
            <a:r>
              <a:rPr sz="2800" b="1" spc="-18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800" b="1" spc="4" dirty="0">
                <a:solidFill>
                  <a:srgbClr val="4C4C4C"/>
                </a:solidFill>
                <a:latin typeface="Arial"/>
                <a:cs typeface="Arial"/>
              </a:rPr>
              <a:t>in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the</a:t>
            </a:r>
            <a:r>
              <a:rPr sz="2800" b="1" spc="-13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window.</a:t>
            </a:r>
            <a:endParaRPr sz="28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917045"/>
            <a:ext cx="9144000" cy="123184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182" y="65666"/>
            <a:ext cx="8545368" cy="1366876"/>
          </a:xfrm>
          <a:prstGeom prst="rect">
            <a:avLst/>
          </a:prstGeom>
        </p:spPr>
        <p:txBody>
          <a:bodyPr vert="horz" wrap="square" lIns="0" tIns="12537" rIns="0" bIns="0" rtlCol="0">
            <a:spAutoFit/>
          </a:bodyPr>
          <a:lstStyle/>
          <a:p>
            <a:pPr marL="11397">
              <a:spcBef>
                <a:spcPts val="99"/>
              </a:spcBef>
            </a:pPr>
            <a:r>
              <a:rPr spc="-4" dirty="0"/>
              <a:t>Minimize,</a:t>
            </a:r>
            <a:r>
              <a:rPr spc="-13" dirty="0"/>
              <a:t> </a:t>
            </a:r>
            <a:r>
              <a:rPr dirty="0"/>
              <a:t>Maximize</a:t>
            </a:r>
            <a:r>
              <a:rPr spc="-9" dirty="0"/>
              <a:t> </a:t>
            </a:r>
            <a:r>
              <a:rPr dirty="0"/>
              <a:t>and</a:t>
            </a:r>
            <a:r>
              <a:rPr spc="-13" dirty="0"/>
              <a:t> </a:t>
            </a:r>
            <a:r>
              <a:rPr dirty="0"/>
              <a:t>Resize</a:t>
            </a:r>
            <a:r>
              <a:rPr spc="-9" dirty="0"/>
              <a:t> </a:t>
            </a:r>
            <a:r>
              <a:rPr spc="-4" dirty="0"/>
              <a:t>Windows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70263" y="3689985"/>
            <a:ext cx="6684241" cy="1736208"/>
          </a:xfrm>
          <a:prstGeom prst="rect">
            <a:avLst/>
          </a:prstGeom>
        </p:spPr>
        <p:txBody>
          <a:bodyPr vert="horz" wrap="square" lIns="0" tIns="12537" rIns="0" bIns="0" rtlCol="0">
            <a:spAutoFit/>
          </a:bodyPr>
          <a:lstStyle/>
          <a:p>
            <a:pPr marL="11397" marR="4559">
              <a:spcBef>
                <a:spcPts val="99"/>
              </a:spcBef>
              <a:buSzPct val="96774"/>
              <a:buFont typeface="Arial MT"/>
              <a:buChar char="•"/>
              <a:tabLst>
                <a:tab pos="136194" algn="l"/>
                <a:tab pos="3881242" algn="l"/>
              </a:tabLst>
            </a:pP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The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title</a:t>
            </a:r>
            <a:r>
              <a:rPr sz="2800" b="1" spc="-13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bar contains	three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little </a:t>
            </a:r>
            <a:r>
              <a:rPr sz="2800" b="1" spc="4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buttons </a:t>
            </a:r>
            <a:r>
              <a:rPr sz="2800" b="1" spc="4" dirty="0">
                <a:solidFill>
                  <a:srgbClr val="4C4C4C"/>
                </a:solidFill>
                <a:latin typeface="Arial"/>
                <a:cs typeface="Arial"/>
              </a:rPr>
              <a:t>in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the upper right-corner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of the </a:t>
            </a:r>
            <a:r>
              <a:rPr sz="2800" b="1" spc="-763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window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and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are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used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to </a:t>
            </a:r>
            <a:r>
              <a:rPr sz="2800" b="1" spc="-4" dirty="0">
                <a:solidFill>
                  <a:srgbClr val="0066CC"/>
                </a:solidFill>
                <a:latin typeface="Arial"/>
                <a:cs typeface="Arial"/>
              </a:rPr>
              <a:t>manage </a:t>
            </a:r>
            <a:r>
              <a:rPr sz="2800" b="1" dirty="0">
                <a:solidFill>
                  <a:srgbClr val="0066CC"/>
                </a:solidFill>
                <a:latin typeface="Arial"/>
                <a:cs typeface="Arial"/>
              </a:rPr>
              <a:t>the </a:t>
            </a:r>
            <a:r>
              <a:rPr sz="2800" b="1" spc="4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0066CC"/>
                </a:solidFill>
                <a:latin typeface="Arial"/>
                <a:cs typeface="Arial"/>
              </a:rPr>
              <a:t>window</a:t>
            </a:r>
            <a:r>
              <a:rPr sz="2800" b="1" spc="-18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0066CC"/>
                </a:solidFill>
                <a:latin typeface="Arial"/>
                <a:cs typeface="Arial"/>
              </a:rPr>
              <a:t>size</a:t>
            </a:r>
            <a:r>
              <a:rPr sz="2800" b="1" spc="-13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or</a:t>
            </a:r>
            <a:r>
              <a:rPr sz="2800" b="1" spc="-13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close</a:t>
            </a:r>
            <a:r>
              <a:rPr sz="2800" b="1" spc="-13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4" dirty="0">
                <a:solidFill>
                  <a:srgbClr val="4C4C4C"/>
                </a:solidFill>
                <a:latin typeface="Arial"/>
                <a:cs typeface="Arial"/>
              </a:rPr>
              <a:t>it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altogether.</a:t>
            </a:r>
            <a:endParaRPr sz="28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71350" y="1187364"/>
            <a:ext cx="5015449" cy="1755636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34935" y="65666"/>
            <a:ext cx="4275282" cy="1366876"/>
          </a:xfrm>
          <a:prstGeom prst="rect">
            <a:avLst/>
          </a:prstGeom>
        </p:spPr>
        <p:txBody>
          <a:bodyPr vert="horz" wrap="square" lIns="0" tIns="12537" rIns="0" bIns="0" rtlCol="0">
            <a:spAutoFit/>
          </a:bodyPr>
          <a:lstStyle/>
          <a:p>
            <a:pPr marL="11397">
              <a:spcBef>
                <a:spcPts val="99"/>
              </a:spcBef>
            </a:pPr>
            <a:r>
              <a:rPr spc="-4" dirty="0"/>
              <a:t>Minimize</a:t>
            </a:r>
            <a:r>
              <a:rPr spc="-36" dirty="0"/>
              <a:t> </a:t>
            </a:r>
            <a:r>
              <a:rPr dirty="0"/>
              <a:t>-</a:t>
            </a:r>
            <a:r>
              <a:rPr spc="-36" dirty="0"/>
              <a:t> </a:t>
            </a:r>
            <a:r>
              <a:rPr dirty="0"/>
              <a:t>Maximize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05162" y="4115113"/>
            <a:ext cx="687277" cy="599716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858000" y="1599359"/>
            <a:ext cx="609380" cy="533959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912091" y="973679"/>
            <a:ext cx="5854123" cy="5829636"/>
          </a:xfrm>
          <a:prstGeom prst="rect">
            <a:avLst/>
          </a:prstGeom>
        </p:spPr>
        <p:txBody>
          <a:bodyPr vert="horz" wrap="square" lIns="0" tIns="12537" rIns="0" bIns="0" rtlCol="0">
            <a:spAutoFit/>
          </a:bodyPr>
          <a:lstStyle/>
          <a:p>
            <a:pPr marL="11397" marR="4559">
              <a:spcBef>
                <a:spcPts val="99"/>
              </a:spcBef>
              <a:buSzPct val="96774"/>
              <a:buFont typeface="Arial MT"/>
              <a:buChar char="•"/>
              <a:tabLst>
                <a:tab pos="136194" algn="l"/>
              </a:tabLst>
            </a:pP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The first button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is the </a:t>
            </a:r>
            <a:r>
              <a:rPr sz="2800" b="1" spc="-4" dirty="0">
                <a:solidFill>
                  <a:srgbClr val="0066CC"/>
                </a:solidFill>
                <a:latin typeface="Arial"/>
                <a:cs typeface="Arial"/>
              </a:rPr>
              <a:t>minimize </a:t>
            </a:r>
            <a:r>
              <a:rPr sz="2800" b="1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0066CC"/>
                </a:solidFill>
                <a:latin typeface="Arial"/>
                <a:cs typeface="Arial"/>
              </a:rPr>
              <a:t>button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and </a:t>
            </a:r>
            <a:r>
              <a:rPr sz="2800" b="1" spc="4" dirty="0">
                <a:solidFill>
                  <a:srgbClr val="4C4C4C"/>
                </a:solidFill>
                <a:latin typeface="Arial"/>
                <a:cs typeface="Arial"/>
              </a:rPr>
              <a:t>it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will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hide the window. </a:t>
            </a:r>
            <a:r>
              <a:rPr sz="2800" b="1" spc="-763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The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window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can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be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opened again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 by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clicking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its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button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on the </a:t>
            </a:r>
            <a:r>
              <a:rPr sz="2800" b="1" spc="4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taskbar.</a:t>
            </a:r>
            <a:endParaRPr sz="2800">
              <a:latin typeface="Arial"/>
              <a:cs typeface="Arial"/>
            </a:endParaRPr>
          </a:p>
          <a:p>
            <a:pPr>
              <a:spcBef>
                <a:spcPts val="45"/>
              </a:spcBef>
              <a:buClr>
                <a:srgbClr val="4C4C4C"/>
              </a:buClr>
              <a:buFont typeface="Arial MT"/>
              <a:buChar char="•"/>
            </a:pPr>
            <a:endParaRPr sz="4200">
              <a:latin typeface="Arial"/>
              <a:cs typeface="Arial"/>
            </a:endParaRPr>
          </a:p>
          <a:p>
            <a:pPr marL="11397" marR="302020">
              <a:buSzPct val="96774"/>
              <a:buFont typeface="Arial MT"/>
              <a:buChar char="•"/>
              <a:tabLst>
                <a:tab pos="136194" algn="l"/>
              </a:tabLst>
            </a:pP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The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second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button </a:t>
            </a:r>
            <a:r>
              <a:rPr sz="2800" b="1" spc="4" dirty="0">
                <a:solidFill>
                  <a:srgbClr val="4C4C4C"/>
                </a:solidFill>
                <a:latin typeface="Arial"/>
                <a:cs typeface="Arial"/>
              </a:rPr>
              <a:t>is </a:t>
            </a:r>
            <a:r>
              <a:rPr sz="2800" b="1" spc="-9" dirty="0">
                <a:solidFill>
                  <a:srgbClr val="0066CC"/>
                </a:solidFill>
                <a:latin typeface="Arial"/>
                <a:cs typeface="Arial"/>
              </a:rPr>
              <a:t>maximize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, </a:t>
            </a:r>
            <a:r>
              <a:rPr sz="2800" b="1" spc="-763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which</a:t>
            </a:r>
            <a:r>
              <a:rPr sz="2800" b="1" spc="36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13" dirty="0">
                <a:solidFill>
                  <a:srgbClr val="4C4C4C"/>
                </a:solidFill>
                <a:latin typeface="Arial"/>
                <a:cs typeface="Arial"/>
              </a:rPr>
              <a:t>makes</a:t>
            </a:r>
            <a:r>
              <a:rPr sz="2800" b="1" spc="27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the</a:t>
            </a:r>
            <a:r>
              <a:rPr sz="2800" b="1" spc="27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window</a:t>
            </a:r>
            <a:r>
              <a:rPr sz="2800" b="1" spc="27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take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 up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all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the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screen space.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Clicking </a:t>
            </a:r>
            <a:r>
              <a:rPr sz="2800" b="1" spc="-763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again turns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the window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back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to </a:t>
            </a:r>
            <a:r>
              <a:rPr sz="2800" b="1" spc="4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the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size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it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was.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The double-box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image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is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known as the </a:t>
            </a:r>
            <a:r>
              <a:rPr sz="2800" b="1" spc="-9" dirty="0">
                <a:solidFill>
                  <a:srgbClr val="0066CC"/>
                </a:solidFill>
                <a:latin typeface="Arial"/>
                <a:cs typeface="Arial"/>
              </a:rPr>
              <a:t>restore </a:t>
            </a:r>
            <a:r>
              <a:rPr sz="2800" b="1" spc="-4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button.</a:t>
            </a:r>
            <a:endParaRPr sz="2800">
              <a:latin typeface="Arial"/>
              <a:cs typeface="Arial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238942" y="4799960"/>
            <a:ext cx="685961" cy="601308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72490" y="47823"/>
            <a:ext cx="5998440" cy="1406499"/>
          </a:xfrm>
          <a:prstGeom prst="rect">
            <a:avLst/>
          </a:prstGeom>
        </p:spPr>
        <p:txBody>
          <a:bodyPr vert="horz" wrap="square" lIns="0" tIns="13676" rIns="0" bIns="0" rtlCol="0">
            <a:spAutoFit/>
          </a:bodyPr>
          <a:lstStyle/>
          <a:p>
            <a:pPr marL="11397">
              <a:spcBef>
                <a:spcPts val="108"/>
              </a:spcBef>
              <a:tabLst>
                <a:tab pos="2131805" algn="l"/>
                <a:tab pos="4076130" algn="l"/>
              </a:tabLst>
            </a:pPr>
            <a:r>
              <a:rPr sz="4200" spc="-76" dirty="0"/>
              <a:t>Windows	</a:t>
            </a:r>
            <a:r>
              <a:rPr dirty="0"/>
              <a:t>and</a:t>
            </a:r>
            <a:r>
              <a:rPr spc="-4" dirty="0"/>
              <a:t> </a:t>
            </a:r>
            <a:r>
              <a:rPr sz="4200" spc="-76" dirty="0"/>
              <a:t>Mac	</a:t>
            </a:r>
            <a:r>
              <a:rPr spc="-4" dirty="0"/>
              <a:t>are</a:t>
            </a:r>
            <a:r>
              <a:rPr spc="-63" dirty="0"/>
              <a:t> </a:t>
            </a:r>
            <a:r>
              <a:rPr spc="-4" dirty="0"/>
              <a:t>GUI’s</a:t>
            </a:r>
            <a:endParaRPr sz="4200"/>
          </a:p>
        </p:txBody>
      </p:sp>
      <p:sp>
        <p:nvSpPr>
          <p:cNvPr id="3" name="object 3"/>
          <p:cNvSpPr txBox="1"/>
          <p:nvPr/>
        </p:nvSpPr>
        <p:spPr>
          <a:xfrm>
            <a:off x="766618" y="1556384"/>
            <a:ext cx="7741227" cy="2921148"/>
          </a:xfrm>
          <a:prstGeom prst="rect">
            <a:avLst/>
          </a:prstGeom>
        </p:spPr>
        <p:txBody>
          <a:bodyPr vert="horz" wrap="square" lIns="0" tIns="12537" rIns="0" bIns="0" rtlCol="0">
            <a:spAutoFit/>
          </a:bodyPr>
          <a:lstStyle/>
          <a:p>
            <a:pPr marL="11397" marR="613727">
              <a:spcBef>
                <a:spcPts val="99"/>
              </a:spcBef>
              <a:buSzPct val="96774"/>
              <a:buFont typeface="Arial MT"/>
              <a:buChar char="•"/>
              <a:tabLst>
                <a:tab pos="136194" algn="l"/>
              </a:tabLst>
            </a:pPr>
            <a:r>
              <a:rPr sz="2800" b="1" i="1" spc="-9" dirty="0">
                <a:solidFill>
                  <a:srgbClr val="4C4C4C"/>
                </a:solidFill>
                <a:latin typeface="Arial"/>
                <a:cs typeface="Arial"/>
              </a:rPr>
              <a:t>Microsoft </a:t>
            </a:r>
            <a:r>
              <a:rPr sz="2800" b="1" i="1" spc="-4" dirty="0">
                <a:solidFill>
                  <a:srgbClr val="4C4C4C"/>
                </a:solidFill>
                <a:latin typeface="Arial"/>
                <a:cs typeface="Arial"/>
              </a:rPr>
              <a:t>Windows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and </a:t>
            </a:r>
            <a:r>
              <a:rPr sz="2800" b="1" i="1" spc="-4" dirty="0">
                <a:solidFill>
                  <a:srgbClr val="4C4C4C"/>
                </a:solidFill>
                <a:latin typeface="Arial"/>
                <a:cs typeface="Arial"/>
              </a:rPr>
              <a:t>Apple Macintosh </a:t>
            </a:r>
            <a:r>
              <a:rPr sz="2800" b="1" i="1" spc="-763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operating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systems are “</a:t>
            </a:r>
            <a:r>
              <a:rPr sz="2800" b="1" spc="-9" dirty="0">
                <a:solidFill>
                  <a:srgbClr val="0066CC"/>
                </a:solidFill>
                <a:latin typeface="Arial"/>
                <a:cs typeface="Arial"/>
              </a:rPr>
              <a:t>graphical user </a:t>
            </a:r>
            <a:r>
              <a:rPr sz="2800" b="1" spc="-4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800" b="1" spc="-9" dirty="0">
                <a:solidFill>
                  <a:srgbClr val="0066CC"/>
                </a:solidFill>
                <a:latin typeface="Arial"/>
                <a:cs typeface="Arial"/>
              </a:rPr>
              <a:t>interfaces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”</a:t>
            </a:r>
            <a:r>
              <a:rPr sz="2800" b="1" spc="-13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or</a:t>
            </a:r>
            <a:r>
              <a:rPr sz="2800" b="1" spc="-13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i="1" spc="-4" dirty="0">
                <a:solidFill>
                  <a:srgbClr val="0066CC"/>
                </a:solidFill>
                <a:latin typeface="Arial"/>
                <a:cs typeface="Arial"/>
              </a:rPr>
              <a:t>GUI’s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.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4100">
              <a:latin typeface="Arial"/>
              <a:cs typeface="Arial"/>
            </a:endParaRPr>
          </a:p>
          <a:p>
            <a:pPr marL="11397" marR="4559"/>
            <a:r>
              <a:rPr sz="2900" b="1" i="1" dirty="0">
                <a:solidFill>
                  <a:srgbClr val="0066CC"/>
                </a:solidFill>
                <a:latin typeface="Arial"/>
                <a:cs typeface="Arial"/>
              </a:rPr>
              <a:t>GUI</a:t>
            </a:r>
            <a:r>
              <a:rPr sz="2900" b="1" i="1" spc="-22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900" b="1" i="1" spc="4" dirty="0">
                <a:solidFill>
                  <a:srgbClr val="0066CC"/>
                </a:solidFill>
                <a:latin typeface="Arial"/>
                <a:cs typeface="Arial"/>
              </a:rPr>
              <a:t>is</a:t>
            </a:r>
            <a:r>
              <a:rPr sz="2900" b="1" i="1" spc="-18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900" b="1" i="1" spc="-4" dirty="0">
                <a:solidFill>
                  <a:srgbClr val="0066CC"/>
                </a:solidFill>
                <a:latin typeface="Arial"/>
                <a:cs typeface="Arial"/>
              </a:rPr>
              <a:t>defined</a:t>
            </a:r>
            <a:r>
              <a:rPr sz="2900" b="1" i="1" spc="-22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900" b="1" i="1" spc="-4" dirty="0">
                <a:solidFill>
                  <a:srgbClr val="0066CC"/>
                </a:solidFill>
                <a:latin typeface="Arial"/>
                <a:cs typeface="Arial"/>
              </a:rPr>
              <a:t>as:</a:t>
            </a:r>
            <a:r>
              <a:rPr sz="2900" b="1" i="1" spc="-9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900" b="1" i="1" spc="18" dirty="0">
                <a:solidFill>
                  <a:srgbClr val="0066CC"/>
                </a:solidFill>
                <a:latin typeface="Arial"/>
                <a:cs typeface="Arial"/>
              </a:rPr>
              <a:t>A</a:t>
            </a:r>
            <a:r>
              <a:rPr sz="2900" b="1" i="1" spc="-22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900" b="1" i="1" dirty="0">
                <a:solidFill>
                  <a:srgbClr val="0066CC"/>
                </a:solidFill>
                <a:latin typeface="Arial"/>
                <a:cs typeface="Arial"/>
              </a:rPr>
              <a:t>picture</a:t>
            </a:r>
            <a:r>
              <a:rPr sz="2900" b="1" i="1" spc="-27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900" b="1" i="1" dirty="0">
                <a:solidFill>
                  <a:srgbClr val="0066CC"/>
                </a:solidFill>
                <a:latin typeface="Arial"/>
                <a:cs typeface="Arial"/>
              </a:rPr>
              <a:t>used</a:t>
            </a:r>
            <a:r>
              <a:rPr sz="2900" b="1" i="1" spc="-22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900" b="1" i="1" spc="4" dirty="0">
                <a:solidFill>
                  <a:srgbClr val="0066CC"/>
                </a:solidFill>
                <a:latin typeface="Arial"/>
                <a:cs typeface="Arial"/>
              </a:rPr>
              <a:t>in</a:t>
            </a:r>
            <a:r>
              <a:rPr sz="2900" b="1" i="1" spc="-27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900" b="1" i="1" dirty="0">
                <a:solidFill>
                  <a:srgbClr val="0066CC"/>
                </a:solidFill>
                <a:latin typeface="Arial"/>
                <a:cs typeface="Arial"/>
              </a:rPr>
              <a:t>place</a:t>
            </a:r>
            <a:r>
              <a:rPr sz="2900" b="1" i="1" spc="-27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900" b="1" i="1" spc="4" dirty="0">
                <a:solidFill>
                  <a:srgbClr val="0066CC"/>
                </a:solidFill>
                <a:latin typeface="Arial"/>
                <a:cs typeface="Arial"/>
              </a:rPr>
              <a:t>of </a:t>
            </a:r>
            <a:r>
              <a:rPr sz="2900" b="1" i="1" spc="-785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900" b="1" i="1" spc="13" dirty="0">
                <a:solidFill>
                  <a:srgbClr val="0066CC"/>
                </a:solidFill>
                <a:latin typeface="Arial"/>
                <a:cs typeface="Arial"/>
              </a:rPr>
              <a:t>a</a:t>
            </a:r>
            <a:r>
              <a:rPr sz="2900" b="1" i="1" spc="-31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900" b="1" i="1" spc="4" dirty="0">
                <a:solidFill>
                  <a:srgbClr val="0066CC"/>
                </a:solidFill>
                <a:latin typeface="Arial"/>
                <a:cs typeface="Arial"/>
              </a:rPr>
              <a:t>word</a:t>
            </a:r>
            <a:r>
              <a:rPr sz="2900" b="1" i="1" spc="-18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900" b="1" i="1" dirty="0">
                <a:solidFill>
                  <a:srgbClr val="0066CC"/>
                </a:solidFill>
                <a:latin typeface="Arial"/>
                <a:cs typeface="Arial"/>
              </a:rPr>
              <a:t>or</a:t>
            </a:r>
            <a:r>
              <a:rPr sz="2900" b="1" i="1" spc="-9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900" b="1" i="1" dirty="0">
                <a:solidFill>
                  <a:srgbClr val="0066CC"/>
                </a:solidFill>
                <a:latin typeface="Arial"/>
                <a:cs typeface="Arial"/>
              </a:rPr>
              <a:t>words</a:t>
            </a:r>
            <a:r>
              <a:rPr sz="2900" b="1" i="1" spc="-22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900" b="1" i="1" spc="4" dirty="0">
                <a:solidFill>
                  <a:srgbClr val="0066CC"/>
                </a:solidFill>
                <a:latin typeface="Arial"/>
                <a:cs typeface="Arial"/>
              </a:rPr>
              <a:t>to</a:t>
            </a:r>
            <a:r>
              <a:rPr sz="2900" b="1" i="1" spc="-22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900" b="1" i="1" dirty="0">
                <a:solidFill>
                  <a:srgbClr val="0066CC"/>
                </a:solidFill>
                <a:latin typeface="Arial"/>
                <a:cs typeface="Arial"/>
              </a:rPr>
              <a:t>issue</a:t>
            </a:r>
            <a:r>
              <a:rPr sz="2900" b="1" i="1" spc="-31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900" b="1" i="1" spc="-4" dirty="0">
                <a:solidFill>
                  <a:srgbClr val="0066CC"/>
                </a:solidFill>
                <a:latin typeface="Arial"/>
                <a:cs typeface="Arial"/>
              </a:rPr>
              <a:t>commands.</a:t>
            </a:r>
            <a:endParaRPr sz="29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002617" y="228074"/>
            <a:ext cx="915057" cy="83096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2838" y="225350"/>
            <a:ext cx="1066904" cy="731407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50309" y="65666"/>
            <a:ext cx="3045114" cy="1366876"/>
          </a:xfrm>
          <a:prstGeom prst="rect">
            <a:avLst/>
          </a:prstGeom>
        </p:spPr>
        <p:txBody>
          <a:bodyPr vert="horz" wrap="square" lIns="0" tIns="12537" rIns="0" bIns="0" rtlCol="0">
            <a:spAutoFit/>
          </a:bodyPr>
          <a:lstStyle/>
          <a:p>
            <a:pPr marL="11397">
              <a:spcBef>
                <a:spcPts val="99"/>
              </a:spcBef>
            </a:pPr>
            <a:r>
              <a:rPr dirty="0"/>
              <a:t>Close</a:t>
            </a:r>
            <a:r>
              <a:rPr spc="-72" dirty="0"/>
              <a:t> </a:t>
            </a:r>
            <a:r>
              <a:rPr dirty="0"/>
              <a:t>Window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28618" y="1701053"/>
            <a:ext cx="4277014" cy="3053593"/>
          </a:xfrm>
          <a:prstGeom prst="rect">
            <a:avLst/>
          </a:prstGeom>
        </p:spPr>
        <p:txBody>
          <a:bodyPr vert="horz" wrap="square" lIns="0" tIns="21654" rIns="0" bIns="0" rtlCol="0">
            <a:spAutoFit/>
          </a:bodyPr>
          <a:lstStyle/>
          <a:p>
            <a:pPr marL="11397" marR="4559">
              <a:lnSpc>
                <a:spcPct val="98600"/>
              </a:lnSpc>
              <a:spcBef>
                <a:spcPts val="171"/>
              </a:spcBef>
              <a:buSzPct val="97183"/>
              <a:buFont typeface="Arial MT"/>
              <a:buChar char="•"/>
              <a:tabLst>
                <a:tab pos="154999" algn="l"/>
              </a:tabLst>
            </a:pPr>
            <a:r>
              <a:rPr sz="3200" b="1" spc="-18" dirty="0">
                <a:solidFill>
                  <a:srgbClr val="4C4C4C"/>
                </a:solidFill>
                <a:latin typeface="Arial"/>
                <a:cs typeface="Arial"/>
              </a:rPr>
              <a:t>The </a:t>
            </a:r>
            <a:r>
              <a:rPr sz="3200" b="1" spc="-22" dirty="0">
                <a:solidFill>
                  <a:srgbClr val="4C4C4C"/>
                </a:solidFill>
                <a:latin typeface="Arial"/>
                <a:cs typeface="Arial"/>
              </a:rPr>
              <a:t>last </a:t>
            </a:r>
            <a:r>
              <a:rPr sz="3200" b="1" spc="-27" dirty="0">
                <a:solidFill>
                  <a:srgbClr val="4C4C4C"/>
                </a:solidFill>
                <a:latin typeface="Arial"/>
                <a:cs typeface="Arial"/>
              </a:rPr>
              <a:t>button </a:t>
            </a:r>
            <a:r>
              <a:rPr sz="3200" b="1" spc="-18" dirty="0">
                <a:solidFill>
                  <a:srgbClr val="4C4C4C"/>
                </a:solidFill>
                <a:latin typeface="Arial"/>
                <a:cs typeface="Arial"/>
              </a:rPr>
              <a:t>will </a:t>
            </a:r>
            <a:r>
              <a:rPr sz="3200" b="1" spc="-13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22" dirty="0">
                <a:solidFill>
                  <a:srgbClr val="0066CC"/>
                </a:solidFill>
                <a:latin typeface="Arial"/>
                <a:cs typeface="Arial"/>
              </a:rPr>
              <a:t>close</a:t>
            </a:r>
            <a:r>
              <a:rPr sz="3200" b="1" spc="-63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3200" b="1" spc="13" dirty="0">
                <a:solidFill>
                  <a:srgbClr val="4C4C4C"/>
                </a:solidFill>
                <a:latin typeface="Arial"/>
                <a:cs typeface="Arial"/>
              </a:rPr>
              <a:t>a</a:t>
            </a:r>
            <a:r>
              <a:rPr sz="3200" b="1" spc="-49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31" dirty="0">
                <a:solidFill>
                  <a:srgbClr val="4C4C4C"/>
                </a:solidFill>
                <a:latin typeface="Arial"/>
                <a:cs typeface="Arial"/>
              </a:rPr>
              <a:t>window.</a:t>
            </a:r>
            <a:r>
              <a:rPr sz="3200" b="1" spc="-9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18" dirty="0">
                <a:solidFill>
                  <a:srgbClr val="4C4C4C"/>
                </a:solidFill>
                <a:latin typeface="Arial"/>
                <a:cs typeface="Arial"/>
              </a:rPr>
              <a:t>If</a:t>
            </a:r>
            <a:r>
              <a:rPr sz="3200" b="1" spc="-31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13" dirty="0">
                <a:solidFill>
                  <a:srgbClr val="4C4C4C"/>
                </a:solidFill>
                <a:latin typeface="Arial"/>
                <a:cs typeface="Arial"/>
              </a:rPr>
              <a:t>it</a:t>
            </a:r>
            <a:r>
              <a:rPr sz="3200" b="1" spc="-4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4" dirty="0">
                <a:solidFill>
                  <a:srgbClr val="4C4C4C"/>
                </a:solidFill>
                <a:latin typeface="Arial"/>
                <a:cs typeface="Arial"/>
              </a:rPr>
              <a:t>is </a:t>
            </a:r>
            <a:r>
              <a:rPr sz="3200" b="1" spc="-870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13" dirty="0">
                <a:solidFill>
                  <a:srgbClr val="4C4C4C"/>
                </a:solidFill>
                <a:latin typeface="Arial"/>
                <a:cs typeface="Arial"/>
              </a:rPr>
              <a:t>the </a:t>
            </a:r>
            <a:r>
              <a:rPr sz="3200" b="1" spc="-22" dirty="0">
                <a:solidFill>
                  <a:srgbClr val="4C4C4C"/>
                </a:solidFill>
                <a:latin typeface="Arial"/>
                <a:cs typeface="Arial"/>
              </a:rPr>
              <a:t>last </a:t>
            </a:r>
            <a:r>
              <a:rPr sz="3200" b="1" spc="-31" dirty="0">
                <a:solidFill>
                  <a:srgbClr val="4C4C4C"/>
                </a:solidFill>
                <a:latin typeface="Arial"/>
                <a:cs typeface="Arial"/>
              </a:rPr>
              <a:t>window </a:t>
            </a:r>
            <a:r>
              <a:rPr sz="3200" b="1" spc="-22" dirty="0">
                <a:solidFill>
                  <a:srgbClr val="4C4C4C"/>
                </a:solidFill>
                <a:latin typeface="Arial"/>
                <a:cs typeface="Arial"/>
              </a:rPr>
              <a:t>of </a:t>
            </a:r>
            <a:r>
              <a:rPr sz="3200" b="1" spc="13" dirty="0">
                <a:solidFill>
                  <a:srgbClr val="4C4C4C"/>
                </a:solidFill>
                <a:latin typeface="Arial"/>
                <a:cs typeface="Arial"/>
              </a:rPr>
              <a:t>a </a:t>
            </a:r>
            <a:r>
              <a:rPr sz="3200" b="1" spc="18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18" dirty="0">
                <a:solidFill>
                  <a:srgbClr val="4C4C4C"/>
                </a:solidFill>
                <a:latin typeface="Arial"/>
                <a:cs typeface="Arial"/>
              </a:rPr>
              <a:t>certain type </a:t>
            </a:r>
            <a:r>
              <a:rPr sz="3200" b="1" spc="-13" dirty="0">
                <a:solidFill>
                  <a:srgbClr val="4C4C4C"/>
                </a:solidFill>
                <a:latin typeface="Arial"/>
                <a:cs typeface="Arial"/>
              </a:rPr>
              <a:t>of </a:t>
            </a:r>
            <a:r>
              <a:rPr sz="3200" b="1" spc="-9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22" dirty="0">
                <a:solidFill>
                  <a:srgbClr val="4C4C4C"/>
                </a:solidFill>
                <a:latin typeface="Arial"/>
                <a:cs typeface="Arial"/>
              </a:rPr>
              <a:t>program, it will </a:t>
            </a:r>
            <a:r>
              <a:rPr sz="3200" b="1" spc="-18" dirty="0">
                <a:solidFill>
                  <a:srgbClr val="0066CC"/>
                </a:solidFill>
                <a:latin typeface="Arial"/>
                <a:cs typeface="Arial"/>
              </a:rPr>
              <a:t>exit or </a:t>
            </a:r>
            <a:r>
              <a:rPr sz="3200" b="1" spc="-875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3200" b="1" spc="-18" dirty="0">
                <a:solidFill>
                  <a:srgbClr val="0066CC"/>
                </a:solidFill>
                <a:latin typeface="Arial"/>
                <a:cs typeface="Arial"/>
              </a:rPr>
              <a:t>quit</a:t>
            </a:r>
            <a:r>
              <a:rPr sz="3200" b="1" spc="-27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3200" b="1" spc="-27" dirty="0">
                <a:solidFill>
                  <a:srgbClr val="4C4C4C"/>
                </a:solidFill>
                <a:latin typeface="Arial"/>
                <a:cs typeface="Arial"/>
              </a:rPr>
              <a:t>that</a:t>
            </a:r>
            <a:r>
              <a:rPr sz="3200" b="1" spc="-45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22" dirty="0">
                <a:solidFill>
                  <a:srgbClr val="4C4C4C"/>
                </a:solidFill>
                <a:latin typeface="Arial"/>
                <a:cs typeface="Arial"/>
              </a:rPr>
              <a:t>program.</a:t>
            </a:r>
            <a:endParaRPr sz="32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82773" y="2095198"/>
            <a:ext cx="915381" cy="800156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11763" y="65666"/>
            <a:ext cx="3322205" cy="1366876"/>
          </a:xfrm>
          <a:prstGeom prst="rect">
            <a:avLst/>
          </a:prstGeom>
        </p:spPr>
        <p:txBody>
          <a:bodyPr vert="horz" wrap="square" lIns="0" tIns="12537" rIns="0" bIns="0" rtlCol="0">
            <a:spAutoFit/>
          </a:bodyPr>
          <a:lstStyle/>
          <a:p>
            <a:pPr marL="11397">
              <a:spcBef>
                <a:spcPts val="99"/>
              </a:spcBef>
            </a:pPr>
            <a:r>
              <a:rPr dirty="0"/>
              <a:t>Move</a:t>
            </a:r>
            <a:r>
              <a:rPr spc="-36" dirty="0"/>
              <a:t> </a:t>
            </a:r>
            <a:r>
              <a:rPr spc="4" dirty="0"/>
              <a:t>a</a:t>
            </a:r>
            <a:r>
              <a:rPr spc="-40" dirty="0"/>
              <a:t> </a:t>
            </a:r>
            <a:r>
              <a:rPr spc="-4" dirty="0"/>
              <a:t>Window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56942" y="3961223"/>
            <a:ext cx="4648904" cy="2548161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842819" y="981524"/>
            <a:ext cx="6415232" cy="5305456"/>
          </a:xfrm>
          <a:prstGeom prst="rect">
            <a:avLst/>
          </a:prstGeom>
        </p:spPr>
        <p:txBody>
          <a:bodyPr vert="horz" wrap="square" lIns="0" tIns="55274" rIns="0" bIns="0" rtlCol="0">
            <a:spAutoFit/>
          </a:bodyPr>
          <a:lstStyle/>
          <a:p>
            <a:pPr marL="236487" marR="4559">
              <a:lnSpc>
                <a:spcPct val="89900"/>
              </a:lnSpc>
              <a:spcBef>
                <a:spcPts val="434"/>
              </a:spcBef>
              <a:buSzPct val="96774"/>
              <a:buFont typeface="Arial MT"/>
              <a:buChar char="•"/>
              <a:tabLst>
                <a:tab pos="361854" algn="l"/>
              </a:tabLst>
            </a:pP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You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can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move </a:t>
            </a:r>
            <a:r>
              <a:rPr sz="2800" b="1" spc="4" dirty="0">
                <a:solidFill>
                  <a:srgbClr val="4C4C4C"/>
                </a:solidFill>
                <a:latin typeface="Arial"/>
                <a:cs typeface="Arial"/>
              </a:rPr>
              <a:t>a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window </a:t>
            </a:r>
            <a:r>
              <a:rPr sz="2800" b="1" spc="4" dirty="0">
                <a:solidFill>
                  <a:srgbClr val="4C4C4C"/>
                </a:solidFill>
                <a:latin typeface="Arial"/>
                <a:cs typeface="Arial"/>
              </a:rPr>
              <a:t>to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any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location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on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the desktop by “clicking </a:t>
            </a:r>
            <a:r>
              <a:rPr sz="2800" b="1" spc="-763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and dragging”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the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title bar with your </a:t>
            </a:r>
            <a:r>
              <a:rPr sz="2800" b="1" spc="-763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mouse.</a:t>
            </a:r>
            <a:endParaRPr sz="2800">
              <a:latin typeface="Arial"/>
              <a:cs typeface="Arial"/>
            </a:endParaRPr>
          </a:p>
          <a:p>
            <a:pPr marL="792090" marR="1233153" lvl="1" indent="-98014">
              <a:lnSpc>
                <a:spcPts val="3697"/>
              </a:lnSpc>
              <a:spcBef>
                <a:spcPts val="183"/>
              </a:spcBef>
              <a:buSzPct val="96774"/>
              <a:buFont typeface="Arial MT"/>
              <a:buChar char="•"/>
              <a:tabLst>
                <a:tab pos="818872" algn="l"/>
              </a:tabLst>
            </a:pP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This</a:t>
            </a:r>
            <a:r>
              <a:rPr sz="2800" b="1" spc="-22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4" dirty="0">
                <a:solidFill>
                  <a:srgbClr val="4C4C4C"/>
                </a:solidFill>
                <a:latin typeface="Arial"/>
                <a:cs typeface="Arial"/>
              </a:rPr>
              <a:t>is</a:t>
            </a:r>
            <a:r>
              <a:rPr sz="2800" b="1" spc="-22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also referred</a:t>
            </a:r>
            <a:r>
              <a:rPr sz="2800" b="1" spc="-13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4" dirty="0">
                <a:solidFill>
                  <a:srgbClr val="4C4C4C"/>
                </a:solidFill>
                <a:latin typeface="Arial"/>
                <a:cs typeface="Arial"/>
              </a:rPr>
              <a:t>to</a:t>
            </a:r>
            <a:r>
              <a:rPr sz="2800" b="1" spc="-18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as </a:t>
            </a:r>
            <a:r>
              <a:rPr sz="2800" b="1" spc="-757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9" dirty="0">
                <a:solidFill>
                  <a:srgbClr val="0066CC"/>
                </a:solidFill>
                <a:latin typeface="Arial"/>
                <a:cs typeface="Arial"/>
              </a:rPr>
              <a:t>“drag </a:t>
            </a:r>
            <a:r>
              <a:rPr sz="2800" b="1" spc="-4" dirty="0">
                <a:solidFill>
                  <a:srgbClr val="0066CC"/>
                </a:solidFill>
                <a:latin typeface="Arial"/>
                <a:cs typeface="Arial"/>
              </a:rPr>
              <a:t>and</a:t>
            </a:r>
            <a:r>
              <a:rPr sz="2800" b="1" spc="-9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0066CC"/>
                </a:solidFill>
                <a:latin typeface="Arial"/>
                <a:cs typeface="Arial"/>
              </a:rPr>
              <a:t>drop”.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3100">
              <a:latin typeface="Arial"/>
              <a:cs typeface="Arial"/>
            </a:endParaRPr>
          </a:p>
          <a:p>
            <a:pPr>
              <a:spcBef>
                <a:spcPts val="49"/>
              </a:spcBef>
            </a:pPr>
            <a:endParaRPr sz="2600">
              <a:latin typeface="Arial"/>
              <a:cs typeface="Arial"/>
            </a:endParaRPr>
          </a:p>
          <a:p>
            <a:pPr marL="11397" marR="3730801">
              <a:buSzPct val="96296"/>
              <a:buFont typeface="Arial MT"/>
              <a:buChar char="•"/>
              <a:tabLst>
                <a:tab pos="120808" algn="l"/>
                <a:tab pos="870159" algn="l"/>
              </a:tabLst>
            </a:pPr>
            <a:r>
              <a:rPr sz="2400" b="1" i="1" dirty="0">
                <a:solidFill>
                  <a:srgbClr val="FF0066"/>
                </a:solidFill>
                <a:latin typeface="Arial"/>
                <a:cs typeface="Arial"/>
              </a:rPr>
              <a:t>You	</a:t>
            </a:r>
            <a:r>
              <a:rPr sz="2400" b="1" i="1" spc="-4" dirty="0">
                <a:solidFill>
                  <a:srgbClr val="FF0066"/>
                </a:solidFill>
                <a:latin typeface="Arial"/>
                <a:cs typeface="Arial"/>
              </a:rPr>
              <a:t>can </a:t>
            </a:r>
            <a:r>
              <a:rPr sz="2400" b="1" i="1" dirty="0">
                <a:solidFill>
                  <a:srgbClr val="FF0066"/>
                </a:solidFill>
                <a:latin typeface="Arial"/>
                <a:cs typeface="Arial"/>
              </a:rPr>
              <a:t>also </a:t>
            </a:r>
            <a:r>
              <a:rPr sz="2400" b="1" i="1" spc="4" dirty="0">
                <a:solidFill>
                  <a:srgbClr val="FF0066"/>
                </a:solidFill>
                <a:latin typeface="Arial"/>
                <a:cs typeface="Arial"/>
              </a:rPr>
              <a:t> </a:t>
            </a:r>
            <a:r>
              <a:rPr sz="2400" b="1" i="1" dirty="0">
                <a:solidFill>
                  <a:srgbClr val="FF0066"/>
                </a:solidFill>
                <a:latin typeface="Arial"/>
                <a:cs typeface="Arial"/>
              </a:rPr>
              <a:t>drag </a:t>
            </a:r>
            <a:r>
              <a:rPr sz="2400" b="1" i="1" spc="-4" dirty="0">
                <a:solidFill>
                  <a:srgbClr val="FF0066"/>
                </a:solidFill>
                <a:latin typeface="Arial"/>
                <a:cs typeface="Arial"/>
              </a:rPr>
              <a:t>and </a:t>
            </a:r>
            <a:r>
              <a:rPr sz="2400" b="1" i="1" dirty="0">
                <a:solidFill>
                  <a:srgbClr val="FF0066"/>
                </a:solidFill>
                <a:latin typeface="Arial"/>
                <a:cs typeface="Arial"/>
              </a:rPr>
              <a:t>drop </a:t>
            </a:r>
            <a:r>
              <a:rPr sz="2400" b="1" i="1" spc="4" dirty="0">
                <a:solidFill>
                  <a:srgbClr val="FF0066"/>
                </a:solidFill>
                <a:latin typeface="Arial"/>
                <a:cs typeface="Arial"/>
              </a:rPr>
              <a:t> </a:t>
            </a:r>
            <a:r>
              <a:rPr sz="2400" b="1" i="1" spc="-4" dirty="0">
                <a:solidFill>
                  <a:srgbClr val="FF0066"/>
                </a:solidFill>
                <a:latin typeface="Arial"/>
                <a:cs typeface="Arial"/>
              </a:rPr>
              <a:t>icons</a:t>
            </a:r>
            <a:r>
              <a:rPr sz="2400" b="1" i="1" dirty="0">
                <a:solidFill>
                  <a:srgbClr val="FF0066"/>
                </a:solidFill>
                <a:latin typeface="Arial"/>
                <a:cs typeface="Arial"/>
              </a:rPr>
              <a:t> </a:t>
            </a:r>
            <a:r>
              <a:rPr sz="2400" b="1" i="1" spc="4" dirty="0">
                <a:solidFill>
                  <a:srgbClr val="FF0066"/>
                </a:solidFill>
                <a:latin typeface="Arial"/>
                <a:cs typeface="Arial"/>
              </a:rPr>
              <a:t>to  </a:t>
            </a:r>
            <a:r>
              <a:rPr sz="2400" b="1" i="1" spc="-4" dirty="0">
                <a:solidFill>
                  <a:srgbClr val="FF0066"/>
                </a:solidFill>
                <a:latin typeface="Arial"/>
                <a:cs typeface="Arial"/>
              </a:rPr>
              <a:t>move </a:t>
            </a:r>
            <a:r>
              <a:rPr sz="2400" b="1" i="1" dirty="0">
                <a:solidFill>
                  <a:srgbClr val="FF0066"/>
                </a:solidFill>
                <a:latin typeface="Arial"/>
                <a:cs typeface="Arial"/>
              </a:rPr>
              <a:t> </a:t>
            </a:r>
            <a:r>
              <a:rPr sz="2400" b="1" i="1" spc="-4" dirty="0">
                <a:solidFill>
                  <a:srgbClr val="FF0066"/>
                </a:solidFill>
                <a:latin typeface="Arial"/>
                <a:cs typeface="Arial"/>
              </a:rPr>
              <a:t>the location of </a:t>
            </a:r>
            <a:r>
              <a:rPr sz="2400" b="1" i="1" dirty="0">
                <a:solidFill>
                  <a:srgbClr val="FF0066"/>
                </a:solidFill>
                <a:latin typeface="Arial"/>
                <a:cs typeface="Arial"/>
              </a:rPr>
              <a:t> files</a:t>
            </a:r>
            <a:r>
              <a:rPr sz="2400" b="1" i="1" spc="-27" dirty="0">
                <a:solidFill>
                  <a:srgbClr val="FF0066"/>
                </a:solidFill>
                <a:latin typeface="Arial"/>
                <a:cs typeface="Arial"/>
              </a:rPr>
              <a:t> </a:t>
            </a:r>
            <a:r>
              <a:rPr sz="2400" b="1" i="1" spc="-4" dirty="0">
                <a:solidFill>
                  <a:srgbClr val="FF0066"/>
                </a:solidFill>
                <a:latin typeface="Arial"/>
                <a:cs typeface="Arial"/>
              </a:rPr>
              <a:t>or</a:t>
            </a:r>
            <a:r>
              <a:rPr sz="2400" b="1" i="1" spc="-22" dirty="0">
                <a:solidFill>
                  <a:srgbClr val="FF0066"/>
                </a:solidFill>
                <a:latin typeface="Arial"/>
                <a:cs typeface="Arial"/>
              </a:rPr>
              <a:t> </a:t>
            </a:r>
            <a:r>
              <a:rPr sz="2400" b="1" i="1" spc="-4" dirty="0">
                <a:solidFill>
                  <a:srgbClr val="FF0066"/>
                </a:solidFill>
                <a:latin typeface="Arial"/>
                <a:cs typeface="Arial"/>
              </a:rPr>
              <a:t>shortcuts.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  <p:transition>
    <p:dissolv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57155" y="65666"/>
            <a:ext cx="2032000" cy="1366876"/>
          </a:xfrm>
          <a:prstGeom prst="rect">
            <a:avLst/>
          </a:prstGeom>
        </p:spPr>
        <p:txBody>
          <a:bodyPr vert="horz" wrap="square" lIns="0" tIns="12537" rIns="0" bIns="0" rtlCol="0">
            <a:spAutoFit/>
          </a:bodyPr>
          <a:lstStyle/>
          <a:p>
            <a:pPr marL="11397">
              <a:spcBef>
                <a:spcPts val="99"/>
              </a:spcBef>
            </a:pPr>
            <a:r>
              <a:rPr spc="-4" dirty="0"/>
              <a:t>Menu</a:t>
            </a:r>
            <a:r>
              <a:rPr spc="-72" dirty="0"/>
              <a:t> </a:t>
            </a:r>
            <a:r>
              <a:rPr dirty="0"/>
              <a:t>Bar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0018" y="2851785"/>
            <a:ext cx="6648450" cy="2213262"/>
          </a:xfrm>
          <a:prstGeom prst="rect">
            <a:avLst/>
          </a:prstGeom>
        </p:spPr>
        <p:txBody>
          <a:bodyPr vert="horz" wrap="square" lIns="0" tIns="12537" rIns="0" bIns="0" rtlCol="0">
            <a:spAutoFit/>
          </a:bodyPr>
          <a:lstStyle/>
          <a:p>
            <a:pPr marL="11397" marR="4559">
              <a:spcBef>
                <a:spcPts val="99"/>
              </a:spcBef>
              <a:buSzPct val="96774"/>
              <a:buFont typeface="Arial MT"/>
              <a:buChar char="•"/>
              <a:tabLst>
                <a:tab pos="136194" algn="l"/>
              </a:tabLst>
            </a:pPr>
            <a:r>
              <a:rPr sz="2800" b="1" spc="-4" dirty="0">
                <a:solidFill>
                  <a:srgbClr val="0066CC"/>
                </a:solidFill>
                <a:latin typeface="Arial"/>
                <a:cs typeface="Arial"/>
              </a:rPr>
              <a:t>Menu bar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-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The horizontal bar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near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the </a:t>
            </a:r>
            <a:r>
              <a:rPr sz="2800" b="1" spc="-763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top of </a:t>
            </a:r>
            <a:r>
              <a:rPr sz="2800" b="1" spc="4" dirty="0">
                <a:solidFill>
                  <a:srgbClr val="4C4C4C"/>
                </a:solidFill>
                <a:latin typeface="Arial"/>
                <a:cs typeface="Arial"/>
              </a:rPr>
              <a:t>a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window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that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displays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the </a:t>
            </a:r>
            <a:r>
              <a:rPr sz="2800" b="1" spc="4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names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of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menus from which you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can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access features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and perform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tasks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for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 the</a:t>
            </a:r>
            <a:r>
              <a:rPr sz="2800" b="1" spc="-18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current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application.</a:t>
            </a:r>
            <a:endParaRPr sz="28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7819" y="1075552"/>
            <a:ext cx="8766810" cy="1242631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87600" y="65666"/>
            <a:ext cx="4368223" cy="1366876"/>
          </a:xfrm>
          <a:prstGeom prst="rect">
            <a:avLst/>
          </a:prstGeom>
        </p:spPr>
        <p:txBody>
          <a:bodyPr vert="horz" wrap="square" lIns="0" tIns="12537" rIns="0" bIns="0" rtlCol="0">
            <a:spAutoFit/>
          </a:bodyPr>
          <a:lstStyle/>
          <a:p>
            <a:pPr marL="11397">
              <a:spcBef>
                <a:spcPts val="99"/>
              </a:spcBef>
            </a:pPr>
            <a:r>
              <a:rPr dirty="0"/>
              <a:t>Types</a:t>
            </a:r>
            <a:r>
              <a:rPr spc="-22" dirty="0"/>
              <a:t> </a:t>
            </a:r>
            <a:r>
              <a:rPr dirty="0"/>
              <a:t>of</a:t>
            </a:r>
            <a:r>
              <a:rPr spc="-22" dirty="0"/>
              <a:t> </a:t>
            </a:r>
            <a:r>
              <a:rPr spc="-4" dirty="0"/>
              <a:t>Menu</a:t>
            </a:r>
            <a:r>
              <a:rPr spc="-27" dirty="0"/>
              <a:t> </a:t>
            </a:r>
            <a:r>
              <a:rPr spc="-4" dirty="0"/>
              <a:t>Items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6260" y="1747692"/>
            <a:ext cx="3053426" cy="46821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39091" y="3899433"/>
            <a:ext cx="1944024" cy="545088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3372428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2566600" marR="4559" indent="-343049">
              <a:spcBef>
                <a:spcPts val="90"/>
              </a:spcBef>
              <a:buFont typeface="Arial MT"/>
              <a:buChar char="•"/>
              <a:tabLst>
                <a:tab pos="2566030" algn="l"/>
                <a:tab pos="2566600" algn="l"/>
              </a:tabLst>
            </a:pPr>
            <a:r>
              <a:rPr spc="-4" dirty="0">
                <a:solidFill>
                  <a:srgbClr val="0066CC"/>
                </a:solidFill>
              </a:rPr>
              <a:t>Arrow</a:t>
            </a:r>
            <a:r>
              <a:rPr spc="-4" dirty="0"/>
              <a:t>:</a:t>
            </a:r>
            <a:r>
              <a:rPr spc="-31" dirty="0"/>
              <a:t> </a:t>
            </a:r>
            <a:r>
              <a:rPr spc="-4" dirty="0"/>
              <a:t>another</a:t>
            </a:r>
            <a:r>
              <a:rPr spc="-36" dirty="0"/>
              <a:t> </a:t>
            </a:r>
            <a:r>
              <a:rPr dirty="0"/>
              <a:t>menu </a:t>
            </a:r>
            <a:r>
              <a:rPr spc="-884" dirty="0"/>
              <a:t> </a:t>
            </a:r>
            <a:r>
              <a:rPr spc="-9" dirty="0"/>
              <a:t>will</a:t>
            </a:r>
            <a:r>
              <a:rPr spc="-22" dirty="0"/>
              <a:t> </a:t>
            </a:r>
            <a:r>
              <a:rPr spc="-4" dirty="0"/>
              <a:t>cascade from</a:t>
            </a:r>
            <a:r>
              <a:rPr spc="-13" dirty="0"/>
              <a:t> </a:t>
            </a:r>
            <a:r>
              <a:rPr spc="-4" dirty="0"/>
              <a:t>it.</a:t>
            </a:r>
            <a:endParaRPr/>
          </a:p>
          <a:p>
            <a:pPr marL="2212154">
              <a:spcBef>
                <a:spcPts val="22"/>
              </a:spcBef>
              <a:buClr>
                <a:srgbClr val="0066CC"/>
              </a:buClr>
              <a:buFont typeface="Arial MT"/>
              <a:buChar char="•"/>
            </a:pPr>
            <a:endParaRPr sz="4800"/>
          </a:p>
          <a:p>
            <a:pPr marL="2566600" marR="257572" indent="-343049">
              <a:buFont typeface="Arial MT"/>
              <a:buChar char="•"/>
              <a:tabLst>
                <a:tab pos="2566030" algn="l"/>
                <a:tab pos="2566600" algn="l"/>
              </a:tabLst>
            </a:pPr>
            <a:r>
              <a:rPr spc="-4" dirty="0">
                <a:solidFill>
                  <a:srgbClr val="0066CC"/>
                </a:solidFill>
              </a:rPr>
              <a:t>Three</a:t>
            </a:r>
            <a:r>
              <a:rPr spc="-22" dirty="0">
                <a:solidFill>
                  <a:srgbClr val="0066CC"/>
                </a:solidFill>
              </a:rPr>
              <a:t> </a:t>
            </a:r>
            <a:r>
              <a:rPr spc="-4" dirty="0">
                <a:solidFill>
                  <a:srgbClr val="0066CC"/>
                </a:solidFill>
              </a:rPr>
              <a:t>dots</a:t>
            </a:r>
            <a:r>
              <a:rPr spc="-4" dirty="0"/>
              <a:t>:</a:t>
            </a:r>
            <a:r>
              <a:rPr spc="-27" dirty="0"/>
              <a:t> </a:t>
            </a:r>
            <a:r>
              <a:rPr dirty="0"/>
              <a:t>a</a:t>
            </a:r>
            <a:r>
              <a:rPr spc="-22" dirty="0"/>
              <a:t> </a:t>
            </a:r>
            <a:r>
              <a:rPr spc="-4" dirty="0"/>
              <a:t>dialog </a:t>
            </a:r>
            <a:r>
              <a:rPr spc="-884" dirty="0"/>
              <a:t> </a:t>
            </a:r>
            <a:r>
              <a:rPr spc="-4" dirty="0"/>
              <a:t>box </a:t>
            </a:r>
            <a:r>
              <a:rPr spc="-9" dirty="0"/>
              <a:t>will </a:t>
            </a:r>
            <a:r>
              <a:rPr spc="-4" dirty="0"/>
              <a:t>open, </a:t>
            </a:r>
            <a:r>
              <a:rPr dirty="0"/>
              <a:t> </a:t>
            </a:r>
            <a:r>
              <a:rPr spc="-4" dirty="0"/>
              <a:t>containing choices </a:t>
            </a:r>
            <a:r>
              <a:rPr dirty="0"/>
              <a:t> for</a:t>
            </a:r>
            <a:r>
              <a:rPr spc="-18" dirty="0"/>
              <a:t> </a:t>
            </a:r>
            <a:r>
              <a:rPr spc="-4" dirty="0"/>
              <a:t>you</a:t>
            </a:r>
            <a:r>
              <a:rPr spc="-9" dirty="0"/>
              <a:t> </a:t>
            </a:r>
            <a:r>
              <a:rPr dirty="0"/>
              <a:t>to</a:t>
            </a:r>
            <a:r>
              <a:rPr spc="-18" dirty="0"/>
              <a:t> </a:t>
            </a:r>
            <a:r>
              <a:rPr dirty="0"/>
              <a:t>make.</a:t>
            </a:r>
            <a:endParaRPr/>
          </a:p>
        </p:txBody>
      </p:sp>
    </p:spTree>
  </p:cSld>
  <p:clrMapOvr>
    <a:masterClrMapping/>
  </p:clrMapOvr>
  <p:transition>
    <p:dissolv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87600" y="65666"/>
            <a:ext cx="4368223" cy="1366876"/>
          </a:xfrm>
          <a:prstGeom prst="rect">
            <a:avLst/>
          </a:prstGeom>
        </p:spPr>
        <p:txBody>
          <a:bodyPr vert="horz" wrap="square" lIns="0" tIns="12537" rIns="0" bIns="0" rtlCol="0">
            <a:spAutoFit/>
          </a:bodyPr>
          <a:lstStyle/>
          <a:p>
            <a:pPr marL="11397">
              <a:spcBef>
                <a:spcPts val="99"/>
              </a:spcBef>
            </a:pPr>
            <a:r>
              <a:rPr dirty="0"/>
              <a:t>Types</a:t>
            </a:r>
            <a:r>
              <a:rPr spc="-22" dirty="0"/>
              <a:t> </a:t>
            </a:r>
            <a:r>
              <a:rPr dirty="0"/>
              <a:t>of</a:t>
            </a:r>
            <a:r>
              <a:rPr spc="-22" dirty="0"/>
              <a:t> </a:t>
            </a:r>
            <a:r>
              <a:rPr spc="-4" dirty="0"/>
              <a:t>Menu</a:t>
            </a:r>
            <a:r>
              <a:rPr spc="-27" dirty="0"/>
              <a:t> </a:t>
            </a:r>
            <a:r>
              <a:rPr spc="-4" dirty="0"/>
              <a:t>Items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71419" y="1020855"/>
            <a:ext cx="3617768" cy="5647272"/>
          </a:xfrm>
          <a:prstGeom prst="rect">
            <a:avLst/>
          </a:prstGeom>
        </p:spPr>
        <p:txBody>
          <a:bodyPr vert="horz" wrap="square" lIns="0" tIns="14816" rIns="0" bIns="0" rtlCol="0">
            <a:spAutoFit/>
          </a:bodyPr>
          <a:lstStyle/>
          <a:p>
            <a:pPr marL="11397" marR="592643">
              <a:spcBef>
                <a:spcPts val="117"/>
              </a:spcBef>
              <a:buSzPct val="96875"/>
              <a:buFont typeface="Arial MT"/>
              <a:buChar char="•"/>
              <a:tabLst>
                <a:tab pos="141323" algn="l"/>
              </a:tabLst>
            </a:pPr>
            <a:r>
              <a:rPr sz="2900" b="1" spc="-4" dirty="0">
                <a:solidFill>
                  <a:srgbClr val="0066CC"/>
                </a:solidFill>
                <a:latin typeface="Arial"/>
                <a:cs typeface="Arial"/>
              </a:rPr>
              <a:t>Checkmark</a:t>
            </a:r>
            <a:r>
              <a:rPr sz="2900" b="1" spc="-4" dirty="0">
                <a:solidFill>
                  <a:srgbClr val="4C4C4C"/>
                </a:solidFill>
                <a:latin typeface="Arial"/>
                <a:cs typeface="Arial"/>
              </a:rPr>
              <a:t>: </a:t>
            </a:r>
            <a:r>
              <a:rPr sz="2900" b="1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900" b="1" spc="-4" dirty="0">
                <a:solidFill>
                  <a:srgbClr val="4C4C4C"/>
                </a:solidFill>
                <a:latin typeface="Arial"/>
                <a:cs typeface="Arial"/>
              </a:rPr>
              <a:t>clicking</a:t>
            </a:r>
            <a:r>
              <a:rPr sz="2900" b="1" spc="-45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900" b="1" dirty="0">
                <a:solidFill>
                  <a:srgbClr val="4C4C4C"/>
                </a:solidFill>
                <a:latin typeface="Arial"/>
                <a:cs typeface="Arial"/>
              </a:rPr>
              <a:t>this</a:t>
            </a:r>
            <a:r>
              <a:rPr sz="2900" b="1" spc="-45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900" b="1" dirty="0">
                <a:solidFill>
                  <a:srgbClr val="4C4C4C"/>
                </a:solidFill>
                <a:latin typeface="Arial"/>
                <a:cs typeface="Arial"/>
              </a:rPr>
              <a:t>item </a:t>
            </a:r>
            <a:r>
              <a:rPr sz="2900" b="1" spc="-785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900" b="1" dirty="0">
                <a:solidFill>
                  <a:srgbClr val="4C4C4C"/>
                </a:solidFill>
                <a:latin typeface="Arial"/>
                <a:cs typeface="Arial"/>
              </a:rPr>
              <a:t>will toggle </a:t>
            </a:r>
            <a:r>
              <a:rPr sz="2900" b="1" spc="4" dirty="0">
                <a:solidFill>
                  <a:srgbClr val="4C4C4C"/>
                </a:solidFill>
                <a:latin typeface="Arial"/>
                <a:cs typeface="Arial"/>
              </a:rPr>
              <a:t>the </a:t>
            </a:r>
            <a:r>
              <a:rPr sz="2900" b="1" spc="9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900" b="1" spc="-4" dirty="0">
                <a:solidFill>
                  <a:srgbClr val="4C4C4C"/>
                </a:solidFill>
                <a:latin typeface="Arial"/>
                <a:cs typeface="Arial"/>
              </a:rPr>
              <a:t>feature</a:t>
            </a:r>
            <a:r>
              <a:rPr sz="2900" b="1" spc="-45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900" b="1" spc="9" dirty="0">
                <a:solidFill>
                  <a:srgbClr val="4C4C4C"/>
                </a:solidFill>
                <a:latin typeface="Arial"/>
                <a:cs typeface="Arial"/>
              </a:rPr>
              <a:t>on</a:t>
            </a:r>
            <a:r>
              <a:rPr sz="2900" b="1" spc="-36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900" b="1" spc="4" dirty="0">
                <a:solidFill>
                  <a:srgbClr val="4C4C4C"/>
                </a:solidFill>
                <a:latin typeface="Arial"/>
                <a:cs typeface="Arial"/>
              </a:rPr>
              <a:t>or</a:t>
            </a:r>
            <a:r>
              <a:rPr sz="2900" b="1" spc="-27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900" b="1" dirty="0">
                <a:solidFill>
                  <a:srgbClr val="4C4C4C"/>
                </a:solidFill>
                <a:latin typeface="Arial"/>
                <a:cs typeface="Arial"/>
              </a:rPr>
              <a:t>off.</a:t>
            </a:r>
            <a:endParaRPr sz="2900">
              <a:latin typeface="Arial"/>
              <a:cs typeface="Arial"/>
            </a:endParaRPr>
          </a:p>
          <a:p>
            <a:pPr>
              <a:spcBef>
                <a:spcPts val="27"/>
              </a:spcBef>
              <a:buChar char="•"/>
            </a:pPr>
            <a:endParaRPr sz="4700">
              <a:latin typeface="Arial"/>
              <a:cs typeface="Arial"/>
            </a:endParaRPr>
          </a:p>
          <a:p>
            <a:pPr marL="11397" marR="4559">
              <a:buSzPct val="96875"/>
              <a:buFont typeface="Arial MT"/>
              <a:buChar char="•"/>
              <a:tabLst>
                <a:tab pos="141323" algn="l"/>
              </a:tabLst>
            </a:pPr>
            <a:r>
              <a:rPr sz="2900" b="1" dirty="0">
                <a:solidFill>
                  <a:srgbClr val="4C4C4C"/>
                </a:solidFill>
                <a:latin typeface="Arial"/>
                <a:cs typeface="Arial"/>
              </a:rPr>
              <a:t>If </a:t>
            </a:r>
            <a:r>
              <a:rPr sz="2900" b="1" spc="13" dirty="0">
                <a:solidFill>
                  <a:srgbClr val="4C4C4C"/>
                </a:solidFill>
                <a:latin typeface="Arial"/>
                <a:cs typeface="Arial"/>
              </a:rPr>
              <a:t>a </a:t>
            </a:r>
            <a:r>
              <a:rPr sz="2900" b="1" spc="-4" dirty="0">
                <a:solidFill>
                  <a:srgbClr val="0066CC"/>
                </a:solidFill>
                <a:latin typeface="Arial"/>
                <a:cs typeface="Arial"/>
              </a:rPr>
              <a:t>keyboard </a:t>
            </a:r>
            <a:r>
              <a:rPr sz="2900" b="1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900" b="1" spc="-4" dirty="0">
                <a:solidFill>
                  <a:srgbClr val="0066CC"/>
                </a:solidFill>
                <a:latin typeface="Arial"/>
                <a:cs typeface="Arial"/>
              </a:rPr>
              <a:t>shortcut</a:t>
            </a:r>
            <a:r>
              <a:rPr sz="2900" b="1" spc="-22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900" b="1" spc="4" dirty="0">
                <a:solidFill>
                  <a:srgbClr val="4C4C4C"/>
                </a:solidFill>
                <a:latin typeface="Arial"/>
                <a:cs typeface="Arial"/>
              </a:rPr>
              <a:t>is</a:t>
            </a:r>
            <a:r>
              <a:rPr sz="2900" b="1" spc="-40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900" b="1" dirty="0">
                <a:solidFill>
                  <a:srgbClr val="4C4C4C"/>
                </a:solidFill>
                <a:latin typeface="Arial"/>
                <a:cs typeface="Arial"/>
              </a:rPr>
              <a:t>shown</a:t>
            </a:r>
            <a:r>
              <a:rPr sz="2900" b="1" spc="-31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900" b="1" spc="4" dirty="0">
                <a:solidFill>
                  <a:srgbClr val="4C4C4C"/>
                </a:solidFill>
                <a:latin typeface="Arial"/>
                <a:cs typeface="Arial"/>
              </a:rPr>
              <a:t>in </a:t>
            </a:r>
            <a:r>
              <a:rPr sz="2900" b="1" spc="-785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900" b="1" dirty="0">
                <a:solidFill>
                  <a:srgbClr val="4C4C4C"/>
                </a:solidFill>
                <a:latin typeface="Arial"/>
                <a:cs typeface="Arial"/>
              </a:rPr>
              <a:t>the </a:t>
            </a:r>
            <a:r>
              <a:rPr sz="2900" b="1" spc="-4" dirty="0">
                <a:solidFill>
                  <a:srgbClr val="4C4C4C"/>
                </a:solidFill>
                <a:latin typeface="Arial"/>
                <a:cs typeface="Arial"/>
              </a:rPr>
              <a:t>menu, </a:t>
            </a:r>
            <a:r>
              <a:rPr sz="2900" b="1" spc="4" dirty="0">
                <a:solidFill>
                  <a:srgbClr val="4C4C4C"/>
                </a:solidFill>
                <a:latin typeface="Arial"/>
                <a:cs typeface="Arial"/>
              </a:rPr>
              <a:t>you </a:t>
            </a:r>
            <a:r>
              <a:rPr sz="2900" b="1" dirty="0">
                <a:solidFill>
                  <a:srgbClr val="4C4C4C"/>
                </a:solidFill>
                <a:latin typeface="Arial"/>
                <a:cs typeface="Arial"/>
              </a:rPr>
              <a:t>can </a:t>
            </a:r>
            <a:r>
              <a:rPr sz="2900" b="1" spc="4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900" b="1" dirty="0">
                <a:solidFill>
                  <a:srgbClr val="4C4C4C"/>
                </a:solidFill>
                <a:latin typeface="Arial"/>
                <a:cs typeface="Arial"/>
              </a:rPr>
              <a:t>use those </a:t>
            </a:r>
            <a:r>
              <a:rPr sz="2900" b="1" spc="-4" dirty="0">
                <a:solidFill>
                  <a:srgbClr val="4C4C4C"/>
                </a:solidFill>
                <a:latin typeface="Arial"/>
                <a:cs typeface="Arial"/>
              </a:rPr>
              <a:t>keys </a:t>
            </a:r>
            <a:r>
              <a:rPr sz="2900" b="1" spc="4" dirty="0">
                <a:solidFill>
                  <a:srgbClr val="4C4C4C"/>
                </a:solidFill>
                <a:latin typeface="Arial"/>
                <a:cs typeface="Arial"/>
              </a:rPr>
              <a:t>to </a:t>
            </a:r>
            <a:r>
              <a:rPr sz="2900" b="1" spc="9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900" b="1" i="1" dirty="0">
                <a:solidFill>
                  <a:srgbClr val="4C4C4C"/>
                </a:solidFill>
                <a:latin typeface="Arial"/>
                <a:cs typeface="Arial"/>
              </a:rPr>
              <a:t>run the command </a:t>
            </a:r>
            <a:r>
              <a:rPr sz="2900" b="1" i="1" spc="4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900" b="1" dirty="0">
                <a:solidFill>
                  <a:srgbClr val="4C4C4C"/>
                </a:solidFill>
                <a:latin typeface="Arial"/>
                <a:cs typeface="Arial"/>
              </a:rPr>
              <a:t>without having </a:t>
            </a:r>
            <a:r>
              <a:rPr sz="2900" b="1" spc="4" dirty="0">
                <a:solidFill>
                  <a:srgbClr val="4C4C4C"/>
                </a:solidFill>
                <a:latin typeface="Arial"/>
                <a:cs typeface="Arial"/>
              </a:rPr>
              <a:t>to </a:t>
            </a:r>
            <a:r>
              <a:rPr sz="2900" b="1" spc="9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900" b="1" dirty="0">
                <a:solidFill>
                  <a:srgbClr val="4C4C4C"/>
                </a:solidFill>
                <a:latin typeface="Arial"/>
                <a:cs typeface="Arial"/>
              </a:rPr>
              <a:t>open</a:t>
            </a:r>
            <a:r>
              <a:rPr sz="2900" b="1" spc="-31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900" b="1" dirty="0">
                <a:solidFill>
                  <a:srgbClr val="4C4C4C"/>
                </a:solidFill>
                <a:latin typeface="Arial"/>
                <a:cs typeface="Arial"/>
              </a:rPr>
              <a:t>the</a:t>
            </a:r>
            <a:r>
              <a:rPr sz="2900" b="1" spc="-22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900" b="1" spc="-4" dirty="0">
                <a:solidFill>
                  <a:srgbClr val="4C4C4C"/>
                </a:solidFill>
                <a:latin typeface="Arial"/>
                <a:cs typeface="Arial"/>
              </a:rPr>
              <a:t>menu.</a:t>
            </a:r>
            <a:endParaRPr sz="29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87636" y="1945565"/>
            <a:ext cx="3424913" cy="474905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987637" y="4502546"/>
            <a:ext cx="3814387" cy="416858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16745" y="65666"/>
            <a:ext cx="2111664" cy="1366876"/>
          </a:xfrm>
          <a:prstGeom prst="rect">
            <a:avLst/>
          </a:prstGeom>
        </p:spPr>
        <p:txBody>
          <a:bodyPr vert="horz" wrap="square" lIns="0" tIns="12537" rIns="0" bIns="0" rtlCol="0">
            <a:spAutoFit/>
          </a:bodyPr>
          <a:lstStyle/>
          <a:p>
            <a:pPr marL="11397">
              <a:spcBef>
                <a:spcPts val="99"/>
              </a:spcBef>
            </a:pPr>
            <a:r>
              <a:rPr spc="-4" dirty="0"/>
              <a:t>Scroll</a:t>
            </a:r>
            <a:r>
              <a:rPr spc="-63" dirty="0"/>
              <a:t> </a:t>
            </a:r>
            <a:r>
              <a:rPr spc="-4" dirty="0"/>
              <a:t>Bar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88624" y="496801"/>
            <a:ext cx="2058543" cy="6361198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842819" y="1320053"/>
            <a:ext cx="5359977" cy="5122834"/>
          </a:xfrm>
          <a:prstGeom prst="rect">
            <a:avLst/>
          </a:prstGeom>
        </p:spPr>
        <p:txBody>
          <a:bodyPr vert="horz" wrap="square" lIns="0" tIns="36470" rIns="0" bIns="0" rtlCol="0">
            <a:spAutoFit/>
          </a:bodyPr>
          <a:lstStyle/>
          <a:p>
            <a:pPr marL="11397" marR="571559">
              <a:lnSpc>
                <a:spcPts val="3769"/>
              </a:lnSpc>
              <a:spcBef>
                <a:spcPts val="287"/>
              </a:spcBef>
              <a:buSzPct val="97183"/>
              <a:buFont typeface="Arial MT"/>
              <a:buChar char="•"/>
              <a:tabLst>
                <a:tab pos="154999" algn="l"/>
              </a:tabLst>
            </a:pPr>
            <a:r>
              <a:rPr sz="3200" b="1" spc="-22" dirty="0">
                <a:solidFill>
                  <a:srgbClr val="0066CC"/>
                </a:solidFill>
                <a:latin typeface="Arial"/>
                <a:cs typeface="Arial"/>
              </a:rPr>
              <a:t>Scroll </a:t>
            </a:r>
            <a:r>
              <a:rPr sz="3200" b="1" spc="-31" dirty="0">
                <a:solidFill>
                  <a:srgbClr val="0066CC"/>
                </a:solidFill>
                <a:latin typeface="Arial"/>
                <a:cs typeface="Arial"/>
              </a:rPr>
              <a:t>bar </a:t>
            </a:r>
            <a:r>
              <a:rPr sz="3200" b="1" spc="9" dirty="0">
                <a:solidFill>
                  <a:srgbClr val="4C4C4C"/>
                </a:solidFill>
                <a:latin typeface="Arial"/>
                <a:cs typeface="Arial"/>
              </a:rPr>
              <a:t>- </a:t>
            </a:r>
            <a:r>
              <a:rPr sz="3200" b="1" spc="-18" dirty="0">
                <a:solidFill>
                  <a:srgbClr val="4C4C4C"/>
                </a:solidFill>
                <a:latin typeface="Arial"/>
                <a:cs typeface="Arial"/>
              </a:rPr>
              <a:t>the narrow </a:t>
            </a:r>
            <a:r>
              <a:rPr sz="3200" b="1" spc="-13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27" dirty="0">
                <a:solidFill>
                  <a:srgbClr val="4C4C4C"/>
                </a:solidFill>
                <a:latin typeface="Arial"/>
                <a:cs typeface="Arial"/>
              </a:rPr>
              <a:t>rectangular</a:t>
            </a:r>
            <a:r>
              <a:rPr sz="3200" b="1" spc="-45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18" dirty="0">
                <a:solidFill>
                  <a:srgbClr val="4C4C4C"/>
                </a:solidFill>
                <a:latin typeface="Arial"/>
                <a:cs typeface="Arial"/>
              </a:rPr>
              <a:t>bar</a:t>
            </a:r>
            <a:r>
              <a:rPr sz="3200" b="1" spc="-22" dirty="0">
                <a:solidFill>
                  <a:srgbClr val="4C4C4C"/>
                </a:solidFill>
                <a:latin typeface="Arial"/>
                <a:cs typeface="Arial"/>
              </a:rPr>
              <a:t> at</a:t>
            </a:r>
            <a:r>
              <a:rPr sz="3200" b="1" spc="-40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13" dirty="0">
                <a:solidFill>
                  <a:srgbClr val="4C4C4C"/>
                </a:solidFill>
                <a:latin typeface="Arial"/>
                <a:cs typeface="Arial"/>
              </a:rPr>
              <a:t>the</a:t>
            </a:r>
            <a:r>
              <a:rPr sz="3200" b="1" spc="-58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18" dirty="0">
                <a:solidFill>
                  <a:srgbClr val="4C4C4C"/>
                </a:solidFill>
                <a:latin typeface="Arial"/>
                <a:cs typeface="Arial"/>
              </a:rPr>
              <a:t>far </a:t>
            </a:r>
            <a:r>
              <a:rPr sz="3200" b="1" spc="-875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18" dirty="0">
                <a:solidFill>
                  <a:srgbClr val="4C4C4C"/>
                </a:solidFill>
                <a:latin typeface="Arial"/>
                <a:cs typeface="Arial"/>
              </a:rPr>
              <a:t>right</a:t>
            </a:r>
            <a:r>
              <a:rPr sz="3200" b="1" spc="-22" dirty="0">
                <a:solidFill>
                  <a:srgbClr val="4C4C4C"/>
                </a:solidFill>
                <a:latin typeface="Arial"/>
                <a:cs typeface="Arial"/>
              </a:rPr>
              <a:t> of</a:t>
            </a:r>
            <a:r>
              <a:rPr sz="3200" b="1" spc="-31" dirty="0">
                <a:solidFill>
                  <a:srgbClr val="4C4C4C"/>
                </a:solidFill>
                <a:latin typeface="Arial"/>
                <a:cs typeface="Arial"/>
              </a:rPr>
              <a:t> windows.</a:t>
            </a:r>
            <a:endParaRPr sz="3200">
              <a:latin typeface="Arial"/>
              <a:cs typeface="Arial"/>
            </a:endParaRPr>
          </a:p>
          <a:p>
            <a:pPr marL="467845" marR="4559" lvl="1">
              <a:spcBef>
                <a:spcPts val="1669"/>
              </a:spcBef>
              <a:buSzPct val="96875"/>
              <a:buFont typeface="Arial MT"/>
              <a:buChar char="•"/>
              <a:tabLst>
                <a:tab pos="598341" algn="l"/>
              </a:tabLst>
            </a:pPr>
            <a:r>
              <a:rPr sz="2900" b="1" spc="-4" dirty="0">
                <a:solidFill>
                  <a:srgbClr val="0066CC"/>
                </a:solidFill>
                <a:latin typeface="Arial"/>
                <a:cs typeface="Arial"/>
              </a:rPr>
              <a:t>Clicking</a:t>
            </a:r>
            <a:r>
              <a:rPr sz="2900" b="1" spc="-27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900" b="1" spc="4" dirty="0">
                <a:solidFill>
                  <a:srgbClr val="4C4C4C"/>
                </a:solidFill>
                <a:latin typeface="Arial"/>
                <a:cs typeface="Arial"/>
              </a:rPr>
              <a:t>on</a:t>
            </a:r>
            <a:r>
              <a:rPr sz="2900" b="1" spc="-22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900" b="1" dirty="0">
                <a:solidFill>
                  <a:srgbClr val="4C4C4C"/>
                </a:solidFill>
                <a:latin typeface="Arial"/>
                <a:cs typeface="Arial"/>
              </a:rPr>
              <a:t>the</a:t>
            </a:r>
            <a:r>
              <a:rPr sz="2900" b="1" spc="-27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900" b="1" spc="9" dirty="0">
                <a:solidFill>
                  <a:srgbClr val="0066CC"/>
                </a:solidFill>
                <a:latin typeface="Arial"/>
                <a:cs typeface="Arial"/>
              </a:rPr>
              <a:t>up</a:t>
            </a:r>
            <a:r>
              <a:rPr sz="2900" b="1" spc="-40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900" b="1" spc="4" dirty="0">
                <a:solidFill>
                  <a:srgbClr val="0066CC"/>
                </a:solidFill>
                <a:latin typeface="Arial"/>
                <a:cs typeface="Arial"/>
              </a:rPr>
              <a:t>or</a:t>
            </a:r>
            <a:r>
              <a:rPr sz="2900" b="1" spc="-18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900" b="1" spc="4" dirty="0">
                <a:solidFill>
                  <a:srgbClr val="0066CC"/>
                </a:solidFill>
                <a:latin typeface="Arial"/>
                <a:cs typeface="Arial"/>
              </a:rPr>
              <a:t>down </a:t>
            </a:r>
            <a:r>
              <a:rPr sz="2900" b="1" spc="-780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900" b="1" dirty="0">
                <a:solidFill>
                  <a:srgbClr val="0066CC"/>
                </a:solidFill>
                <a:latin typeface="Arial"/>
                <a:cs typeface="Arial"/>
              </a:rPr>
              <a:t>arrow </a:t>
            </a:r>
            <a:r>
              <a:rPr sz="2900" b="1" spc="-4" dirty="0">
                <a:solidFill>
                  <a:srgbClr val="4C4C4C"/>
                </a:solidFill>
                <a:latin typeface="Arial"/>
                <a:cs typeface="Arial"/>
              </a:rPr>
              <a:t>enables </a:t>
            </a:r>
            <a:r>
              <a:rPr sz="2900" b="1" dirty="0">
                <a:solidFill>
                  <a:srgbClr val="4C4C4C"/>
                </a:solidFill>
                <a:latin typeface="Arial"/>
                <a:cs typeface="Arial"/>
              </a:rPr>
              <a:t>you </a:t>
            </a:r>
            <a:r>
              <a:rPr sz="2900" b="1" spc="4" dirty="0">
                <a:solidFill>
                  <a:srgbClr val="4C4C4C"/>
                </a:solidFill>
                <a:latin typeface="Arial"/>
                <a:cs typeface="Arial"/>
              </a:rPr>
              <a:t>to </a:t>
            </a:r>
            <a:r>
              <a:rPr sz="2900" b="1" dirty="0">
                <a:solidFill>
                  <a:srgbClr val="4C4C4C"/>
                </a:solidFill>
                <a:latin typeface="Arial"/>
                <a:cs typeface="Arial"/>
              </a:rPr>
              <a:t>move </a:t>
            </a:r>
            <a:r>
              <a:rPr sz="2900" b="1" spc="4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900" b="1" spc="9" dirty="0">
                <a:solidFill>
                  <a:srgbClr val="4C4C4C"/>
                </a:solidFill>
                <a:latin typeface="Arial"/>
                <a:cs typeface="Arial"/>
              </a:rPr>
              <a:t>up </a:t>
            </a:r>
            <a:r>
              <a:rPr sz="2900" b="1" spc="4" dirty="0">
                <a:solidFill>
                  <a:srgbClr val="4C4C4C"/>
                </a:solidFill>
                <a:latin typeface="Arial"/>
                <a:cs typeface="Arial"/>
              </a:rPr>
              <a:t>and down </a:t>
            </a:r>
            <a:r>
              <a:rPr sz="2900" b="1" dirty="0">
                <a:solidFill>
                  <a:srgbClr val="4C4C4C"/>
                </a:solidFill>
                <a:latin typeface="Arial"/>
                <a:cs typeface="Arial"/>
              </a:rPr>
              <a:t>through </a:t>
            </a:r>
            <a:r>
              <a:rPr sz="2900" b="1" spc="13" dirty="0">
                <a:solidFill>
                  <a:srgbClr val="4C4C4C"/>
                </a:solidFill>
                <a:latin typeface="Arial"/>
                <a:cs typeface="Arial"/>
              </a:rPr>
              <a:t>a </a:t>
            </a:r>
            <a:r>
              <a:rPr sz="2900" b="1" spc="18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900" b="1" spc="-4" dirty="0">
                <a:solidFill>
                  <a:srgbClr val="4C4C4C"/>
                </a:solidFill>
                <a:latin typeface="Arial"/>
                <a:cs typeface="Arial"/>
              </a:rPr>
              <a:t>document.</a:t>
            </a:r>
            <a:endParaRPr sz="2900">
              <a:latin typeface="Arial"/>
              <a:cs typeface="Arial"/>
            </a:endParaRPr>
          </a:p>
          <a:p>
            <a:pPr marL="467845" marR="418269" lvl="1">
              <a:spcBef>
                <a:spcPts val="1785"/>
              </a:spcBef>
              <a:buFont typeface="Arial MT"/>
              <a:buChar char="•"/>
              <a:tabLst>
                <a:tab pos="696355" algn="l"/>
              </a:tabLst>
            </a:pPr>
            <a:r>
              <a:rPr sz="2900" b="1" spc="18" dirty="0">
                <a:solidFill>
                  <a:srgbClr val="4C4C4C"/>
                </a:solidFill>
                <a:latin typeface="Arial"/>
                <a:cs typeface="Arial"/>
              </a:rPr>
              <a:t>A </a:t>
            </a:r>
            <a:r>
              <a:rPr sz="2900" b="1" spc="-4" dirty="0">
                <a:solidFill>
                  <a:srgbClr val="0066CC"/>
                </a:solidFill>
                <a:latin typeface="Arial"/>
                <a:cs typeface="Arial"/>
              </a:rPr>
              <a:t>movable square </a:t>
            </a:r>
            <a:r>
              <a:rPr sz="2900" b="1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900" b="1" spc="-4" dirty="0">
                <a:solidFill>
                  <a:srgbClr val="4C4C4C"/>
                </a:solidFill>
                <a:latin typeface="Arial"/>
                <a:cs typeface="Arial"/>
              </a:rPr>
              <a:t>indicates </a:t>
            </a:r>
            <a:r>
              <a:rPr sz="2900" b="1" dirty="0">
                <a:solidFill>
                  <a:srgbClr val="4C4C4C"/>
                </a:solidFill>
                <a:latin typeface="Arial"/>
                <a:cs typeface="Arial"/>
              </a:rPr>
              <a:t>your </a:t>
            </a:r>
            <a:r>
              <a:rPr sz="2900" b="1" spc="-4" dirty="0">
                <a:solidFill>
                  <a:srgbClr val="0066CC"/>
                </a:solidFill>
                <a:latin typeface="Arial"/>
                <a:cs typeface="Arial"/>
              </a:rPr>
              <a:t>location </a:t>
            </a:r>
            <a:r>
              <a:rPr sz="2900" b="1" dirty="0">
                <a:solidFill>
                  <a:srgbClr val="4C4C4C"/>
                </a:solidFill>
                <a:latin typeface="Arial"/>
                <a:cs typeface="Arial"/>
              </a:rPr>
              <a:t>in </a:t>
            </a:r>
            <a:r>
              <a:rPr sz="2900" b="1" spc="-790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900" b="1" spc="4" dirty="0">
                <a:solidFill>
                  <a:srgbClr val="4C4C4C"/>
                </a:solidFill>
                <a:latin typeface="Arial"/>
                <a:cs typeface="Arial"/>
              </a:rPr>
              <a:t>the</a:t>
            </a:r>
            <a:r>
              <a:rPr sz="2900" b="1" spc="-31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900" b="1" spc="-4" dirty="0">
                <a:solidFill>
                  <a:srgbClr val="4C4C4C"/>
                </a:solidFill>
                <a:latin typeface="Arial"/>
                <a:cs typeface="Arial"/>
              </a:rPr>
              <a:t>document.</a:t>
            </a:r>
            <a:endParaRPr sz="2900">
              <a:latin typeface="Arial"/>
              <a:cs typeface="Arial"/>
            </a:endParaRPr>
          </a:p>
        </p:txBody>
      </p:sp>
    </p:spTree>
  </p:cSld>
  <p:clrMapOvr>
    <a:masterClrMapping/>
  </p:clrMapOvr>
  <p:transition>
    <p:dissolv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30663" y="65666"/>
            <a:ext cx="5684405" cy="1366876"/>
          </a:xfrm>
          <a:prstGeom prst="rect">
            <a:avLst/>
          </a:prstGeom>
        </p:spPr>
        <p:txBody>
          <a:bodyPr vert="horz" wrap="square" lIns="0" tIns="12537" rIns="0" bIns="0" rtlCol="0">
            <a:spAutoFit/>
          </a:bodyPr>
          <a:lstStyle/>
          <a:p>
            <a:pPr marL="11397">
              <a:spcBef>
                <a:spcPts val="99"/>
              </a:spcBef>
            </a:pPr>
            <a:r>
              <a:rPr spc="-4" dirty="0"/>
              <a:t>Windows</a:t>
            </a:r>
            <a:r>
              <a:rPr spc="-22" dirty="0"/>
              <a:t> </a:t>
            </a:r>
            <a:r>
              <a:rPr spc="-4" dirty="0"/>
              <a:t>Frame</a:t>
            </a:r>
            <a:r>
              <a:rPr spc="-18" dirty="0"/>
              <a:t> </a:t>
            </a:r>
            <a:r>
              <a:rPr spc="4" dirty="0"/>
              <a:t>&amp;</a:t>
            </a:r>
            <a:r>
              <a:rPr spc="-27" dirty="0"/>
              <a:t> </a:t>
            </a:r>
            <a:r>
              <a:rPr dirty="0"/>
              <a:t>Resizing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71418" y="1015252"/>
            <a:ext cx="4300105" cy="5284417"/>
          </a:xfrm>
          <a:prstGeom prst="rect">
            <a:avLst/>
          </a:prstGeom>
        </p:spPr>
        <p:txBody>
          <a:bodyPr vert="horz" wrap="square" lIns="0" tIns="36470" rIns="0" bIns="0" rtlCol="0">
            <a:spAutoFit/>
          </a:bodyPr>
          <a:lstStyle/>
          <a:p>
            <a:pPr marL="11397" marR="34761" algn="just">
              <a:lnSpc>
                <a:spcPts val="3769"/>
              </a:lnSpc>
              <a:spcBef>
                <a:spcPts val="287"/>
              </a:spcBef>
              <a:buSzPct val="97183"/>
              <a:buFont typeface="Arial MT"/>
              <a:buChar char="•"/>
              <a:tabLst>
                <a:tab pos="154999" algn="l"/>
              </a:tabLst>
            </a:pPr>
            <a:r>
              <a:rPr sz="3200" b="1" spc="-18" dirty="0">
                <a:solidFill>
                  <a:srgbClr val="4C4C4C"/>
                </a:solidFill>
                <a:latin typeface="Arial"/>
                <a:cs typeface="Arial"/>
              </a:rPr>
              <a:t>You</a:t>
            </a:r>
            <a:r>
              <a:rPr sz="3200" b="1" spc="-72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18" dirty="0">
                <a:solidFill>
                  <a:srgbClr val="4C4C4C"/>
                </a:solidFill>
                <a:latin typeface="Arial"/>
                <a:cs typeface="Arial"/>
              </a:rPr>
              <a:t>can</a:t>
            </a:r>
            <a:r>
              <a:rPr sz="3200" b="1" spc="-49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22" dirty="0">
                <a:solidFill>
                  <a:srgbClr val="4C4C4C"/>
                </a:solidFill>
                <a:latin typeface="Arial"/>
                <a:cs typeface="Arial"/>
              </a:rPr>
              <a:t>also</a:t>
            </a:r>
            <a:r>
              <a:rPr sz="3200" b="1" spc="-72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18" dirty="0">
                <a:solidFill>
                  <a:srgbClr val="0066CC"/>
                </a:solidFill>
                <a:latin typeface="Arial"/>
                <a:cs typeface="Arial"/>
              </a:rPr>
              <a:t>resize</a:t>
            </a:r>
            <a:r>
              <a:rPr sz="3200" b="1" spc="-72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3200" b="1" spc="13" dirty="0">
                <a:solidFill>
                  <a:srgbClr val="4C4C4C"/>
                </a:solidFill>
                <a:latin typeface="Arial"/>
                <a:cs typeface="Arial"/>
              </a:rPr>
              <a:t>a </a:t>
            </a:r>
            <a:r>
              <a:rPr sz="3200" b="1" spc="-875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22" dirty="0">
                <a:solidFill>
                  <a:srgbClr val="4C4C4C"/>
                </a:solidFill>
                <a:latin typeface="Arial"/>
                <a:cs typeface="Arial"/>
              </a:rPr>
              <a:t>window</a:t>
            </a:r>
            <a:r>
              <a:rPr sz="3200" b="1" spc="-81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13" dirty="0">
                <a:solidFill>
                  <a:srgbClr val="4C4C4C"/>
                </a:solidFill>
                <a:latin typeface="Arial"/>
                <a:cs typeface="Arial"/>
              </a:rPr>
              <a:t>by</a:t>
            </a:r>
            <a:r>
              <a:rPr sz="3200" b="1" spc="-67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13" dirty="0">
                <a:solidFill>
                  <a:srgbClr val="4C4C4C"/>
                </a:solidFill>
                <a:latin typeface="Arial"/>
                <a:cs typeface="Arial"/>
              </a:rPr>
              <a:t>a</a:t>
            </a:r>
            <a:r>
              <a:rPr sz="3200" b="1" spc="-76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i="1" spc="-18" dirty="0">
                <a:solidFill>
                  <a:srgbClr val="0066CC"/>
                </a:solidFill>
                <a:latin typeface="Arial"/>
                <a:cs typeface="Arial"/>
              </a:rPr>
              <a:t>click</a:t>
            </a:r>
            <a:r>
              <a:rPr sz="3200" b="1" i="1" spc="-67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3200" b="1" i="1" spc="-18" dirty="0">
                <a:solidFill>
                  <a:srgbClr val="0066CC"/>
                </a:solidFill>
                <a:latin typeface="Arial"/>
                <a:cs typeface="Arial"/>
              </a:rPr>
              <a:t>and </a:t>
            </a:r>
            <a:r>
              <a:rPr sz="3200" b="1" i="1" spc="-875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3200" b="1" i="1" spc="-18" dirty="0">
                <a:solidFill>
                  <a:srgbClr val="0066CC"/>
                </a:solidFill>
                <a:latin typeface="Arial"/>
                <a:cs typeface="Arial"/>
              </a:rPr>
              <a:t>drag</a:t>
            </a:r>
            <a:r>
              <a:rPr sz="3200" b="1" i="1" spc="-63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3200" b="1" spc="-27" dirty="0">
                <a:solidFill>
                  <a:srgbClr val="4C4C4C"/>
                </a:solidFill>
                <a:latin typeface="Arial"/>
                <a:cs typeface="Arial"/>
              </a:rPr>
              <a:t>move.</a:t>
            </a:r>
            <a:endParaRPr sz="3200">
              <a:latin typeface="Arial"/>
              <a:cs typeface="Arial"/>
            </a:endParaRPr>
          </a:p>
          <a:p>
            <a:pPr>
              <a:spcBef>
                <a:spcPts val="27"/>
              </a:spcBef>
            </a:pPr>
            <a:endParaRPr sz="4400">
              <a:latin typeface="Arial"/>
              <a:cs typeface="Arial"/>
            </a:endParaRPr>
          </a:p>
          <a:p>
            <a:pPr marL="11397" marR="4559"/>
            <a:r>
              <a:rPr sz="2400" b="1" i="1" spc="-4" dirty="0">
                <a:solidFill>
                  <a:srgbClr val="0066CC"/>
                </a:solidFill>
                <a:latin typeface="Arial"/>
                <a:cs typeface="Arial"/>
              </a:rPr>
              <a:t>Put the mouse cursor on the </a:t>
            </a:r>
            <a:r>
              <a:rPr sz="2400" b="1" i="1" spc="-664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400" b="1" i="1" spc="-4" dirty="0">
                <a:solidFill>
                  <a:srgbClr val="0066CC"/>
                </a:solidFill>
                <a:latin typeface="Arial"/>
                <a:cs typeface="Arial"/>
              </a:rPr>
              <a:t>edge</a:t>
            </a:r>
            <a:r>
              <a:rPr sz="2400" b="1" i="1" spc="-13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400" b="1" i="1" spc="-4" dirty="0">
                <a:solidFill>
                  <a:srgbClr val="0066CC"/>
                </a:solidFill>
                <a:latin typeface="Arial"/>
                <a:cs typeface="Arial"/>
              </a:rPr>
              <a:t>of </a:t>
            </a:r>
            <a:r>
              <a:rPr sz="2400" b="1" i="1" spc="4" dirty="0">
                <a:solidFill>
                  <a:srgbClr val="0066CC"/>
                </a:solidFill>
                <a:latin typeface="Arial"/>
                <a:cs typeface="Arial"/>
              </a:rPr>
              <a:t>a</a:t>
            </a:r>
            <a:r>
              <a:rPr sz="2400" b="1" i="1" spc="-9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400" b="1" i="1" spc="-4" dirty="0">
                <a:solidFill>
                  <a:srgbClr val="0066CC"/>
                </a:solidFill>
                <a:latin typeface="Arial"/>
                <a:cs typeface="Arial"/>
              </a:rPr>
              <a:t>window</a:t>
            </a:r>
            <a:r>
              <a:rPr sz="2400" b="1" i="1" spc="-13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400" b="1" i="1" dirty="0">
                <a:solidFill>
                  <a:srgbClr val="0066CC"/>
                </a:solidFill>
                <a:latin typeface="Arial"/>
                <a:cs typeface="Arial"/>
              </a:rPr>
              <a:t>(that</a:t>
            </a:r>
            <a:r>
              <a:rPr sz="2400" b="1" i="1" spc="-13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400" b="1" i="1" spc="4" dirty="0">
                <a:solidFill>
                  <a:srgbClr val="0066CC"/>
                </a:solidFill>
                <a:latin typeface="Arial"/>
                <a:cs typeface="Arial"/>
              </a:rPr>
              <a:t>is</a:t>
            </a:r>
            <a:r>
              <a:rPr sz="2400" b="1" i="1" spc="-22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400" b="1" i="1" spc="-4" dirty="0">
                <a:solidFill>
                  <a:srgbClr val="0066CC"/>
                </a:solidFill>
                <a:latin typeface="Arial"/>
                <a:cs typeface="Arial"/>
              </a:rPr>
              <a:t>not </a:t>
            </a:r>
            <a:r>
              <a:rPr sz="2400" b="1" i="1" spc="-660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400" b="1" i="1" spc="-4" dirty="0">
                <a:solidFill>
                  <a:srgbClr val="0066CC"/>
                </a:solidFill>
                <a:latin typeface="Arial"/>
                <a:cs typeface="Arial"/>
              </a:rPr>
              <a:t>maximized) and when </a:t>
            </a:r>
            <a:r>
              <a:rPr sz="2400" b="1" i="1" dirty="0">
                <a:solidFill>
                  <a:srgbClr val="0066CC"/>
                </a:solidFill>
                <a:latin typeface="Arial"/>
                <a:cs typeface="Arial"/>
              </a:rPr>
              <a:t>the </a:t>
            </a:r>
            <a:r>
              <a:rPr sz="2400" b="1" i="1" spc="4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400" b="1" i="1" spc="-4" dirty="0">
                <a:solidFill>
                  <a:srgbClr val="0066CC"/>
                </a:solidFill>
                <a:latin typeface="Arial"/>
                <a:cs typeface="Arial"/>
              </a:rPr>
              <a:t>pointer changes to </a:t>
            </a:r>
            <a:r>
              <a:rPr sz="2400" b="1" i="1" spc="4" dirty="0">
                <a:solidFill>
                  <a:srgbClr val="0066CC"/>
                </a:solidFill>
                <a:latin typeface="Arial"/>
                <a:cs typeface="Arial"/>
              </a:rPr>
              <a:t>a </a:t>
            </a:r>
            <a:r>
              <a:rPr sz="2400" b="1" i="1" spc="-4" dirty="0">
                <a:solidFill>
                  <a:srgbClr val="0066CC"/>
                </a:solidFill>
                <a:latin typeface="Arial"/>
                <a:cs typeface="Arial"/>
              </a:rPr>
              <a:t>double </a:t>
            </a:r>
            <a:r>
              <a:rPr sz="2400" b="1" i="1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400" b="1" i="1" spc="-4" dirty="0">
                <a:solidFill>
                  <a:srgbClr val="0066CC"/>
                </a:solidFill>
                <a:latin typeface="Arial"/>
                <a:cs typeface="Arial"/>
              </a:rPr>
              <a:t>arrow, </a:t>
            </a:r>
            <a:r>
              <a:rPr sz="2400" b="1" i="1" dirty="0">
                <a:solidFill>
                  <a:srgbClr val="0066CC"/>
                </a:solidFill>
                <a:latin typeface="Arial"/>
                <a:cs typeface="Arial"/>
              </a:rPr>
              <a:t>click and drag </a:t>
            </a:r>
            <a:r>
              <a:rPr sz="2400" b="1" i="1" spc="-4" dirty="0">
                <a:solidFill>
                  <a:srgbClr val="0066CC"/>
                </a:solidFill>
                <a:latin typeface="Arial"/>
                <a:cs typeface="Arial"/>
              </a:rPr>
              <a:t>for </a:t>
            </a:r>
            <a:r>
              <a:rPr sz="2400" b="1" i="1" dirty="0">
                <a:solidFill>
                  <a:srgbClr val="0066CC"/>
                </a:solidFill>
                <a:latin typeface="Arial"/>
                <a:cs typeface="Arial"/>
              </a:rPr>
              <a:t>the </a:t>
            </a:r>
            <a:r>
              <a:rPr sz="2400" b="1" i="1" spc="4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400" b="1" i="1" spc="-4" dirty="0">
                <a:solidFill>
                  <a:srgbClr val="0066CC"/>
                </a:solidFill>
                <a:latin typeface="Arial"/>
                <a:cs typeface="Arial"/>
              </a:rPr>
              <a:t>new </a:t>
            </a:r>
            <a:r>
              <a:rPr sz="2400" b="1" i="1" dirty="0">
                <a:solidFill>
                  <a:srgbClr val="0066CC"/>
                </a:solidFill>
                <a:latin typeface="Arial"/>
                <a:cs typeface="Arial"/>
              </a:rPr>
              <a:t>size. </a:t>
            </a:r>
            <a:r>
              <a:rPr sz="2400" b="1" i="1" spc="-4" dirty="0">
                <a:solidFill>
                  <a:srgbClr val="0066CC"/>
                </a:solidFill>
                <a:latin typeface="Arial"/>
                <a:cs typeface="Arial"/>
              </a:rPr>
              <a:t>Some windows </a:t>
            </a:r>
            <a:r>
              <a:rPr sz="2400" b="1" i="1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400" b="1" i="1" spc="-4" dirty="0">
                <a:solidFill>
                  <a:srgbClr val="0066CC"/>
                </a:solidFill>
                <a:latin typeface="Arial"/>
                <a:cs typeface="Arial"/>
              </a:rPr>
              <a:t>have </a:t>
            </a:r>
            <a:r>
              <a:rPr sz="2400" b="1" i="1" spc="4" dirty="0">
                <a:solidFill>
                  <a:srgbClr val="0066CC"/>
                </a:solidFill>
                <a:latin typeface="Arial"/>
                <a:cs typeface="Arial"/>
              </a:rPr>
              <a:t>a </a:t>
            </a:r>
            <a:r>
              <a:rPr sz="2400" b="1" i="1" spc="-4" dirty="0">
                <a:solidFill>
                  <a:srgbClr val="0066CC"/>
                </a:solidFill>
                <a:latin typeface="Arial"/>
                <a:cs typeface="Arial"/>
              </a:rPr>
              <a:t>handle on them </a:t>
            </a:r>
            <a:r>
              <a:rPr sz="2400" b="1" i="1" dirty="0">
                <a:solidFill>
                  <a:srgbClr val="0066CC"/>
                </a:solidFill>
                <a:latin typeface="Arial"/>
                <a:cs typeface="Arial"/>
              </a:rPr>
              <a:t>for </a:t>
            </a:r>
            <a:r>
              <a:rPr sz="2400" b="1" i="1" spc="4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400" b="1" i="1" spc="-4" dirty="0">
                <a:solidFill>
                  <a:srgbClr val="0066CC"/>
                </a:solidFill>
                <a:latin typeface="Arial"/>
                <a:cs typeface="Arial"/>
              </a:rPr>
              <a:t>resizing.</a:t>
            </a:r>
            <a:endParaRPr sz="24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19522" y="2055181"/>
            <a:ext cx="2362904" cy="2310876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859688" y="4639595"/>
            <a:ext cx="1197676" cy="1236409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65945" y="65666"/>
            <a:ext cx="2213264" cy="1366876"/>
          </a:xfrm>
          <a:prstGeom prst="rect">
            <a:avLst/>
          </a:prstGeom>
        </p:spPr>
        <p:txBody>
          <a:bodyPr vert="horz" wrap="square" lIns="0" tIns="12537" rIns="0" bIns="0" rtlCol="0">
            <a:spAutoFit/>
          </a:bodyPr>
          <a:lstStyle/>
          <a:p>
            <a:pPr marL="11397">
              <a:spcBef>
                <a:spcPts val="99"/>
              </a:spcBef>
            </a:pPr>
            <a:r>
              <a:rPr spc="-4" dirty="0"/>
              <a:t>Status</a:t>
            </a:r>
            <a:r>
              <a:rPr spc="-54" dirty="0"/>
              <a:t> </a:t>
            </a:r>
            <a:r>
              <a:rPr spc="-4" dirty="0"/>
              <a:t>Bar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71419" y="1320053"/>
            <a:ext cx="6422159" cy="2946897"/>
          </a:xfrm>
          <a:prstGeom prst="rect">
            <a:avLst/>
          </a:prstGeom>
        </p:spPr>
        <p:txBody>
          <a:bodyPr vert="horz" wrap="square" lIns="0" tIns="21654" rIns="0" bIns="0" rtlCol="0">
            <a:spAutoFit/>
          </a:bodyPr>
          <a:lstStyle/>
          <a:p>
            <a:pPr marL="11397" marR="4559">
              <a:lnSpc>
                <a:spcPct val="98600"/>
              </a:lnSpc>
              <a:spcBef>
                <a:spcPts val="171"/>
              </a:spcBef>
              <a:buSzPct val="97183"/>
              <a:buFont typeface="Arial MT"/>
              <a:buChar char="•"/>
              <a:tabLst>
                <a:tab pos="154999" algn="l"/>
              </a:tabLst>
            </a:pPr>
            <a:r>
              <a:rPr sz="3200" b="1" spc="-18" dirty="0">
                <a:solidFill>
                  <a:srgbClr val="0066CC"/>
                </a:solidFill>
                <a:latin typeface="Arial"/>
                <a:cs typeface="Arial"/>
              </a:rPr>
              <a:t>Status </a:t>
            </a:r>
            <a:r>
              <a:rPr sz="3200" b="1" spc="-27" dirty="0">
                <a:solidFill>
                  <a:srgbClr val="0066CC"/>
                </a:solidFill>
                <a:latin typeface="Arial"/>
                <a:cs typeface="Arial"/>
              </a:rPr>
              <a:t>bar </a:t>
            </a:r>
            <a:r>
              <a:rPr sz="3200" b="1" spc="13" dirty="0">
                <a:solidFill>
                  <a:srgbClr val="4C4C4C"/>
                </a:solidFill>
                <a:latin typeface="Arial"/>
                <a:cs typeface="Arial"/>
              </a:rPr>
              <a:t>– </a:t>
            </a:r>
            <a:r>
              <a:rPr sz="3200" b="1" spc="-9" dirty="0">
                <a:solidFill>
                  <a:srgbClr val="4C4C4C"/>
                </a:solidFill>
                <a:latin typeface="Arial"/>
                <a:cs typeface="Arial"/>
              </a:rPr>
              <a:t>is </a:t>
            </a:r>
            <a:r>
              <a:rPr sz="3200" b="1" spc="-22" dirty="0">
                <a:solidFill>
                  <a:srgbClr val="4C4C4C"/>
                </a:solidFill>
                <a:latin typeface="Arial"/>
                <a:cs typeface="Arial"/>
              </a:rPr>
              <a:t>located at </a:t>
            </a:r>
            <a:r>
              <a:rPr sz="3200" b="1" spc="-13" dirty="0">
                <a:solidFill>
                  <a:srgbClr val="4C4C4C"/>
                </a:solidFill>
                <a:latin typeface="Arial"/>
                <a:cs typeface="Arial"/>
              </a:rPr>
              <a:t>the </a:t>
            </a:r>
            <a:r>
              <a:rPr sz="3200" b="1" spc="-9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22" dirty="0">
                <a:solidFill>
                  <a:srgbClr val="4C4C4C"/>
                </a:solidFill>
                <a:latin typeface="Arial"/>
                <a:cs typeface="Arial"/>
              </a:rPr>
              <a:t>bottom</a:t>
            </a:r>
            <a:r>
              <a:rPr sz="3200" b="1" spc="-67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18" dirty="0">
                <a:solidFill>
                  <a:srgbClr val="4C4C4C"/>
                </a:solidFill>
                <a:latin typeface="Arial"/>
                <a:cs typeface="Arial"/>
              </a:rPr>
              <a:t>of</a:t>
            </a:r>
            <a:r>
              <a:rPr sz="3200" b="1" spc="4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13" dirty="0">
                <a:solidFill>
                  <a:srgbClr val="4C4C4C"/>
                </a:solidFill>
                <a:latin typeface="Arial"/>
                <a:cs typeface="Arial"/>
              </a:rPr>
              <a:t>a</a:t>
            </a:r>
            <a:r>
              <a:rPr sz="3200" b="1" spc="-81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27" dirty="0">
                <a:solidFill>
                  <a:srgbClr val="4C4C4C"/>
                </a:solidFill>
                <a:latin typeface="Arial"/>
                <a:cs typeface="Arial"/>
              </a:rPr>
              <a:t>window</a:t>
            </a:r>
            <a:r>
              <a:rPr sz="3200" b="1" spc="-58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22" dirty="0">
                <a:solidFill>
                  <a:srgbClr val="4C4C4C"/>
                </a:solidFill>
                <a:latin typeface="Arial"/>
                <a:cs typeface="Arial"/>
              </a:rPr>
              <a:t>and</a:t>
            </a:r>
            <a:r>
              <a:rPr sz="3200" b="1" spc="-40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27" dirty="0">
                <a:solidFill>
                  <a:srgbClr val="4C4C4C"/>
                </a:solidFill>
                <a:latin typeface="Arial"/>
                <a:cs typeface="Arial"/>
              </a:rPr>
              <a:t>contains </a:t>
            </a:r>
            <a:r>
              <a:rPr sz="3200" b="1" spc="-870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22" dirty="0">
                <a:solidFill>
                  <a:srgbClr val="4C4C4C"/>
                </a:solidFill>
                <a:latin typeface="Arial"/>
                <a:cs typeface="Arial"/>
              </a:rPr>
              <a:t>information </a:t>
            </a:r>
            <a:r>
              <a:rPr sz="3200" b="1" spc="-27" dirty="0">
                <a:solidFill>
                  <a:srgbClr val="4C4C4C"/>
                </a:solidFill>
                <a:latin typeface="Arial"/>
                <a:cs typeface="Arial"/>
              </a:rPr>
              <a:t>about </a:t>
            </a:r>
            <a:r>
              <a:rPr sz="3200" b="1" spc="-22" dirty="0">
                <a:solidFill>
                  <a:srgbClr val="0066CC"/>
                </a:solidFill>
                <a:latin typeface="Arial"/>
                <a:cs typeface="Arial"/>
              </a:rPr>
              <a:t>formatting </a:t>
            </a:r>
            <a:r>
              <a:rPr sz="3200" b="1" spc="-18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3200" b="1" spc="-27" dirty="0">
                <a:solidFill>
                  <a:srgbClr val="0066CC"/>
                </a:solidFill>
                <a:latin typeface="Arial"/>
                <a:cs typeface="Arial"/>
              </a:rPr>
              <a:t>options</a:t>
            </a:r>
            <a:r>
              <a:rPr sz="3200" b="1" spc="-27" dirty="0">
                <a:solidFill>
                  <a:srgbClr val="4C4C4C"/>
                </a:solidFill>
                <a:latin typeface="Arial"/>
                <a:cs typeface="Arial"/>
              </a:rPr>
              <a:t>, </a:t>
            </a:r>
            <a:r>
              <a:rPr sz="3200" b="1" spc="-18" dirty="0">
                <a:solidFill>
                  <a:srgbClr val="0066CC"/>
                </a:solidFill>
                <a:latin typeface="Arial"/>
                <a:cs typeface="Arial"/>
              </a:rPr>
              <a:t>errors</a:t>
            </a:r>
            <a:r>
              <a:rPr sz="3200" b="1" spc="-18" dirty="0">
                <a:solidFill>
                  <a:srgbClr val="4C4C4C"/>
                </a:solidFill>
                <a:latin typeface="Arial"/>
                <a:cs typeface="Arial"/>
              </a:rPr>
              <a:t>, </a:t>
            </a:r>
            <a:r>
              <a:rPr sz="3200" b="1" spc="-27" dirty="0">
                <a:solidFill>
                  <a:srgbClr val="0066CC"/>
                </a:solidFill>
                <a:latin typeface="Arial"/>
                <a:cs typeface="Arial"/>
              </a:rPr>
              <a:t>prompts</a:t>
            </a:r>
            <a:r>
              <a:rPr sz="3200" b="1" spc="-27" dirty="0">
                <a:solidFill>
                  <a:srgbClr val="4C4C4C"/>
                </a:solidFill>
                <a:latin typeface="Arial"/>
                <a:cs typeface="Arial"/>
              </a:rPr>
              <a:t>, </a:t>
            </a:r>
            <a:r>
              <a:rPr sz="3200" b="1" spc="-22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31" dirty="0">
                <a:solidFill>
                  <a:srgbClr val="0066CC"/>
                </a:solidFill>
                <a:latin typeface="Arial"/>
                <a:cs typeface="Arial"/>
              </a:rPr>
              <a:t>messages</a:t>
            </a:r>
            <a:r>
              <a:rPr sz="3200" b="1" spc="-31" dirty="0">
                <a:solidFill>
                  <a:srgbClr val="4C4C4C"/>
                </a:solidFill>
                <a:latin typeface="Arial"/>
                <a:cs typeface="Arial"/>
              </a:rPr>
              <a:t>, </a:t>
            </a:r>
            <a:r>
              <a:rPr sz="3200" b="1" spc="-27" dirty="0">
                <a:solidFill>
                  <a:srgbClr val="4C4C4C"/>
                </a:solidFill>
                <a:latin typeface="Arial"/>
                <a:cs typeface="Arial"/>
              </a:rPr>
              <a:t>or </a:t>
            </a:r>
            <a:r>
              <a:rPr sz="3200" b="1" spc="-18" dirty="0">
                <a:solidFill>
                  <a:srgbClr val="4C4C4C"/>
                </a:solidFill>
                <a:latin typeface="Arial"/>
                <a:cs typeface="Arial"/>
              </a:rPr>
              <a:t>the </a:t>
            </a:r>
            <a:r>
              <a:rPr sz="3200" b="1" spc="-18" dirty="0">
                <a:solidFill>
                  <a:srgbClr val="0066CC"/>
                </a:solidFill>
                <a:latin typeface="Arial"/>
                <a:cs typeface="Arial"/>
              </a:rPr>
              <a:t>status </a:t>
            </a:r>
            <a:r>
              <a:rPr sz="3200" b="1" spc="-22" dirty="0">
                <a:solidFill>
                  <a:srgbClr val="4C4C4C"/>
                </a:solidFill>
                <a:latin typeface="Arial"/>
                <a:cs typeface="Arial"/>
              </a:rPr>
              <a:t>of </a:t>
            </a:r>
            <a:r>
              <a:rPr sz="3200" b="1" spc="-27" dirty="0">
                <a:solidFill>
                  <a:srgbClr val="4C4C4C"/>
                </a:solidFill>
                <a:latin typeface="Arial"/>
                <a:cs typeface="Arial"/>
              </a:rPr>
              <a:t>an </a:t>
            </a:r>
            <a:r>
              <a:rPr sz="3200" b="1" spc="-22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27" dirty="0">
                <a:solidFill>
                  <a:srgbClr val="4C4C4C"/>
                </a:solidFill>
                <a:latin typeface="Arial"/>
                <a:cs typeface="Arial"/>
              </a:rPr>
              <a:t>application.</a:t>
            </a:r>
            <a:endParaRPr sz="32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284" y="4907963"/>
            <a:ext cx="9123715" cy="1417656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85391" y="65666"/>
            <a:ext cx="2773795" cy="1366876"/>
          </a:xfrm>
          <a:prstGeom prst="rect">
            <a:avLst/>
          </a:prstGeom>
        </p:spPr>
        <p:txBody>
          <a:bodyPr vert="horz" wrap="square" lIns="0" tIns="12537" rIns="0" bIns="0" rtlCol="0">
            <a:spAutoFit/>
          </a:bodyPr>
          <a:lstStyle/>
          <a:p>
            <a:pPr marL="11397">
              <a:spcBef>
                <a:spcPts val="99"/>
              </a:spcBef>
            </a:pPr>
            <a:r>
              <a:rPr dirty="0"/>
              <a:t>Dialog</a:t>
            </a:r>
            <a:r>
              <a:rPr spc="-81" dirty="0"/>
              <a:t> </a:t>
            </a:r>
            <a:r>
              <a:rPr dirty="0"/>
              <a:t>Boxes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65727" y="1840319"/>
            <a:ext cx="2829791" cy="3174650"/>
          </a:xfrm>
          <a:prstGeom prst="rect">
            <a:avLst/>
          </a:prstGeom>
        </p:spPr>
        <p:txBody>
          <a:bodyPr vert="horz" wrap="square" lIns="0" tIns="88327" rIns="0" bIns="0" rtlCol="0">
            <a:spAutoFit/>
          </a:bodyPr>
          <a:lstStyle/>
          <a:p>
            <a:pPr marL="354446" indent="-343049">
              <a:spcBef>
                <a:spcPts val="695"/>
              </a:spcBef>
              <a:buAutoNum type="arabicPeriod"/>
              <a:tabLst>
                <a:tab pos="354446" algn="l"/>
              </a:tabLst>
            </a:pPr>
            <a:r>
              <a:rPr sz="2400" b="1" dirty="0">
                <a:solidFill>
                  <a:srgbClr val="0066CC"/>
                </a:solidFill>
                <a:latin typeface="Arial"/>
                <a:cs typeface="Arial"/>
              </a:rPr>
              <a:t>List</a:t>
            </a:r>
            <a:r>
              <a:rPr sz="2400" b="1" spc="-36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400" b="1" spc="-4" dirty="0">
                <a:solidFill>
                  <a:srgbClr val="0066CC"/>
                </a:solidFill>
                <a:latin typeface="Arial"/>
                <a:cs typeface="Arial"/>
              </a:rPr>
              <a:t>box</a:t>
            </a:r>
            <a:endParaRPr sz="2400">
              <a:latin typeface="Arial"/>
              <a:cs typeface="Arial"/>
            </a:endParaRPr>
          </a:p>
          <a:p>
            <a:pPr marL="354446" indent="-343049">
              <a:spcBef>
                <a:spcPts val="610"/>
              </a:spcBef>
              <a:buAutoNum type="arabicPeriod"/>
              <a:tabLst>
                <a:tab pos="354446" algn="l"/>
              </a:tabLst>
            </a:pPr>
            <a:r>
              <a:rPr sz="2400" b="1" dirty="0">
                <a:solidFill>
                  <a:srgbClr val="0066CC"/>
                </a:solidFill>
                <a:latin typeface="Arial"/>
                <a:cs typeface="Arial"/>
              </a:rPr>
              <a:t>Spin</a:t>
            </a:r>
            <a:r>
              <a:rPr sz="2400" b="1" spc="-40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400" b="1" spc="-4" dirty="0">
                <a:solidFill>
                  <a:srgbClr val="0066CC"/>
                </a:solidFill>
                <a:latin typeface="Arial"/>
                <a:cs typeface="Arial"/>
              </a:rPr>
              <a:t>control</a:t>
            </a:r>
            <a:r>
              <a:rPr sz="2400" b="1" spc="-27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400" b="1" spc="-4" dirty="0">
                <a:solidFill>
                  <a:srgbClr val="0066CC"/>
                </a:solidFill>
                <a:latin typeface="Arial"/>
                <a:cs typeface="Arial"/>
              </a:rPr>
              <a:t>box</a:t>
            </a:r>
            <a:endParaRPr sz="2400">
              <a:latin typeface="Arial"/>
              <a:cs typeface="Arial"/>
            </a:endParaRPr>
          </a:p>
          <a:p>
            <a:pPr marL="354446" indent="-343049">
              <a:spcBef>
                <a:spcPts val="601"/>
              </a:spcBef>
              <a:buAutoNum type="arabicPeriod"/>
              <a:tabLst>
                <a:tab pos="354446" algn="l"/>
              </a:tabLst>
            </a:pPr>
            <a:r>
              <a:rPr sz="2400" b="1" dirty="0">
                <a:solidFill>
                  <a:srgbClr val="0066CC"/>
                </a:solidFill>
                <a:latin typeface="Arial"/>
                <a:cs typeface="Arial"/>
              </a:rPr>
              <a:t>Slide</a:t>
            </a:r>
            <a:endParaRPr sz="2400">
              <a:latin typeface="Arial"/>
              <a:cs typeface="Arial"/>
            </a:endParaRPr>
          </a:p>
          <a:p>
            <a:pPr marL="354446" indent="-343049">
              <a:spcBef>
                <a:spcPts val="610"/>
              </a:spcBef>
              <a:buAutoNum type="arabicPeriod"/>
              <a:tabLst>
                <a:tab pos="354446" algn="l"/>
              </a:tabLst>
            </a:pPr>
            <a:r>
              <a:rPr sz="2400" b="1" spc="-4" dirty="0">
                <a:solidFill>
                  <a:srgbClr val="0066CC"/>
                </a:solidFill>
                <a:latin typeface="Arial"/>
                <a:cs typeface="Arial"/>
              </a:rPr>
              <a:t>Drop-down</a:t>
            </a:r>
            <a:r>
              <a:rPr sz="2400" b="1" spc="-45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66CC"/>
                </a:solidFill>
                <a:latin typeface="Arial"/>
                <a:cs typeface="Arial"/>
              </a:rPr>
              <a:t>list</a:t>
            </a:r>
            <a:endParaRPr sz="2400">
              <a:latin typeface="Arial"/>
              <a:cs typeface="Arial"/>
            </a:endParaRPr>
          </a:p>
          <a:p>
            <a:pPr marL="354446" indent="-343049">
              <a:spcBef>
                <a:spcPts val="601"/>
              </a:spcBef>
              <a:buAutoNum type="arabicPeriod"/>
              <a:tabLst>
                <a:tab pos="354446" algn="l"/>
              </a:tabLst>
            </a:pPr>
            <a:r>
              <a:rPr sz="2400" b="1" spc="-4" dirty="0">
                <a:solidFill>
                  <a:srgbClr val="0066CC"/>
                </a:solidFill>
                <a:latin typeface="Arial"/>
                <a:cs typeface="Arial"/>
              </a:rPr>
              <a:t>Radio</a:t>
            </a:r>
            <a:r>
              <a:rPr sz="2400" b="1" spc="-36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400" b="1" spc="-4" dirty="0">
                <a:solidFill>
                  <a:srgbClr val="0066CC"/>
                </a:solidFill>
                <a:latin typeface="Arial"/>
                <a:cs typeface="Arial"/>
              </a:rPr>
              <a:t>button</a:t>
            </a:r>
            <a:endParaRPr sz="2400">
              <a:latin typeface="Arial"/>
              <a:cs typeface="Arial"/>
            </a:endParaRPr>
          </a:p>
          <a:p>
            <a:pPr marL="354446" indent="-343049">
              <a:spcBef>
                <a:spcPts val="610"/>
              </a:spcBef>
              <a:buAutoNum type="arabicPeriod"/>
              <a:tabLst>
                <a:tab pos="354446" algn="l"/>
              </a:tabLst>
            </a:pPr>
            <a:r>
              <a:rPr sz="2400" b="1" spc="-4" dirty="0">
                <a:solidFill>
                  <a:srgbClr val="0066CC"/>
                </a:solidFill>
                <a:latin typeface="Arial"/>
                <a:cs typeface="Arial"/>
              </a:rPr>
              <a:t>Checkbox</a:t>
            </a:r>
            <a:endParaRPr sz="2400">
              <a:latin typeface="Arial"/>
              <a:cs typeface="Arial"/>
            </a:endParaRPr>
          </a:p>
          <a:p>
            <a:pPr marL="354446" indent="-343049">
              <a:spcBef>
                <a:spcPts val="601"/>
              </a:spcBef>
              <a:buAutoNum type="arabicPeriod"/>
              <a:tabLst>
                <a:tab pos="354446" algn="l"/>
              </a:tabLst>
            </a:pPr>
            <a:r>
              <a:rPr sz="2400" b="1" spc="-4" dirty="0">
                <a:solidFill>
                  <a:srgbClr val="0066CC"/>
                </a:solidFill>
                <a:latin typeface="Arial"/>
                <a:cs typeface="Arial"/>
              </a:rPr>
              <a:t>Text</a:t>
            </a:r>
            <a:r>
              <a:rPr sz="2400" b="1" spc="-36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400" b="1" spc="-4" dirty="0">
                <a:solidFill>
                  <a:srgbClr val="0066CC"/>
                </a:solidFill>
                <a:latin typeface="Arial"/>
                <a:cs typeface="Arial"/>
              </a:rPr>
              <a:t>box</a:t>
            </a:r>
            <a:endParaRPr sz="24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63532" y="1478964"/>
            <a:ext cx="5513231" cy="5068061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02873" y="65666"/>
            <a:ext cx="4739409" cy="1366876"/>
          </a:xfrm>
          <a:prstGeom prst="rect">
            <a:avLst/>
          </a:prstGeom>
        </p:spPr>
        <p:txBody>
          <a:bodyPr vert="horz" wrap="square" lIns="0" tIns="12537" rIns="0" bIns="0" rtlCol="0">
            <a:spAutoFit/>
          </a:bodyPr>
          <a:lstStyle/>
          <a:p>
            <a:pPr marL="11397">
              <a:spcBef>
                <a:spcPts val="99"/>
              </a:spcBef>
            </a:pPr>
            <a:r>
              <a:rPr spc="-4" dirty="0"/>
              <a:t>Windows</a:t>
            </a:r>
            <a:r>
              <a:rPr spc="-22" dirty="0"/>
              <a:t> </a:t>
            </a:r>
            <a:r>
              <a:rPr spc="4" dirty="0"/>
              <a:t>–</a:t>
            </a:r>
            <a:r>
              <a:rPr spc="-18" dirty="0"/>
              <a:t> </a:t>
            </a:r>
            <a:r>
              <a:rPr spc="-4" dirty="0"/>
              <a:t>Start</a:t>
            </a:r>
            <a:r>
              <a:rPr spc="-22" dirty="0"/>
              <a:t> </a:t>
            </a:r>
            <a:r>
              <a:rPr dirty="0"/>
              <a:t>Menu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35001" y="859491"/>
            <a:ext cx="7572086" cy="1833787"/>
          </a:xfrm>
          <a:prstGeom prst="rect">
            <a:avLst/>
          </a:prstGeom>
        </p:spPr>
        <p:txBody>
          <a:bodyPr vert="horz" wrap="square" lIns="0" tIns="60404" rIns="0" bIns="0" rtlCol="0">
            <a:spAutoFit/>
          </a:bodyPr>
          <a:lstStyle/>
          <a:p>
            <a:pPr marL="353876" marR="4559" indent="-343049">
              <a:lnSpc>
                <a:spcPct val="90000"/>
              </a:lnSpc>
              <a:spcBef>
                <a:spcPts val="476"/>
              </a:spcBef>
              <a:buFont typeface="Arial MT"/>
              <a:buChar char="•"/>
              <a:tabLst>
                <a:tab pos="353876" algn="l"/>
                <a:tab pos="354446" algn="l"/>
              </a:tabLst>
            </a:pPr>
            <a:r>
              <a:rPr sz="3200" b="1" spc="-4" dirty="0">
                <a:solidFill>
                  <a:srgbClr val="0066CC"/>
                </a:solidFill>
                <a:latin typeface="Arial"/>
                <a:cs typeface="Arial"/>
              </a:rPr>
              <a:t>Start </a:t>
            </a:r>
            <a:r>
              <a:rPr sz="3200" b="1" dirty="0">
                <a:solidFill>
                  <a:srgbClr val="0066CC"/>
                </a:solidFill>
                <a:latin typeface="Arial"/>
                <a:cs typeface="Arial"/>
              </a:rPr>
              <a:t>Menu </a:t>
            </a:r>
            <a:r>
              <a:rPr sz="3200" b="1" dirty="0">
                <a:solidFill>
                  <a:srgbClr val="4C4C4C"/>
                </a:solidFill>
                <a:latin typeface="Arial"/>
                <a:cs typeface="Arial"/>
              </a:rPr>
              <a:t>– </a:t>
            </a:r>
            <a:r>
              <a:rPr sz="3200" b="1" spc="-4" dirty="0">
                <a:solidFill>
                  <a:srgbClr val="4C4C4C"/>
                </a:solidFill>
                <a:latin typeface="Arial"/>
                <a:cs typeface="Arial"/>
              </a:rPr>
              <a:t>gives you access </a:t>
            </a:r>
            <a:r>
              <a:rPr sz="3200" b="1" dirty="0">
                <a:solidFill>
                  <a:srgbClr val="4C4C4C"/>
                </a:solidFill>
                <a:latin typeface="Arial"/>
                <a:cs typeface="Arial"/>
              </a:rPr>
              <a:t>to </a:t>
            </a:r>
            <a:r>
              <a:rPr sz="3200" b="1" spc="-4" dirty="0">
                <a:solidFill>
                  <a:srgbClr val="4C4C4C"/>
                </a:solidFill>
                <a:latin typeface="Arial"/>
                <a:cs typeface="Arial"/>
              </a:rPr>
              <a:t>all </a:t>
            </a:r>
            <a:r>
              <a:rPr sz="3200" b="1" spc="-888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4" dirty="0">
                <a:solidFill>
                  <a:srgbClr val="0066CC"/>
                </a:solidFill>
                <a:latin typeface="Arial"/>
                <a:cs typeface="Arial"/>
              </a:rPr>
              <a:t>programs</a:t>
            </a:r>
            <a:r>
              <a:rPr sz="3200" b="1" spc="-22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4C4C4C"/>
                </a:solidFill>
                <a:latin typeface="Arial"/>
                <a:cs typeface="Arial"/>
              </a:rPr>
              <a:t>and</a:t>
            </a:r>
            <a:r>
              <a:rPr sz="3200" b="1" spc="-13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4" dirty="0">
                <a:solidFill>
                  <a:srgbClr val="0066CC"/>
                </a:solidFill>
                <a:latin typeface="Arial"/>
                <a:cs typeface="Arial"/>
              </a:rPr>
              <a:t>functions</a:t>
            </a:r>
            <a:r>
              <a:rPr sz="3200" b="1" spc="-9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4C4C4C"/>
                </a:solidFill>
                <a:latin typeface="Arial"/>
                <a:cs typeface="Arial"/>
              </a:rPr>
              <a:t>on</a:t>
            </a:r>
            <a:r>
              <a:rPr sz="3200" b="1" spc="-13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4" dirty="0">
                <a:solidFill>
                  <a:srgbClr val="4C4C4C"/>
                </a:solidFill>
                <a:latin typeface="Arial"/>
                <a:cs typeface="Arial"/>
              </a:rPr>
              <a:t>your</a:t>
            </a:r>
            <a:r>
              <a:rPr sz="3200" b="1" spc="-18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4C4C4C"/>
                </a:solidFill>
                <a:latin typeface="Arial"/>
                <a:cs typeface="Arial"/>
              </a:rPr>
              <a:t>PC, </a:t>
            </a:r>
            <a:r>
              <a:rPr sz="3200" b="1" spc="-884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4" dirty="0">
                <a:solidFill>
                  <a:srgbClr val="4C4C4C"/>
                </a:solidFill>
                <a:latin typeface="Arial"/>
                <a:cs typeface="Arial"/>
              </a:rPr>
              <a:t>including “help” files and “search” </a:t>
            </a:r>
            <a:r>
              <a:rPr sz="3200" b="1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4" dirty="0">
                <a:solidFill>
                  <a:srgbClr val="4C4C4C"/>
                </a:solidFill>
                <a:latin typeface="Arial"/>
                <a:cs typeface="Arial"/>
              </a:rPr>
              <a:t>capabilities.</a:t>
            </a:r>
            <a:endParaRPr sz="32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26727" y="2513860"/>
            <a:ext cx="2521631" cy="4344139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18755" y="2890916"/>
            <a:ext cx="4504921" cy="3923571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81746" y="65666"/>
            <a:ext cx="3381663" cy="1366876"/>
          </a:xfrm>
          <a:prstGeom prst="rect">
            <a:avLst/>
          </a:prstGeom>
        </p:spPr>
        <p:txBody>
          <a:bodyPr vert="horz" wrap="square" lIns="0" tIns="12537" rIns="0" bIns="0" rtlCol="0">
            <a:spAutoFit/>
          </a:bodyPr>
          <a:lstStyle/>
          <a:p>
            <a:pPr marL="11397">
              <a:spcBef>
                <a:spcPts val="99"/>
              </a:spcBef>
            </a:pPr>
            <a:r>
              <a:rPr dirty="0"/>
              <a:t>GUI</a:t>
            </a:r>
            <a:r>
              <a:rPr spc="-31" dirty="0"/>
              <a:t> </a:t>
            </a:r>
            <a:r>
              <a:rPr spc="4" dirty="0"/>
              <a:t>–</a:t>
            </a:r>
            <a:r>
              <a:rPr spc="-31" dirty="0"/>
              <a:t> </a:t>
            </a:r>
            <a:r>
              <a:rPr spc="-4" dirty="0"/>
              <a:t>Standards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70263" y="1482538"/>
            <a:ext cx="7505122" cy="3833067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353876" marR="4559" indent="-343049">
              <a:spcBef>
                <a:spcPts val="90"/>
              </a:spcBef>
              <a:buFont typeface="Arial MT"/>
              <a:buChar char="•"/>
              <a:tabLst>
                <a:tab pos="353876" algn="l"/>
                <a:tab pos="354446" algn="l"/>
              </a:tabLst>
            </a:pPr>
            <a:r>
              <a:rPr sz="3200" b="1" spc="-4" dirty="0">
                <a:solidFill>
                  <a:srgbClr val="0066CC"/>
                </a:solidFill>
                <a:latin typeface="Arial"/>
                <a:cs typeface="Arial"/>
              </a:rPr>
              <a:t>GUI </a:t>
            </a:r>
            <a:r>
              <a:rPr sz="3200" b="1" spc="-4" dirty="0">
                <a:solidFill>
                  <a:srgbClr val="4C4C4C"/>
                </a:solidFill>
                <a:latin typeface="Arial"/>
                <a:cs typeface="Arial"/>
              </a:rPr>
              <a:t>interfaces have </a:t>
            </a:r>
            <a:r>
              <a:rPr sz="3200" b="1" spc="-4" dirty="0">
                <a:solidFill>
                  <a:srgbClr val="0066CC"/>
                </a:solidFill>
                <a:latin typeface="Arial"/>
                <a:cs typeface="Arial"/>
              </a:rPr>
              <a:t>standards </a:t>
            </a:r>
            <a:r>
              <a:rPr sz="3200" b="1" dirty="0">
                <a:solidFill>
                  <a:srgbClr val="4C4C4C"/>
                </a:solidFill>
                <a:latin typeface="Arial"/>
                <a:cs typeface="Arial"/>
              </a:rPr>
              <a:t>that </a:t>
            </a:r>
            <a:r>
              <a:rPr sz="3200" b="1" spc="4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4C4C4C"/>
                </a:solidFill>
                <a:latin typeface="Arial"/>
                <a:cs typeface="Arial"/>
              </a:rPr>
              <a:t>are </a:t>
            </a:r>
            <a:r>
              <a:rPr sz="3200" b="1" spc="-4" dirty="0">
                <a:solidFill>
                  <a:srgbClr val="4C4C4C"/>
                </a:solidFill>
                <a:latin typeface="Arial"/>
                <a:cs typeface="Arial"/>
              </a:rPr>
              <a:t>usually </a:t>
            </a:r>
            <a:r>
              <a:rPr sz="3200" b="1" dirty="0">
                <a:solidFill>
                  <a:srgbClr val="4C4C4C"/>
                </a:solidFill>
                <a:latin typeface="Arial"/>
                <a:cs typeface="Arial"/>
              </a:rPr>
              <a:t>the </a:t>
            </a:r>
            <a:r>
              <a:rPr sz="3200" b="1" spc="-4" dirty="0">
                <a:solidFill>
                  <a:srgbClr val="4C4C4C"/>
                </a:solidFill>
                <a:latin typeface="Arial"/>
                <a:cs typeface="Arial"/>
              </a:rPr>
              <a:t>same </a:t>
            </a:r>
            <a:r>
              <a:rPr sz="3200" b="1" dirty="0">
                <a:solidFill>
                  <a:srgbClr val="4C4C4C"/>
                </a:solidFill>
                <a:latin typeface="Arial"/>
                <a:cs typeface="Arial"/>
              </a:rPr>
              <a:t>or </a:t>
            </a:r>
            <a:r>
              <a:rPr sz="3200" b="1" spc="-4" dirty="0">
                <a:solidFill>
                  <a:srgbClr val="4C4C4C"/>
                </a:solidFill>
                <a:latin typeface="Arial"/>
                <a:cs typeface="Arial"/>
              </a:rPr>
              <a:t>similar </a:t>
            </a:r>
            <a:r>
              <a:rPr sz="3200" b="1" spc="-9" dirty="0">
                <a:solidFill>
                  <a:srgbClr val="4C4C4C"/>
                </a:solidFill>
                <a:latin typeface="Arial"/>
                <a:cs typeface="Arial"/>
              </a:rPr>
              <a:t>in all </a:t>
            </a:r>
            <a:r>
              <a:rPr sz="3200" b="1" spc="-888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4C4C4C"/>
                </a:solidFill>
                <a:latin typeface="Arial"/>
                <a:cs typeface="Arial"/>
              </a:rPr>
              <a:t>systems</a:t>
            </a:r>
            <a:r>
              <a:rPr sz="3200" b="1" spc="-9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4" dirty="0">
                <a:solidFill>
                  <a:srgbClr val="4C4C4C"/>
                </a:solidFill>
                <a:latin typeface="Arial"/>
                <a:cs typeface="Arial"/>
              </a:rPr>
              <a:t>and</a:t>
            </a:r>
            <a:r>
              <a:rPr sz="3200" b="1" spc="-13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4" dirty="0">
                <a:solidFill>
                  <a:srgbClr val="4C4C4C"/>
                </a:solidFill>
                <a:latin typeface="Arial"/>
                <a:cs typeface="Arial"/>
              </a:rPr>
              <a:t>applications.</a:t>
            </a:r>
            <a:endParaRPr sz="3200">
              <a:latin typeface="Arial"/>
              <a:cs typeface="Arial"/>
            </a:endParaRPr>
          </a:p>
          <a:p>
            <a:pPr>
              <a:spcBef>
                <a:spcPts val="13"/>
              </a:spcBef>
              <a:buChar char="•"/>
            </a:pPr>
            <a:endParaRPr sz="4800">
              <a:latin typeface="Arial"/>
              <a:cs typeface="Arial"/>
            </a:endParaRPr>
          </a:p>
          <a:p>
            <a:pPr marL="354446" indent="-343049">
              <a:buFont typeface="Arial MT"/>
              <a:buChar char="•"/>
              <a:tabLst>
                <a:tab pos="353876" algn="l"/>
                <a:tab pos="354446" algn="l"/>
              </a:tabLst>
            </a:pPr>
            <a:r>
              <a:rPr sz="3200" b="1" spc="-4" dirty="0">
                <a:solidFill>
                  <a:srgbClr val="4C4C4C"/>
                </a:solidFill>
                <a:latin typeface="Arial"/>
                <a:cs typeface="Arial"/>
              </a:rPr>
              <a:t>Standards</a:t>
            </a:r>
            <a:r>
              <a:rPr sz="3200" b="1" spc="-27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4" dirty="0">
                <a:solidFill>
                  <a:srgbClr val="4C4C4C"/>
                </a:solidFill>
                <a:latin typeface="Arial"/>
                <a:cs typeface="Arial"/>
              </a:rPr>
              <a:t>apply</a:t>
            </a:r>
            <a:r>
              <a:rPr sz="3200" b="1" spc="-13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4" dirty="0">
                <a:solidFill>
                  <a:srgbClr val="4C4C4C"/>
                </a:solidFill>
                <a:latin typeface="Arial"/>
                <a:cs typeface="Arial"/>
              </a:rPr>
              <a:t>to:</a:t>
            </a:r>
            <a:endParaRPr sz="3200">
              <a:latin typeface="Arial"/>
              <a:cs typeface="Arial"/>
            </a:endParaRPr>
          </a:p>
          <a:p>
            <a:pPr marL="754480" lvl="1" indent="-284925">
              <a:spcBef>
                <a:spcPts val="700"/>
              </a:spcBef>
              <a:buFont typeface="Arial MT"/>
              <a:buChar char="•"/>
              <a:tabLst>
                <a:tab pos="753910" algn="l"/>
                <a:tab pos="754480" algn="l"/>
              </a:tabLst>
            </a:pPr>
            <a:r>
              <a:rPr sz="2800" b="1" spc="-4" dirty="0">
                <a:solidFill>
                  <a:srgbClr val="0066CC"/>
                </a:solidFill>
                <a:latin typeface="Arial"/>
                <a:cs typeface="Arial"/>
              </a:rPr>
              <a:t>Pointers</a:t>
            </a:r>
            <a:r>
              <a:rPr sz="2800" b="1" spc="-22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0066CC"/>
                </a:solidFill>
                <a:latin typeface="Arial"/>
                <a:cs typeface="Arial"/>
              </a:rPr>
              <a:t>and</a:t>
            </a:r>
            <a:r>
              <a:rPr sz="2800" b="1" spc="-9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0066CC"/>
                </a:solidFill>
                <a:latin typeface="Arial"/>
                <a:cs typeface="Arial"/>
              </a:rPr>
              <a:t>pointing</a:t>
            </a:r>
            <a:r>
              <a:rPr sz="2800" b="1" spc="-9" dirty="0">
                <a:solidFill>
                  <a:srgbClr val="0066CC"/>
                </a:solidFill>
                <a:latin typeface="Arial"/>
                <a:cs typeface="Arial"/>
              </a:rPr>
              <a:t> devices</a:t>
            </a:r>
            <a:endParaRPr sz="2800">
              <a:latin typeface="Arial"/>
              <a:cs typeface="Arial"/>
            </a:endParaRPr>
          </a:p>
          <a:p>
            <a:pPr marL="754480" lvl="1" indent="-284925">
              <a:spcBef>
                <a:spcPts val="691"/>
              </a:spcBef>
              <a:buFont typeface="Arial MT"/>
              <a:buChar char="•"/>
              <a:tabLst>
                <a:tab pos="753910" algn="l"/>
                <a:tab pos="754480" algn="l"/>
              </a:tabLst>
            </a:pPr>
            <a:r>
              <a:rPr sz="2800" b="1" spc="-9" dirty="0">
                <a:solidFill>
                  <a:srgbClr val="0066CC"/>
                </a:solidFill>
                <a:latin typeface="Arial"/>
                <a:cs typeface="Arial"/>
              </a:rPr>
              <a:t>Icons, desktops,</a:t>
            </a:r>
            <a:r>
              <a:rPr sz="2800" b="1" spc="-4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0066CC"/>
                </a:solidFill>
                <a:latin typeface="Arial"/>
                <a:cs typeface="Arial"/>
              </a:rPr>
              <a:t>windows</a:t>
            </a:r>
            <a:r>
              <a:rPr sz="2800" b="1" spc="-22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0066CC"/>
                </a:solidFill>
                <a:latin typeface="Arial"/>
                <a:cs typeface="Arial"/>
              </a:rPr>
              <a:t>and</a:t>
            </a:r>
            <a:r>
              <a:rPr sz="2800" b="1" spc="-9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0066CC"/>
                </a:solidFill>
                <a:latin typeface="Arial"/>
                <a:cs typeface="Arial"/>
              </a:rPr>
              <a:t>menus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  <p:transition>
    <p:dissolv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50309" y="65666"/>
            <a:ext cx="3044536" cy="1366876"/>
          </a:xfrm>
          <a:prstGeom prst="rect">
            <a:avLst/>
          </a:prstGeom>
        </p:spPr>
        <p:txBody>
          <a:bodyPr vert="horz" wrap="square" lIns="0" tIns="12537" rIns="0" bIns="0" rtlCol="0">
            <a:spAutoFit/>
          </a:bodyPr>
          <a:lstStyle/>
          <a:p>
            <a:pPr marL="11397">
              <a:spcBef>
                <a:spcPts val="99"/>
              </a:spcBef>
            </a:pPr>
            <a:r>
              <a:rPr spc="-4" dirty="0"/>
              <a:t>Windows</a:t>
            </a:r>
            <a:r>
              <a:rPr spc="-54" dirty="0"/>
              <a:t> </a:t>
            </a:r>
            <a:r>
              <a:rPr spc="-4" dirty="0"/>
              <a:t>HELP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195618" y="946449"/>
            <a:ext cx="3658754" cy="381991"/>
          </a:xfrm>
          <a:prstGeom prst="rect">
            <a:avLst/>
          </a:prstGeom>
        </p:spPr>
        <p:txBody>
          <a:bodyPr vert="horz" wrap="square" lIns="0" tIns="12537" rIns="0" bIns="0" rtlCol="0">
            <a:spAutoFit/>
          </a:bodyPr>
          <a:lstStyle/>
          <a:p>
            <a:pPr marL="11397">
              <a:spcBef>
                <a:spcPts val="99"/>
              </a:spcBef>
            </a:pPr>
            <a:r>
              <a:rPr sz="2400" b="1" spc="-4" dirty="0">
                <a:solidFill>
                  <a:srgbClr val="000099"/>
                </a:solidFill>
                <a:latin typeface="Arial"/>
                <a:cs typeface="Arial"/>
              </a:rPr>
              <a:t>Windows</a:t>
            </a:r>
            <a:r>
              <a:rPr sz="2400" b="1" spc="-27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99"/>
                </a:solidFill>
                <a:latin typeface="Arial"/>
                <a:cs typeface="Arial"/>
              </a:rPr>
              <a:t>95</a:t>
            </a:r>
            <a:r>
              <a:rPr sz="2400" b="1" spc="-22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2400" b="1" spc="-4" dirty="0">
                <a:solidFill>
                  <a:srgbClr val="000099"/>
                </a:solidFill>
                <a:latin typeface="Arial"/>
                <a:cs typeface="Arial"/>
              </a:rPr>
              <a:t>HELP</a:t>
            </a:r>
            <a:r>
              <a:rPr sz="2400" b="1" spc="-18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2400" b="1" spc="-4" dirty="0">
                <a:solidFill>
                  <a:srgbClr val="000099"/>
                </a:solidFill>
                <a:latin typeface="Arial"/>
                <a:cs typeface="Arial"/>
              </a:rPr>
              <a:t>menu</a:t>
            </a:r>
            <a:endParaRPr sz="24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76000" y="1435451"/>
            <a:ext cx="5487381" cy="5422549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46259" y="3274359"/>
            <a:ext cx="2393349" cy="3304614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427182" y="906443"/>
            <a:ext cx="2429741" cy="2213262"/>
          </a:xfrm>
          <a:prstGeom prst="rect">
            <a:avLst/>
          </a:prstGeom>
        </p:spPr>
        <p:txBody>
          <a:bodyPr vert="horz" wrap="square" lIns="0" tIns="12537" rIns="0" bIns="0" rtlCol="0">
            <a:spAutoFit/>
          </a:bodyPr>
          <a:lstStyle/>
          <a:p>
            <a:pPr marL="11397" marR="4559">
              <a:spcBef>
                <a:spcPts val="99"/>
              </a:spcBef>
              <a:buSzPct val="96774"/>
              <a:buFont typeface="Arial MT"/>
              <a:buChar char="•"/>
              <a:tabLst>
                <a:tab pos="136194" algn="l"/>
              </a:tabLst>
            </a:pPr>
            <a:r>
              <a:rPr sz="2800" b="1" spc="-13" dirty="0">
                <a:solidFill>
                  <a:srgbClr val="4C4C4C"/>
                </a:solidFill>
                <a:latin typeface="Arial"/>
                <a:cs typeface="Arial"/>
              </a:rPr>
              <a:t>Access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i="1" spc="-4" dirty="0">
                <a:solidFill>
                  <a:srgbClr val="0066CC"/>
                </a:solidFill>
                <a:latin typeface="Arial"/>
                <a:cs typeface="Arial"/>
              </a:rPr>
              <a:t>Windows </a:t>
            </a:r>
            <a:r>
              <a:rPr sz="2800" b="1" i="1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0066CC"/>
                </a:solidFill>
                <a:latin typeface="Arial"/>
                <a:cs typeface="Arial"/>
              </a:rPr>
              <a:t>HELP</a:t>
            </a:r>
            <a:r>
              <a:rPr sz="2800" b="1" spc="-67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through </a:t>
            </a:r>
            <a:r>
              <a:rPr sz="2800" b="1" spc="-763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the </a:t>
            </a:r>
            <a:r>
              <a:rPr sz="2800" b="1" spc="-9" dirty="0">
                <a:solidFill>
                  <a:srgbClr val="0066CC"/>
                </a:solidFill>
                <a:latin typeface="Arial"/>
                <a:cs typeface="Arial"/>
              </a:rPr>
              <a:t>Start </a:t>
            </a:r>
            <a:r>
              <a:rPr sz="2800" b="1" spc="-4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menu.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  <p:transition>
    <p:dissolv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689768"/>
          </a:xfrm>
          <a:prstGeom prst="rect">
            <a:avLst/>
          </a:prstGeom>
        </p:spPr>
        <p:txBody>
          <a:bodyPr vert="horz" wrap="square" lIns="0" tIns="12537" rIns="0" bIns="0" rtlCol="0">
            <a:spAutoFit/>
          </a:bodyPr>
          <a:lstStyle/>
          <a:p>
            <a:pPr marL="12537">
              <a:spcBef>
                <a:spcPts val="99"/>
              </a:spcBef>
            </a:pPr>
            <a:r>
              <a:rPr spc="-4" dirty="0"/>
              <a:t>Windows</a:t>
            </a:r>
            <a:r>
              <a:rPr spc="-54" dirty="0"/>
              <a:t> </a:t>
            </a:r>
            <a:r>
              <a:rPr spc="-4" dirty="0"/>
              <a:t>HELP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595419" y="947906"/>
            <a:ext cx="4197350" cy="443547"/>
          </a:xfrm>
          <a:prstGeom prst="rect">
            <a:avLst/>
          </a:prstGeom>
        </p:spPr>
        <p:txBody>
          <a:bodyPr vert="horz" wrap="square" lIns="0" tIns="12537" rIns="0" bIns="0" rtlCol="0">
            <a:spAutoFit/>
          </a:bodyPr>
          <a:lstStyle/>
          <a:p>
            <a:pPr marL="11397">
              <a:spcBef>
                <a:spcPts val="99"/>
              </a:spcBef>
            </a:pPr>
            <a:r>
              <a:rPr sz="2800" b="1" dirty="0">
                <a:solidFill>
                  <a:srgbClr val="000099"/>
                </a:solidFill>
                <a:latin typeface="Arial"/>
                <a:cs typeface="Arial"/>
              </a:rPr>
              <a:t>Windows</a:t>
            </a:r>
            <a:r>
              <a:rPr sz="2800" b="1" spc="-36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000099"/>
                </a:solidFill>
                <a:latin typeface="Arial"/>
                <a:cs typeface="Arial"/>
              </a:rPr>
              <a:t>98</a:t>
            </a:r>
            <a:r>
              <a:rPr sz="2800" b="1" spc="-31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000099"/>
                </a:solidFill>
                <a:latin typeface="Arial"/>
                <a:cs typeface="Arial"/>
              </a:rPr>
              <a:t>HELP</a:t>
            </a:r>
            <a:r>
              <a:rPr sz="2800" b="1" spc="-40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000099"/>
                </a:solidFill>
                <a:latin typeface="Arial"/>
                <a:cs typeface="Arial"/>
              </a:rPr>
              <a:t>menu</a:t>
            </a:r>
            <a:endParaRPr sz="28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34390" y="1455140"/>
            <a:ext cx="6296729" cy="540286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50309" y="65666"/>
            <a:ext cx="3044536" cy="1366876"/>
          </a:xfrm>
          <a:prstGeom prst="rect">
            <a:avLst/>
          </a:prstGeom>
        </p:spPr>
        <p:txBody>
          <a:bodyPr vert="horz" wrap="square" lIns="0" tIns="12537" rIns="0" bIns="0" rtlCol="0">
            <a:spAutoFit/>
          </a:bodyPr>
          <a:lstStyle/>
          <a:p>
            <a:pPr marL="11397">
              <a:spcBef>
                <a:spcPts val="99"/>
              </a:spcBef>
            </a:pPr>
            <a:r>
              <a:rPr spc="-4" dirty="0"/>
              <a:t>Windows</a:t>
            </a:r>
            <a:r>
              <a:rPr spc="-54" dirty="0"/>
              <a:t> </a:t>
            </a:r>
            <a:r>
              <a:rPr spc="-4" dirty="0"/>
              <a:t>HELP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366818" y="1022985"/>
            <a:ext cx="4402282" cy="443547"/>
          </a:xfrm>
          <a:prstGeom prst="rect">
            <a:avLst/>
          </a:prstGeom>
        </p:spPr>
        <p:txBody>
          <a:bodyPr vert="horz" wrap="square" lIns="0" tIns="12537" rIns="0" bIns="0" rtlCol="0">
            <a:spAutoFit/>
          </a:bodyPr>
          <a:lstStyle/>
          <a:p>
            <a:pPr marL="135624" indent="-124797">
              <a:spcBef>
                <a:spcPts val="99"/>
              </a:spcBef>
              <a:buSzPct val="96774"/>
              <a:buFont typeface="Arial MT"/>
              <a:buChar char="•"/>
              <a:tabLst>
                <a:tab pos="136194" algn="l"/>
              </a:tabLst>
            </a:pPr>
            <a:r>
              <a:rPr sz="2800" b="1" dirty="0">
                <a:solidFill>
                  <a:srgbClr val="000099"/>
                </a:solidFill>
                <a:latin typeface="Arial"/>
                <a:cs typeface="Arial"/>
              </a:rPr>
              <a:t>Windows</a:t>
            </a:r>
            <a:r>
              <a:rPr sz="2800" b="1" spc="-36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000099"/>
                </a:solidFill>
                <a:latin typeface="Arial"/>
                <a:cs typeface="Arial"/>
              </a:rPr>
              <a:t>XP</a:t>
            </a:r>
            <a:r>
              <a:rPr sz="2800" b="1" spc="-31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000099"/>
                </a:solidFill>
                <a:latin typeface="Arial"/>
                <a:cs typeface="Arial"/>
              </a:rPr>
              <a:t>HELP</a:t>
            </a:r>
            <a:r>
              <a:rPr sz="2800" b="1" spc="-36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000099"/>
                </a:solidFill>
                <a:latin typeface="Arial"/>
                <a:cs typeface="Arial"/>
              </a:rPr>
              <a:t>menu</a:t>
            </a:r>
            <a:endParaRPr sz="28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76942" y="1539004"/>
            <a:ext cx="5905962" cy="5318995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63700" y="65666"/>
            <a:ext cx="5817755" cy="1366876"/>
          </a:xfrm>
          <a:prstGeom prst="rect">
            <a:avLst/>
          </a:prstGeom>
        </p:spPr>
        <p:txBody>
          <a:bodyPr vert="horz" wrap="square" lIns="0" tIns="12537" rIns="0" bIns="0" rtlCol="0">
            <a:spAutoFit/>
          </a:bodyPr>
          <a:lstStyle/>
          <a:p>
            <a:pPr marL="11397">
              <a:spcBef>
                <a:spcPts val="99"/>
              </a:spcBef>
            </a:pPr>
            <a:r>
              <a:rPr spc="-4" dirty="0"/>
              <a:t>Windows</a:t>
            </a:r>
            <a:r>
              <a:rPr spc="-22" dirty="0"/>
              <a:t> </a:t>
            </a:r>
            <a:r>
              <a:rPr spc="-4" dirty="0"/>
              <a:t>System</a:t>
            </a:r>
            <a:r>
              <a:rPr spc="-22" dirty="0"/>
              <a:t> </a:t>
            </a:r>
            <a:r>
              <a:rPr spc="-4" dirty="0"/>
              <a:t>Programs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70263" y="1022985"/>
            <a:ext cx="7075054" cy="2844204"/>
          </a:xfrm>
          <a:prstGeom prst="rect">
            <a:avLst/>
          </a:prstGeom>
        </p:spPr>
        <p:txBody>
          <a:bodyPr vert="horz" wrap="square" lIns="0" tIns="12537" rIns="0" bIns="0" rtlCol="0">
            <a:spAutoFit/>
          </a:bodyPr>
          <a:lstStyle/>
          <a:p>
            <a:pPr marL="11397" marR="4559">
              <a:spcBef>
                <a:spcPts val="99"/>
              </a:spcBef>
              <a:buSzPct val="96774"/>
              <a:buFont typeface="Arial MT"/>
              <a:buChar char="•"/>
              <a:tabLst>
                <a:tab pos="136194" algn="l"/>
              </a:tabLst>
            </a:pPr>
            <a:r>
              <a:rPr sz="2800" b="1" i="1" dirty="0">
                <a:solidFill>
                  <a:srgbClr val="0066CC"/>
                </a:solidFill>
                <a:latin typeface="Arial"/>
                <a:cs typeface="Arial"/>
              </a:rPr>
              <a:t>Windows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has </a:t>
            </a:r>
            <a:r>
              <a:rPr sz="2800" b="1" spc="4" dirty="0">
                <a:solidFill>
                  <a:srgbClr val="4C4C4C"/>
                </a:solidFill>
                <a:latin typeface="Arial"/>
                <a:cs typeface="Arial"/>
              </a:rPr>
              <a:t>a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number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of </a:t>
            </a:r>
            <a:r>
              <a:rPr sz="2800" b="1" spc="-4" dirty="0">
                <a:solidFill>
                  <a:srgbClr val="0066CC"/>
                </a:solidFill>
                <a:latin typeface="Arial"/>
                <a:cs typeface="Arial"/>
              </a:rPr>
              <a:t>internal </a:t>
            </a:r>
            <a:r>
              <a:rPr sz="2800" b="1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0066CC"/>
                </a:solidFill>
                <a:latin typeface="Arial"/>
                <a:cs typeface="Arial"/>
              </a:rPr>
              <a:t>programs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as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part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of the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operating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system </a:t>
            </a:r>
            <a:r>
              <a:rPr sz="2800" b="1" spc="-763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that</a:t>
            </a:r>
            <a:r>
              <a:rPr sz="2800" b="1" spc="36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help</a:t>
            </a:r>
            <a:r>
              <a:rPr sz="2800" b="1" spc="45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keep</a:t>
            </a:r>
            <a:r>
              <a:rPr sz="2800" b="1" spc="45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you</a:t>
            </a:r>
            <a:r>
              <a:rPr sz="2800" b="1" spc="45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0066CC"/>
                </a:solidFill>
                <a:latin typeface="Arial"/>
                <a:cs typeface="Arial"/>
              </a:rPr>
              <a:t>organized</a:t>
            </a:r>
            <a:r>
              <a:rPr sz="2800" b="1" spc="45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and</a:t>
            </a:r>
            <a:r>
              <a:rPr sz="2800" b="1" spc="45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your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 PC</a:t>
            </a:r>
            <a:r>
              <a:rPr sz="2800" b="1" spc="-13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0066CC"/>
                </a:solidFill>
                <a:latin typeface="Arial"/>
                <a:cs typeface="Arial"/>
              </a:rPr>
              <a:t>healthy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.</a:t>
            </a:r>
            <a:endParaRPr sz="2800">
              <a:latin typeface="Arial"/>
              <a:cs typeface="Arial"/>
            </a:endParaRPr>
          </a:p>
          <a:p>
            <a:pPr>
              <a:spcBef>
                <a:spcPts val="22"/>
              </a:spcBef>
              <a:buChar char="•"/>
            </a:pPr>
            <a:endParaRPr sz="4100">
              <a:latin typeface="Arial"/>
              <a:cs typeface="Arial"/>
            </a:endParaRPr>
          </a:p>
          <a:p>
            <a:pPr marL="135624" indent="-124797">
              <a:buSzPct val="96774"/>
              <a:buFont typeface="Arial MT"/>
              <a:buChar char="•"/>
              <a:tabLst>
                <a:tab pos="136194" algn="l"/>
              </a:tabLst>
            </a:pP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Here</a:t>
            </a:r>
            <a:r>
              <a:rPr sz="2800" b="1" spc="-31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are</a:t>
            </a:r>
            <a:r>
              <a:rPr sz="2800" b="1" spc="-31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4" dirty="0">
                <a:solidFill>
                  <a:srgbClr val="4C4C4C"/>
                </a:solidFill>
                <a:latin typeface="Arial"/>
                <a:cs typeface="Arial"/>
              </a:rPr>
              <a:t>a</a:t>
            </a:r>
            <a:r>
              <a:rPr sz="2800" b="1" spc="-27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few:</a:t>
            </a:r>
            <a:endParaRPr sz="28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16488" y="4410995"/>
            <a:ext cx="1021031" cy="1045909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63134" y="4410994"/>
            <a:ext cx="1160731" cy="1080648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370942" y="4419107"/>
            <a:ext cx="1372905" cy="1077456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010934" y="4423321"/>
            <a:ext cx="1313131" cy="1101939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08909" y="65666"/>
            <a:ext cx="5127336" cy="1366876"/>
          </a:xfrm>
          <a:prstGeom prst="rect">
            <a:avLst/>
          </a:prstGeom>
        </p:spPr>
        <p:txBody>
          <a:bodyPr vert="horz" wrap="square" lIns="0" tIns="12537" rIns="0" bIns="0" rtlCol="0">
            <a:spAutoFit/>
          </a:bodyPr>
          <a:lstStyle/>
          <a:p>
            <a:pPr marL="11397">
              <a:spcBef>
                <a:spcPts val="99"/>
              </a:spcBef>
            </a:pPr>
            <a:r>
              <a:rPr spc="-4" dirty="0"/>
              <a:t>Windows</a:t>
            </a:r>
            <a:r>
              <a:rPr spc="-36" dirty="0"/>
              <a:t> </a:t>
            </a:r>
            <a:r>
              <a:rPr dirty="0"/>
              <a:t>-</a:t>
            </a:r>
            <a:r>
              <a:rPr spc="-31" dirty="0"/>
              <a:t> </a:t>
            </a:r>
            <a:r>
              <a:rPr spc="4" dirty="0"/>
              <a:t>My</a:t>
            </a:r>
            <a:r>
              <a:rPr spc="-36" dirty="0"/>
              <a:t> </a:t>
            </a:r>
            <a:r>
              <a:rPr dirty="0"/>
              <a:t>Computer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52838" y="761720"/>
            <a:ext cx="8991600" cy="6096559"/>
            <a:chOff x="168122" y="863282"/>
            <a:chExt cx="9890760" cy="6909434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8122" y="863282"/>
              <a:ext cx="9643491" cy="674711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173480" y="6822440"/>
              <a:ext cx="8884920" cy="949960"/>
            </a:xfrm>
            <a:custGeom>
              <a:avLst/>
              <a:gdLst/>
              <a:ahLst/>
              <a:cxnLst/>
              <a:rect l="l" t="t" r="r" b="b"/>
              <a:pathLst>
                <a:path w="8884920" h="949959">
                  <a:moveTo>
                    <a:pt x="8884920" y="0"/>
                  </a:moveTo>
                  <a:lnTo>
                    <a:pt x="0" y="0"/>
                  </a:lnTo>
                  <a:lnTo>
                    <a:pt x="0" y="949959"/>
                  </a:lnTo>
                  <a:lnTo>
                    <a:pt x="4441190" y="949959"/>
                  </a:lnTo>
                  <a:lnTo>
                    <a:pt x="8884920" y="949959"/>
                  </a:lnTo>
                  <a:lnTo>
                    <a:pt x="8884920" y="0"/>
                  </a:lnTo>
                  <a:close/>
                </a:path>
              </a:pathLst>
            </a:custGeom>
            <a:solidFill>
              <a:srgbClr val="CCEB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066800" y="6019800"/>
            <a:ext cx="8077200" cy="751855"/>
          </a:xfrm>
          <a:prstGeom prst="rect">
            <a:avLst/>
          </a:prstGeom>
          <a:ln w="9344">
            <a:solidFill>
              <a:srgbClr val="000000"/>
            </a:solidFill>
          </a:ln>
        </p:spPr>
        <p:txBody>
          <a:bodyPr vert="horz" wrap="square" lIns="0" tIns="5698" rIns="0" bIns="0" rtlCol="0">
            <a:spAutoFit/>
          </a:bodyPr>
          <a:lstStyle/>
          <a:p>
            <a:pPr marL="91176" marR="437644">
              <a:lnSpc>
                <a:spcPct val="100899"/>
              </a:lnSpc>
              <a:spcBef>
                <a:spcPts val="45"/>
              </a:spcBef>
              <a:buSzPct val="96296"/>
              <a:buFont typeface="Arial MT"/>
              <a:buChar char="•"/>
              <a:tabLst>
                <a:tab pos="200587" algn="l"/>
              </a:tabLst>
            </a:pPr>
            <a:r>
              <a:rPr sz="2400" b="1" dirty="0">
                <a:solidFill>
                  <a:srgbClr val="0066CC"/>
                </a:solidFill>
                <a:latin typeface="Arial"/>
                <a:cs typeface="Arial"/>
              </a:rPr>
              <a:t>My</a:t>
            </a:r>
            <a:r>
              <a:rPr sz="2400" b="1" spc="-31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400" b="1" spc="-4" dirty="0">
                <a:solidFill>
                  <a:srgbClr val="0066CC"/>
                </a:solidFill>
                <a:latin typeface="Arial"/>
                <a:cs typeface="Arial"/>
              </a:rPr>
              <a:t>Computer</a:t>
            </a:r>
            <a:r>
              <a:rPr sz="2400" b="1" spc="4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400" b="1" spc="4" dirty="0">
                <a:solidFill>
                  <a:srgbClr val="4C4C4C"/>
                </a:solidFill>
                <a:latin typeface="Arial"/>
                <a:cs typeface="Arial"/>
              </a:rPr>
              <a:t>–</a:t>
            </a:r>
            <a:r>
              <a:rPr sz="2400" b="1" spc="-13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4C4C4C"/>
                </a:solidFill>
                <a:latin typeface="Arial"/>
                <a:cs typeface="Arial"/>
              </a:rPr>
              <a:t>inside</a:t>
            </a:r>
            <a:r>
              <a:rPr sz="2400" b="1" spc="-4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4C4C4C"/>
                </a:solidFill>
                <a:latin typeface="Arial"/>
                <a:cs typeface="Arial"/>
              </a:rPr>
              <a:t>this</a:t>
            </a:r>
            <a:r>
              <a:rPr sz="2400" b="1" spc="-9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4C4C4C"/>
                </a:solidFill>
                <a:latin typeface="Arial"/>
                <a:cs typeface="Arial"/>
              </a:rPr>
              <a:t>icon</a:t>
            </a:r>
            <a:r>
              <a:rPr sz="2400" b="1" spc="-4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400" b="1" spc="-13" dirty="0">
                <a:solidFill>
                  <a:srgbClr val="4C4C4C"/>
                </a:solidFill>
                <a:latin typeface="Arial"/>
                <a:cs typeface="Arial"/>
              </a:rPr>
              <a:t>you </a:t>
            </a:r>
            <a:r>
              <a:rPr sz="2400" b="1" dirty="0">
                <a:solidFill>
                  <a:srgbClr val="4C4C4C"/>
                </a:solidFill>
                <a:latin typeface="Arial"/>
                <a:cs typeface="Arial"/>
              </a:rPr>
              <a:t>can</a:t>
            </a:r>
            <a:r>
              <a:rPr sz="2400" b="1" spc="-13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4C4C4C"/>
                </a:solidFill>
                <a:latin typeface="Arial"/>
                <a:cs typeface="Arial"/>
              </a:rPr>
              <a:t>find</a:t>
            </a:r>
            <a:r>
              <a:rPr sz="2400" b="1" spc="-4" dirty="0">
                <a:solidFill>
                  <a:srgbClr val="4C4C4C"/>
                </a:solidFill>
                <a:latin typeface="Arial"/>
                <a:cs typeface="Arial"/>
              </a:rPr>
              <a:t> every </a:t>
            </a:r>
            <a:r>
              <a:rPr sz="2400" b="1" spc="-660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400" b="1" spc="-4" dirty="0">
                <a:solidFill>
                  <a:srgbClr val="0066CC"/>
                </a:solidFill>
                <a:latin typeface="Arial"/>
                <a:cs typeface="Arial"/>
              </a:rPr>
              <a:t>folder </a:t>
            </a:r>
            <a:r>
              <a:rPr sz="2400" b="1" dirty="0">
                <a:solidFill>
                  <a:srgbClr val="0066CC"/>
                </a:solidFill>
                <a:latin typeface="Arial"/>
                <a:cs typeface="Arial"/>
              </a:rPr>
              <a:t>and</a:t>
            </a:r>
            <a:r>
              <a:rPr sz="2400" b="1" spc="-9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66CC"/>
                </a:solidFill>
                <a:latin typeface="Arial"/>
                <a:cs typeface="Arial"/>
              </a:rPr>
              <a:t>file </a:t>
            </a:r>
            <a:r>
              <a:rPr sz="2400" b="1" spc="-4" dirty="0">
                <a:solidFill>
                  <a:srgbClr val="4C4C4C"/>
                </a:solidFill>
                <a:latin typeface="Arial"/>
                <a:cs typeface="Arial"/>
              </a:rPr>
              <a:t>that</a:t>
            </a:r>
            <a:r>
              <a:rPr sz="2400" b="1" spc="4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400" b="1" spc="-9" dirty="0">
                <a:solidFill>
                  <a:srgbClr val="4C4C4C"/>
                </a:solidFill>
                <a:latin typeface="Arial"/>
                <a:cs typeface="Arial"/>
              </a:rPr>
              <a:t>your</a:t>
            </a:r>
            <a:r>
              <a:rPr sz="2400" b="1" dirty="0">
                <a:solidFill>
                  <a:srgbClr val="4C4C4C"/>
                </a:solidFill>
                <a:latin typeface="Arial"/>
                <a:cs typeface="Arial"/>
              </a:rPr>
              <a:t> PC</a:t>
            </a:r>
            <a:r>
              <a:rPr sz="2400" b="1" spc="-13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4C4C4C"/>
                </a:solidFill>
                <a:latin typeface="Arial"/>
                <a:cs typeface="Arial"/>
              </a:rPr>
              <a:t>has</a:t>
            </a:r>
            <a:r>
              <a:rPr sz="2400" b="1" spc="-9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400" b="1" spc="-4" dirty="0">
                <a:solidFill>
                  <a:srgbClr val="4C4C4C"/>
                </a:solidFill>
                <a:latin typeface="Arial"/>
                <a:cs typeface="Arial"/>
              </a:rPr>
              <a:t>access</a:t>
            </a:r>
            <a:r>
              <a:rPr sz="2400" b="1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400" b="1" spc="-4" dirty="0">
                <a:solidFill>
                  <a:srgbClr val="4C4C4C"/>
                </a:solidFill>
                <a:latin typeface="Arial"/>
                <a:cs typeface="Arial"/>
              </a:rPr>
              <a:t>to.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0" y="2245658"/>
            <a:ext cx="8641773" cy="4612341"/>
            <a:chOff x="0" y="2545079"/>
            <a:chExt cx="9505950" cy="5227320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6824154"/>
              <a:ext cx="1173594" cy="948245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6341109" y="2545079"/>
              <a:ext cx="3164840" cy="2639060"/>
            </a:xfrm>
            <a:custGeom>
              <a:avLst/>
              <a:gdLst/>
              <a:ahLst/>
              <a:cxnLst/>
              <a:rect l="l" t="t" r="r" b="b"/>
              <a:pathLst>
                <a:path w="3164840" h="2639060">
                  <a:moveTo>
                    <a:pt x="690880" y="0"/>
                  </a:moveTo>
                  <a:lnTo>
                    <a:pt x="0" y="1135380"/>
                  </a:lnTo>
                  <a:lnTo>
                    <a:pt x="2475230" y="2639060"/>
                  </a:lnTo>
                  <a:lnTo>
                    <a:pt x="3164840" y="1503680"/>
                  </a:lnTo>
                  <a:lnTo>
                    <a:pt x="6908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 rot="1860000">
            <a:off x="6164025" y="2886676"/>
            <a:ext cx="2205061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436"/>
              </a:lnSpc>
            </a:pPr>
            <a:r>
              <a:rPr sz="3600" b="1" spc="-20" baseline="2057" dirty="0">
                <a:solidFill>
                  <a:srgbClr val="FF0066"/>
                </a:solidFill>
                <a:latin typeface="Arial"/>
                <a:cs typeface="Arial"/>
              </a:rPr>
              <a:t>Als</a:t>
            </a:r>
            <a:r>
              <a:rPr sz="3600" b="1" spc="-20" baseline="1028" dirty="0">
                <a:solidFill>
                  <a:srgbClr val="FF0066"/>
                </a:solidFill>
                <a:latin typeface="Arial"/>
                <a:cs typeface="Arial"/>
              </a:rPr>
              <a:t>o</a:t>
            </a:r>
            <a:r>
              <a:rPr sz="3600" b="1" spc="-93" baseline="1028" dirty="0">
                <a:solidFill>
                  <a:srgbClr val="FF0066"/>
                </a:solidFill>
                <a:latin typeface="Arial"/>
                <a:cs typeface="Arial"/>
              </a:rPr>
              <a:t> </a:t>
            </a:r>
            <a:r>
              <a:rPr sz="3600" b="1" spc="-20" baseline="1028" dirty="0">
                <a:solidFill>
                  <a:srgbClr val="FF0066"/>
                </a:solidFill>
                <a:latin typeface="Arial"/>
                <a:cs typeface="Arial"/>
              </a:rPr>
              <a:t>know</a:t>
            </a:r>
            <a:r>
              <a:rPr sz="2400" b="1" spc="-13" dirty="0">
                <a:solidFill>
                  <a:srgbClr val="FF0066"/>
                </a:solidFill>
                <a:latin typeface="Arial"/>
                <a:cs typeface="Arial"/>
              </a:rPr>
              <a:t>n</a:t>
            </a:r>
            <a:r>
              <a:rPr sz="2400" b="1" spc="-54" dirty="0">
                <a:solidFill>
                  <a:srgbClr val="FF0066"/>
                </a:solidFill>
                <a:latin typeface="Arial"/>
                <a:cs typeface="Arial"/>
              </a:rPr>
              <a:t> </a:t>
            </a:r>
            <a:r>
              <a:rPr sz="2400" b="1" spc="-9" dirty="0">
                <a:solidFill>
                  <a:srgbClr val="FF0066"/>
                </a:solidFill>
                <a:latin typeface="Arial"/>
                <a:cs typeface="Arial"/>
              </a:rPr>
              <a:t>as</a:t>
            </a:r>
            <a:endParaRPr sz="24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 rot="1860000">
            <a:off x="5987437" y="3130404"/>
            <a:ext cx="1947707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436"/>
              </a:lnSpc>
            </a:pPr>
            <a:r>
              <a:rPr sz="3600" b="1" spc="-20" baseline="2057" dirty="0">
                <a:solidFill>
                  <a:srgbClr val="FF0066"/>
                </a:solidFill>
                <a:latin typeface="Arial"/>
                <a:cs typeface="Arial"/>
              </a:rPr>
              <a:t>th</a:t>
            </a:r>
            <a:r>
              <a:rPr sz="3600" b="1" spc="-20" baseline="1028" dirty="0">
                <a:solidFill>
                  <a:srgbClr val="FF0066"/>
                </a:solidFill>
                <a:latin typeface="Arial"/>
                <a:cs typeface="Arial"/>
              </a:rPr>
              <a:t>e</a:t>
            </a:r>
            <a:r>
              <a:rPr sz="3600" b="1" spc="-121" baseline="1028" dirty="0">
                <a:solidFill>
                  <a:srgbClr val="FF0066"/>
                </a:solidFill>
                <a:latin typeface="Arial"/>
                <a:cs typeface="Arial"/>
              </a:rPr>
              <a:t> </a:t>
            </a:r>
            <a:r>
              <a:rPr sz="3600" b="1" i="1" spc="-27" baseline="1028" dirty="0">
                <a:solidFill>
                  <a:srgbClr val="FF0066"/>
                </a:solidFill>
                <a:latin typeface="Arial"/>
                <a:cs typeface="Arial"/>
              </a:rPr>
              <a:t>Win</a:t>
            </a:r>
            <a:r>
              <a:rPr sz="2400" b="1" i="1" spc="-18" dirty="0">
                <a:solidFill>
                  <a:srgbClr val="FF0066"/>
                </a:solidFill>
                <a:latin typeface="Arial"/>
                <a:cs typeface="Arial"/>
              </a:rPr>
              <a:t>dows</a:t>
            </a:r>
            <a:endParaRPr sz="24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 rot="1860000">
            <a:off x="5833818" y="3275215"/>
            <a:ext cx="1305309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436"/>
              </a:lnSpc>
            </a:pPr>
            <a:r>
              <a:rPr sz="3600" b="1" i="1" spc="-27" baseline="1028" dirty="0">
                <a:solidFill>
                  <a:srgbClr val="FF0066"/>
                </a:solidFill>
                <a:latin typeface="Arial"/>
                <a:cs typeface="Arial"/>
              </a:rPr>
              <a:t>Exp</a:t>
            </a:r>
            <a:r>
              <a:rPr sz="2400" b="1" i="1" spc="-18" dirty="0">
                <a:solidFill>
                  <a:srgbClr val="FF0066"/>
                </a:solidFill>
                <a:latin typeface="Arial"/>
                <a:cs typeface="Arial"/>
              </a:rPr>
              <a:t>lorer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  <p:transition>
    <p:dissolv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34390" y="1956391"/>
            <a:ext cx="5943276" cy="3656434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09354" y="65666"/>
            <a:ext cx="4925868" cy="1366876"/>
          </a:xfrm>
          <a:prstGeom prst="rect">
            <a:avLst/>
          </a:prstGeom>
        </p:spPr>
        <p:txBody>
          <a:bodyPr vert="horz" wrap="square" lIns="0" tIns="12537" rIns="0" bIns="0" rtlCol="0">
            <a:spAutoFit/>
          </a:bodyPr>
          <a:lstStyle/>
          <a:p>
            <a:pPr marL="11397">
              <a:spcBef>
                <a:spcPts val="99"/>
              </a:spcBef>
            </a:pPr>
            <a:r>
              <a:rPr spc="-4" dirty="0"/>
              <a:t>Windows</a:t>
            </a:r>
            <a:r>
              <a:rPr spc="-22" dirty="0"/>
              <a:t> </a:t>
            </a:r>
            <a:r>
              <a:rPr spc="4" dirty="0"/>
              <a:t>–</a:t>
            </a:r>
            <a:r>
              <a:rPr spc="-18" dirty="0"/>
              <a:t> </a:t>
            </a:r>
            <a:r>
              <a:rPr spc="-4" dirty="0"/>
              <a:t>Recycle</a:t>
            </a:r>
            <a:r>
              <a:rPr spc="-27" dirty="0"/>
              <a:t> </a:t>
            </a:r>
            <a:r>
              <a:rPr dirty="0"/>
              <a:t>Bin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96455" y="906443"/>
            <a:ext cx="8093941" cy="1736208"/>
          </a:xfrm>
          <a:prstGeom prst="rect">
            <a:avLst/>
          </a:prstGeom>
        </p:spPr>
        <p:txBody>
          <a:bodyPr vert="horz" wrap="square" lIns="0" tIns="12537" rIns="0" bIns="0" rtlCol="0">
            <a:spAutoFit/>
          </a:bodyPr>
          <a:lstStyle/>
          <a:p>
            <a:pPr marL="11397" marR="4559">
              <a:spcBef>
                <a:spcPts val="99"/>
              </a:spcBef>
              <a:buSzPct val="96774"/>
              <a:buFont typeface="Arial MT"/>
              <a:buChar char="•"/>
              <a:tabLst>
                <a:tab pos="136194" algn="l"/>
              </a:tabLst>
            </a:pPr>
            <a:r>
              <a:rPr sz="2800" b="1" spc="-9" dirty="0">
                <a:solidFill>
                  <a:srgbClr val="0066CC"/>
                </a:solidFill>
                <a:latin typeface="Arial"/>
                <a:cs typeface="Arial"/>
              </a:rPr>
              <a:t>Recycle </a:t>
            </a:r>
            <a:r>
              <a:rPr sz="2800" b="1" spc="-4" dirty="0">
                <a:solidFill>
                  <a:srgbClr val="0066CC"/>
                </a:solidFill>
                <a:latin typeface="Arial"/>
                <a:cs typeface="Arial"/>
              </a:rPr>
              <a:t>Bin </a:t>
            </a:r>
            <a:r>
              <a:rPr sz="2800" b="1" spc="4" dirty="0">
                <a:solidFill>
                  <a:srgbClr val="4C4C4C"/>
                </a:solidFill>
                <a:latin typeface="Arial"/>
                <a:cs typeface="Arial"/>
              </a:rPr>
              <a:t>– </a:t>
            </a:r>
            <a:r>
              <a:rPr sz="2800" b="1" spc="-9" dirty="0">
                <a:solidFill>
                  <a:srgbClr val="0066CC"/>
                </a:solidFill>
                <a:latin typeface="Arial"/>
                <a:cs typeface="Arial"/>
              </a:rPr>
              <a:t>Deleted </a:t>
            </a:r>
            <a:r>
              <a:rPr sz="2800" b="1" spc="-4" dirty="0">
                <a:solidFill>
                  <a:srgbClr val="0066CC"/>
                </a:solidFill>
                <a:latin typeface="Arial"/>
                <a:cs typeface="Arial"/>
              </a:rPr>
              <a:t>files and folders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go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here </a:t>
            </a:r>
            <a:r>
              <a:rPr sz="2800" b="1" spc="-763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first,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where they </a:t>
            </a:r>
            <a:r>
              <a:rPr sz="2800" b="1" spc="-4" dirty="0">
                <a:solidFill>
                  <a:srgbClr val="0066CC"/>
                </a:solidFill>
                <a:latin typeface="Arial"/>
                <a:cs typeface="Arial"/>
              </a:rPr>
              <a:t>wait </a:t>
            </a:r>
            <a:r>
              <a:rPr sz="2800" b="1" spc="4" dirty="0">
                <a:solidFill>
                  <a:srgbClr val="4C4C4C"/>
                </a:solidFill>
                <a:latin typeface="Arial"/>
                <a:cs typeface="Arial"/>
              </a:rPr>
              <a:t>to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be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permanently deleted </a:t>
            </a:r>
            <a:r>
              <a:rPr sz="2800" b="1" spc="-763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by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you,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or by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rules that you set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up. This is </a:t>
            </a:r>
            <a:r>
              <a:rPr sz="2800" b="1" spc="4" dirty="0">
                <a:solidFill>
                  <a:srgbClr val="4C4C4C"/>
                </a:solidFill>
                <a:latin typeface="Arial"/>
                <a:cs typeface="Arial"/>
              </a:rPr>
              <a:t>a </a:t>
            </a:r>
            <a:r>
              <a:rPr sz="2800" b="1" spc="9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i="1" spc="-9" dirty="0">
                <a:solidFill>
                  <a:srgbClr val="0066CC"/>
                </a:solidFill>
                <a:latin typeface="Arial"/>
                <a:cs typeface="Arial"/>
              </a:rPr>
              <a:t>temporary</a:t>
            </a:r>
            <a:r>
              <a:rPr sz="2800" b="1" i="1" spc="-18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800" b="1" i="1" spc="-4" dirty="0">
                <a:solidFill>
                  <a:srgbClr val="0066CC"/>
                </a:solidFill>
                <a:latin typeface="Arial"/>
                <a:cs typeface="Arial"/>
              </a:rPr>
              <a:t>storage</a:t>
            </a:r>
            <a:r>
              <a:rPr sz="2800" b="1" i="1" spc="-13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800" b="1" i="1" spc="-9" dirty="0">
                <a:solidFill>
                  <a:srgbClr val="0066CC"/>
                </a:solidFill>
                <a:latin typeface="Arial"/>
                <a:cs typeface="Arial"/>
              </a:rPr>
              <a:t>area</a:t>
            </a:r>
            <a:r>
              <a:rPr sz="2800" b="1" i="1" spc="-13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on</a:t>
            </a:r>
            <a:r>
              <a:rPr sz="2800" b="1" spc="-13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your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hard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 drive.</a:t>
            </a:r>
            <a:endParaRPr sz="28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5057" y="0"/>
            <a:ext cx="876104" cy="760442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779818" y="2942687"/>
            <a:ext cx="4364182" cy="3915312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138441" y="3496022"/>
            <a:ext cx="4575464" cy="2646829"/>
            <a:chOff x="152285" y="3962158"/>
            <a:chExt cx="5033010" cy="2999740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2285" y="4266717"/>
              <a:ext cx="1877034" cy="2332443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81085" y="3962158"/>
              <a:ext cx="3203956" cy="2999155"/>
            </a:xfrm>
            <a:prstGeom prst="rect">
              <a:avLst/>
            </a:prstGeom>
          </p:spPr>
        </p:pic>
      </p:grpSp>
    </p:spTree>
  </p:cSld>
  <p:clrMapOvr>
    <a:masterClrMapping/>
  </p:clrMapOvr>
  <p:transition>
    <p:dissolv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79964" y="65666"/>
            <a:ext cx="4184650" cy="1366876"/>
          </a:xfrm>
          <a:prstGeom prst="rect">
            <a:avLst/>
          </a:prstGeom>
        </p:spPr>
        <p:txBody>
          <a:bodyPr vert="horz" wrap="square" lIns="0" tIns="12537" rIns="0" bIns="0" rtlCol="0">
            <a:spAutoFit/>
          </a:bodyPr>
          <a:lstStyle/>
          <a:p>
            <a:pPr marL="11397">
              <a:spcBef>
                <a:spcPts val="99"/>
              </a:spcBef>
            </a:pPr>
            <a:r>
              <a:rPr spc="-4" dirty="0"/>
              <a:t>Windows</a:t>
            </a:r>
            <a:r>
              <a:rPr spc="-22" dirty="0"/>
              <a:t> </a:t>
            </a:r>
            <a:r>
              <a:rPr spc="4" dirty="0"/>
              <a:t>–</a:t>
            </a:r>
            <a:r>
              <a:rPr spc="-18" dirty="0"/>
              <a:t> </a:t>
            </a:r>
            <a:r>
              <a:rPr dirty="0"/>
              <a:t>My</a:t>
            </a:r>
            <a:r>
              <a:rPr spc="-22" dirty="0"/>
              <a:t> </a:t>
            </a:r>
            <a:r>
              <a:rPr spc="-4" dirty="0"/>
              <a:t>Docs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9018" y="1349188"/>
            <a:ext cx="6455641" cy="5317728"/>
          </a:xfrm>
          <a:prstGeom prst="rect">
            <a:avLst/>
          </a:prstGeom>
        </p:spPr>
        <p:txBody>
          <a:bodyPr vert="horz" wrap="square" lIns="0" tIns="69522" rIns="0" bIns="0" rtlCol="0">
            <a:spAutoFit/>
          </a:bodyPr>
          <a:lstStyle/>
          <a:p>
            <a:pPr marL="11397" marR="4559">
              <a:lnSpc>
                <a:spcPct val="88700"/>
              </a:lnSpc>
              <a:spcBef>
                <a:spcPts val="547"/>
              </a:spcBef>
              <a:buSzPct val="97183"/>
              <a:buFont typeface="Arial MT"/>
              <a:buChar char="•"/>
              <a:tabLst>
                <a:tab pos="154999" algn="l"/>
              </a:tabLst>
            </a:pPr>
            <a:r>
              <a:rPr sz="3200" b="1" spc="-13" dirty="0">
                <a:solidFill>
                  <a:srgbClr val="0066CC"/>
                </a:solidFill>
                <a:latin typeface="Arial"/>
                <a:cs typeface="Arial"/>
              </a:rPr>
              <a:t>My</a:t>
            </a:r>
            <a:r>
              <a:rPr sz="3200" b="1" spc="-72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3200" b="1" spc="-27" dirty="0">
                <a:solidFill>
                  <a:srgbClr val="0066CC"/>
                </a:solidFill>
                <a:latin typeface="Arial"/>
                <a:cs typeface="Arial"/>
              </a:rPr>
              <a:t>Documents</a:t>
            </a:r>
            <a:r>
              <a:rPr sz="3200" b="1" spc="-63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3200" b="1" spc="13" dirty="0">
                <a:solidFill>
                  <a:srgbClr val="4C4C4C"/>
                </a:solidFill>
                <a:latin typeface="Arial"/>
                <a:cs typeface="Arial"/>
              </a:rPr>
              <a:t>–</a:t>
            </a:r>
            <a:r>
              <a:rPr sz="3200" b="1" spc="-72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13" dirty="0">
                <a:solidFill>
                  <a:srgbClr val="4C4C4C"/>
                </a:solidFill>
                <a:latin typeface="Arial"/>
                <a:cs typeface="Arial"/>
              </a:rPr>
              <a:t>a</a:t>
            </a:r>
            <a:r>
              <a:rPr sz="3200" b="1" spc="-63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22" dirty="0">
                <a:solidFill>
                  <a:srgbClr val="4C4C4C"/>
                </a:solidFill>
                <a:latin typeface="Arial"/>
                <a:cs typeface="Arial"/>
              </a:rPr>
              <a:t>place</a:t>
            </a:r>
            <a:r>
              <a:rPr sz="3200" b="1" spc="-58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4C4C4C"/>
                </a:solidFill>
                <a:latin typeface="Arial"/>
                <a:cs typeface="Arial"/>
              </a:rPr>
              <a:t>to</a:t>
            </a:r>
            <a:r>
              <a:rPr sz="3200" b="1" spc="-58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18" dirty="0">
                <a:solidFill>
                  <a:srgbClr val="4C4C4C"/>
                </a:solidFill>
                <a:latin typeface="Arial"/>
                <a:cs typeface="Arial"/>
              </a:rPr>
              <a:t>store </a:t>
            </a:r>
            <a:r>
              <a:rPr sz="3200" b="1" spc="-870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13" dirty="0">
                <a:solidFill>
                  <a:srgbClr val="4C4C4C"/>
                </a:solidFill>
                <a:latin typeface="Arial"/>
                <a:cs typeface="Arial"/>
              </a:rPr>
              <a:t>the </a:t>
            </a:r>
            <a:r>
              <a:rPr sz="3200" b="1" spc="-22" dirty="0">
                <a:solidFill>
                  <a:srgbClr val="0066CC"/>
                </a:solidFill>
                <a:latin typeface="Arial"/>
                <a:cs typeface="Arial"/>
              </a:rPr>
              <a:t>documents </a:t>
            </a:r>
            <a:r>
              <a:rPr sz="3200" b="1" spc="-18" dirty="0">
                <a:solidFill>
                  <a:srgbClr val="4C4C4C"/>
                </a:solidFill>
                <a:latin typeface="Arial"/>
                <a:cs typeface="Arial"/>
              </a:rPr>
              <a:t>and </a:t>
            </a:r>
            <a:r>
              <a:rPr sz="3200" b="1" spc="-13" dirty="0">
                <a:solidFill>
                  <a:srgbClr val="0066CC"/>
                </a:solidFill>
                <a:latin typeface="Arial"/>
                <a:cs typeface="Arial"/>
              </a:rPr>
              <a:t>files </a:t>
            </a:r>
            <a:r>
              <a:rPr sz="3200" b="1" spc="-22" dirty="0">
                <a:solidFill>
                  <a:srgbClr val="4C4C4C"/>
                </a:solidFill>
                <a:latin typeface="Arial"/>
                <a:cs typeface="Arial"/>
              </a:rPr>
              <a:t>you </a:t>
            </a:r>
            <a:r>
              <a:rPr sz="3200" b="1" spc="-18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22" dirty="0">
                <a:solidFill>
                  <a:srgbClr val="4C4C4C"/>
                </a:solidFill>
                <a:latin typeface="Arial"/>
                <a:cs typeface="Arial"/>
              </a:rPr>
              <a:t>create. Clicking </a:t>
            </a:r>
            <a:r>
              <a:rPr sz="3200" b="1" spc="-18" dirty="0">
                <a:solidFill>
                  <a:srgbClr val="4C4C4C"/>
                </a:solidFill>
                <a:latin typeface="Arial"/>
                <a:cs typeface="Arial"/>
              </a:rPr>
              <a:t>on </a:t>
            </a:r>
            <a:r>
              <a:rPr sz="3200" b="1" spc="-13" dirty="0">
                <a:solidFill>
                  <a:srgbClr val="4C4C4C"/>
                </a:solidFill>
                <a:latin typeface="Arial"/>
                <a:cs typeface="Arial"/>
              </a:rPr>
              <a:t>this </a:t>
            </a:r>
            <a:r>
              <a:rPr sz="3200" b="1" spc="-27" dirty="0">
                <a:solidFill>
                  <a:srgbClr val="4C4C4C"/>
                </a:solidFill>
                <a:latin typeface="Arial"/>
                <a:cs typeface="Arial"/>
              </a:rPr>
              <a:t>opens </a:t>
            </a:r>
            <a:r>
              <a:rPr sz="3200" b="1" spc="-9" dirty="0">
                <a:solidFill>
                  <a:srgbClr val="4C4C4C"/>
                </a:solidFill>
                <a:latin typeface="Arial"/>
                <a:cs typeface="Arial"/>
              </a:rPr>
              <a:t>an </a:t>
            </a:r>
            <a:r>
              <a:rPr sz="3200" b="1" spc="-875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22" dirty="0">
                <a:solidFill>
                  <a:srgbClr val="0066CC"/>
                </a:solidFill>
                <a:latin typeface="Arial"/>
                <a:cs typeface="Arial"/>
              </a:rPr>
              <a:t>explorer window </a:t>
            </a:r>
            <a:r>
              <a:rPr sz="3200" b="1" spc="-27" dirty="0">
                <a:solidFill>
                  <a:srgbClr val="4C4C4C"/>
                </a:solidFill>
                <a:latin typeface="Arial"/>
                <a:cs typeface="Arial"/>
              </a:rPr>
              <a:t>displaying </a:t>
            </a:r>
            <a:r>
              <a:rPr sz="3200" b="1" spc="-13" dirty="0">
                <a:solidFill>
                  <a:srgbClr val="4C4C4C"/>
                </a:solidFill>
                <a:latin typeface="Arial"/>
                <a:cs typeface="Arial"/>
              </a:rPr>
              <a:t>the </a:t>
            </a:r>
            <a:r>
              <a:rPr sz="3200" b="1" spc="-9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18" dirty="0">
                <a:solidFill>
                  <a:srgbClr val="4C4C4C"/>
                </a:solidFill>
                <a:latin typeface="Arial"/>
                <a:cs typeface="Arial"/>
              </a:rPr>
              <a:t>detail.</a:t>
            </a:r>
            <a:endParaRPr sz="3200">
              <a:latin typeface="Arial"/>
              <a:cs typeface="Arial"/>
            </a:endParaRPr>
          </a:p>
          <a:p>
            <a:pPr>
              <a:spcBef>
                <a:spcPts val="36"/>
              </a:spcBef>
              <a:buClr>
                <a:srgbClr val="0066CC"/>
              </a:buClr>
              <a:buFont typeface="Arial MT"/>
              <a:buChar char="•"/>
            </a:pPr>
            <a:endParaRPr sz="4200">
              <a:latin typeface="Arial"/>
              <a:cs typeface="Arial"/>
            </a:endParaRPr>
          </a:p>
          <a:p>
            <a:pPr marL="469556" marR="76930" lvl="1">
              <a:lnSpc>
                <a:spcPct val="89900"/>
              </a:lnSpc>
              <a:spcBef>
                <a:spcPts val="4"/>
              </a:spcBef>
              <a:buSzPct val="96875"/>
              <a:buFont typeface="Arial MT"/>
              <a:buChar char="•"/>
              <a:tabLst>
                <a:tab pos="599481" algn="l"/>
              </a:tabLst>
            </a:pPr>
            <a:r>
              <a:rPr sz="2900" b="1" i="1" dirty="0">
                <a:solidFill>
                  <a:srgbClr val="FF0066"/>
                </a:solidFill>
                <a:latin typeface="Arial"/>
                <a:cs typeface="Arial"/>
              </a:rPr>
              <a:t>It’s wise </a:t>
            </a:r>
            <a:r>
              <a:rPr sz="2900" b="1" i="1" spc="4" dirty="0">
                <a:solidFill>
                  <a:srgbClr val="FF0066"/>
                </a:solidFill>
                <a:latin typeface="Arial"/>
                <a:cs typeface="Arial"/>
              </a:rPr>
              <a:t>to </a:t>
            </a:r>
            <a:r>
              <a:rPr sz="2900" b="1" i="1" spc="-4" dirty="0">
                <a:solidFill>
                  <a:srgbClr val="FF0066"/>
                </a:solidFill>
                <a:latin typeface="Arial"/>
                <a:cs typeface="Arial"/>
              </a:rPr>
              <a:t>keep </a:t>
            </a:r>
            <a:r>
              <a:rPr sz="2900" b="1" i="1" spc="4" dirty="0">
                <a:solidFill>
                  <a:srgbClr val="FF0066"/>
                </a:solidFill>
                <a:latin typeface="Arial"/>
                <a:cs typeface="Arial"/>
              </a:rPr>
              <a:t>the </a:t>
            </a:r>
            <a:r>
              <a:rPr sz="2900" b="1" i="1" dirty="0">
                <a:solidFill>
                  <a:srgbClr val="FF0066"/>
                </a:solidFill>
                <a:latin typeface="Arial"/>
                <a:cs typeface="Arial"/>
              </a:rPr>
              <a:t>files you </a:t>
            </a:r>
            <a:r>
              <a:rPr sz="2900" b="1" i="1" spc="4" dirty="0">
                <a:solidFill>
                  <a:srgbClr val="FF0066"/>
                </a:solidFill>
                <a:latin typeface="Arial"/>
                <a:cs typeface="Arial"/>
              </a:rPr>
              <a:t> </a:t>
            </a:r>
            <a:r>
              <a:rPr sz="2900" b="1" i="1" spc="-4" dirty="0">
                <a:solidFill>
                  <a:srgbClr val="FF0066"/>
                </a:solidFill>
                <a:latin typeface="Arial"/>
                <a:cs typeface="Arial"/>
              </a:rPr>
              <a:t>create</a:t>
            </a:r>
            <a:r>
              <a:rPr sz="2900" b="1" i="1" spc="-31" dirty="0">
                <a:solidFill>
                  <a:srgbClr val="FF0066"/>
                </a:solidFill>
                <a:latin typeface="Arial"/>
                <a:cs typeface="Arial"/>
              </a:rPr>
              <a:t> </a:t>
            </a:r>
            <a:r>
              <a:rPr sz="2900" b="1" i="1" spc="-4" dirty="0">
                <a:solidFill>
                  <a:srgbClr val="FF0066"/>
                </a:solidFill>
                <a:latin typeface="Arial"/>
                <a:cs typeface="Arial"/>
              </a:rPr>
              <a:t>separate</a:t>
            </a:r>
            <a:r>
              <a:rPr sz="2900" b="1" i="1" spc="-31" dirty="0">
                <a:solidFill>
                  <a:srgbClr val="FF0066"/>
                </a:solidFill>
                <a:latin typeface="Arial"/>
                <a:cs typeface="Arial"/>
              </a:rPr>
              <a:t> </a:t>
            </a:r>
            <a:r>
              <a:rPr sz="2900" b="1" i="1" spc="4" dirty="0">
                <a:solidFill>
                  <a:srgbClr val="FF0066"/>
                </a:solidFill>
                <a:latin typeface="Arial"/>
                <a:cs typeface="Arial"/>
              </a:rPr>
              <a:t>from</a:t>
            </a:r>
            <a:r>
              <a:rPr sz="2900" b="1" i="1" spc="-36" dirty="0">
                <a:solidFill>
                  <a:srgbClr val="FF0066"/>
                </a:solidFill>
                <a:latin typeface="Arial"/>
                <a:cs typeface="Arial"/>
              </a:rPr>
              <a:t> </a:t>
            </a:r>
            <a:r>
              <a:rPr sz="2900" b="1" i="1" dirty="0">
                <a:solidFill>
                  <a:srgbClr val="FF0066"/>
                </a:solidFill>
                <a:latin typeface="Arial"/>
                <a:cs typeface="Arial"/>
              </a:rPr>
              <a:t>the</a:t>
            </a:r>
            <a:r>
              <a:rPr sz="2900" b="1" i="1" spc="-18" dirty="0">
                <a:solidFill>
                  <a:srgbClr val="FF0066"/>
                </a:solidFill>
                <a:latin typeface="Arial"/>
                <a:cs typeface="Arial"/>
              </a:rPr>
              <a:t> </a:t>
            </a:r>
            <a:r>
              <a:rPr sz="2900" b="1" i="1" dirty="0">
                <a:solidFill>
                  <a:srgbClr val="FF0066"/>
                </a:solidFill>
                <a:latin typeface="Arial"/>
                <a:cs typeface="Arial"/>
              </a:rPr>
              <a:t>program </a:t>
            </a:r>
            <a:r>
              <a:rPr sz="2900" b="1" i="1" spc="-785" dirty="0">
                <a:solidFill>
                  <a:srgbClr val="FF0066"/>
                </a:solidFill>
                <a:latin typeface="Arial"/>
                <a:cs typeface="Arial"/>
              </a:rPr>
              <a:t> </a:t>
            </a:r>
            <a:r>
              <a:rPr sz="2900" b="1" i="1" spc="-4" dirty="0">
                <a:solidFill>
                  <a:srgbClr val="FF0066"/>
                </a:solidFill>
                <a:latin typeface="Arial"/>
                <a:cs typeface="Arial"/>
              </a:rPr>
              <a:t>files, </a:t>
            </a:r>
            <a:r>
              <a:rPr sz="2900" b="1" i="1" dirty="0">
                <a:solidFill>
                  <a:srgbClr val="FF0066"/>
                </a:solidFill>
                <a:latin typeface="Arial"/>
                <a:cs typeface="Arial"/>
              </a:rPr>
              <a:t>so when you backup your </a:t>
            </a:r>
            <a:r>
              <a:rPr sz="2900" b="1" i="1" spc="4" dirty="0">
                <a:solidFill>
                  <a:srgbClr val="FF0066"/>
                </a:solidFill>
                <a:latin typeface="Arial"/>
                <a:cs typeface="Arial"/>
              </a:rPr>
              <a:t> </a:t>
            </a:r>
            <a:r>
              <a:rPr sz="2900" b="1" i="1" spc="-4" dirty="0">
                <a:solidFill>
                  <a:srgbClr val="FF0066"/>
                </a:solidFill>
                <a:latin typeface="Arial"/>
                <a:cs typeface="Arial"/>
              </a:rPr>
              <a:t>data, </a:t>
            </a:r>
            <a:r>
              <a:rPr sz="2900" b="1" i="1" dirty="0">
                <a:solidFill>
                  <a:srgbClr val="FF0066"/>
                </a:solidFill>
                <a:latin typeface="Arial"/>
                <a:cs typeface="Arial"/>
              </a:rPr>
              <a:t>it’s </a:t>
            </a:r>
            <a:r>
              <a:rPr sz="2900" b="1" i="1" spc="-4" dirty="0">
                <a:solidFill>
                  <a:srgbClr val="FF0066"/>
                </a:solidFill>
                <a:latin typeface="Arial"/>
                <a:cs typeface="Arial"/>
              </a:rPr>
              <a:t>all located </a:t>
            </a:r>
            <a:r>
              <a:rPr sz="2900" b="1" i="1" spc="4" dirty="0">
                <a:solidFill>
                  <a:srgbClr val="FF0066"/>
                </a:solidFill>
                <a:latin typeface="Arial"/>
                <a:cs typeface="Arial"/>
              </a:rPr>
              <a:t>in </a:t>
            </a:r>
            <a:r>
              <a:rPr sz="2900" b="1" i="1" dirty="0">
                <a:solidFill>
                  <a:srgbClr val="FF0066"/>
                </a:solidFill>
                <a:latin typeface="Arial"/>
                <a:cs typeface="Arial"/>
              </a:rPr>
              <a:t>one </a:t>
            </a:r>
            <a:r>
              <a:rPr sz="2900" b="1" i="1" spc="4" dirty="0">
                <a:solidFill>
                  <a:srgbClr val="FF0066"/>
                </a:solidFill>
                <a:latin typeface="Arial"/>
                <a:cs typeface="Arial"/>
              </a:rPr>
              <a:t> </a:t>
            </a:r>
            <a:r>
              <a:rPr sz="2900" b="1" i="1" spc="-4" dirty="0">
                <a:solidFill>
                  <a:srgbClr val="FF0066"/>
                </a:solidFill>
                <a:latin typeface="Arial"/>
                <a:cs typeface="Arial"/>
              </a:rPr>
              <a:t>location. </a:t>
            </a:r>
            <a:r>
              <a:rPr sz="2900" b="1" i="1" spc="4" dirty="0">
                <a:solidFill>
                  <a:srgbClr val="FF0066"/>
                </a:solidFill>
                <a:latin typeface="Arial"/>
                <a:cs typeface="Arial"/>
              </a:rPr>
              <a:t>You </a:t>
            </a:r>
            <a:r>
              <a:rPr sz="2900" b="1" i="1" dirty="0">
                <a:solidFill>
                  <a:srgbClr val="FF0066"/>
                </a:solidFill>
                <a:latin typeface="Arial"/>
                <a:cs typeface="Arial"/>
              </a:rPr>
              <a:t>can then </a:t>
            </a:r>
            <a:r>
              <a:rPr sz="2900" b="1" i="1" spc="-4" dirty="0">
                <a:solidFill>
                  <a:srgbClr val="FF0066"/>
                </a:solidFill>
                <a:latin typeface="Arial"/>
                <a:cs typeface="Arial"/>
              </a:rPr>
              <a:t>backup </a:t>
            </a:r>
            <a:r>
              <a:rPr sz="2900" b="1" i="1" dirty="0">
                <a:solidFill>
                  <a:srgbClr val="FF0066"/>
                </a:solidFill>
                <a:latin typeface="Arial"/>
                <a:cs typeface="Arial"/>
              </a:rPr>
              <a:t> </a:t>
            </a:r>
            <a:r>
              <a:rPr sz="2900" b="1" i="1" spc="-4" dirty="0">
                <a:solidFill>
                  <a:srgbClr val="FF0066"/>
                </a:solidFill>
                <a:latin typeface="Arial"/>
                <a:cs typeface="Arial"/>
              </a:rPr>
              <a:t>just</a:t>
            </a:r>
            <a:r>
              <a:rPr sz="2900" b="1" i="1" spc="-18" dirty="0">
                <a:solidFill>
                  <a:srgbClr val="FF0066"/>
                </a:solidFill>
                <a:latin typeface="Arial"/>
                <a:cs typeface="Arial"/>
              </a:rPr>
              <a:t> </a:t>
            </a:r>
            <a:r>
              <a:rPr sz="2900" b="1" i="1" dirty="0">
                <a:solidFill>
                  <a:srgbClr val="FF0066"/>
                </a:solidFill>
                <a:latin typeface="Arial"/>
                <a:cs typeface="Arial"/>
              </a:rPr>
              <a:t>this</a:t>
            </a:r>
            <a:r>
              <a:rPr sz="2900" b="1" i="1" spc="-22" dirty="0">
                <a:solidFill>
                  <a:srgbClr val="FF0066"/>
                </a:solidFill>
                <a:latin typeface="Arial"/>
                <a:cs typeface="Arial"/>
              </a:rPr>
              <a:t> </a:t>
            </a:r>
            <a:r>
              <a:rPr sz="2900" b="1" i="1" dirty="0">
                <a:solidFill>
                  <a:srgbClr val="FF0066"/>
                </a:solidFill>
                <a:latin typeface="Arial"/>
                <a:cs typeface="Arial"/>
              </a:rPr>
              <a:t>area</a:t>
            </a:r>
            <a:r>
              <a:rPr sz="2900" b="1" i="1" spc="-31" dirty="0">
                <a:solidFill>
                  <a:srgbClr val="FF0066"/>
                </a:solidFill>
                <a:latin typeface="Arial"/>
                <a:cs typeface="Arial"/>
              </a:rPr>
              <a:t> </a:t>
            </a:r>
            <a:r>
              <a:rPr sz="2900" b="1" i="1" spc="4" dirty="0">
                <a:solidFill>
                  <a:srgbClr val="FF0066"/>
                </a:solidFill>
                <a:latin typeface="Arial"/>
                <a:cs typeface="Arial"/>
              </a:rPr>
              <a:t>of</a:t>
            </a:r>
            <a:r>
              <a:rPr sz="2900" b="1" i="1" spc="-18" dirty="0">
                <a:solidFill>
                  <a:srgbClr val="FF0066"/>
                </a:solidFill>
                <a:latin typeface="Arial"/>
                <a:cs typeface="Arial"/>
              </a:rPr>
              <a:t> </a:t>
            </a:r>
            <a:r>
              <a:rPr sz="2900" b="1" i="1" dirty="0">
                <a:solidFill>
                  <a:srgbClr val="FF0066"/>
                </a:solidFill>
                <a:latin typeface="Arial"/>
                <a:cs typeface="Arial"/>
              </a:rPr>
              <a:t>your</a:t>
            </a:r>
            <a:r>
              <a:rPr sz="2900" b="1" i="1" spc="-9" dirty="0">
                <a:solidFill>
                  <a:srgbClr val="FF0066"/>
                </a:solidFill>
                <a:latin typeface="Arial"/>
                <a:cs typeface="Arial"/>
              </a:rPr>
              <a:t> </a:t>
            </a:r>
            <a:r>
              <a:rPr sz="2900" b="1" i="1" spc="-4" dirty="0">
                <a:solidFill>
                  <a:srgbClr val="FF0066"/>
                </a:solidFill>
                <a:latin typeface="Arial"/>
                <a:cs typeface="Arial"/>
              </a:rPr>
              <a:t>storage.</a:t>
            </a:r>
            <a:endParaRPr sz="29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41861" y="1873983"/>
            <a:ext cx="1163873" cy="1160209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4063" y="65666"/>
            <a:ext cx="7157605" cy="1366876"/>
          </a:xfrm>
          <a:prstGeom prst="rect">
            <a:avLst/>
          </a:prstGeom>
        </p:spPr>
        <p:txBody>
          <a:bodyPr vert="horz" wrap="square" lIns="0" tIns="12537" rIns="0" bIns="0" rtlCol="0">
            <a:spAutoFit/>
          </a:bodyPr>
          <a:lstStyle/>
          <a:p>
            <a:pPr marL="11397">
              <a:spcBef>
                <a:spcPts val="99"/>
              </a:spcBef>
            </a:pPr>
            <a:r>
              <a:rPr dirty="0"/>
              <a:t>My</a:t>
            </a:r>
            <a:r>
              <a:rPr spc="-22" dirty="0"/>
              <a:t> </a:t>
            </a:r>
            <a:r>
              <a:rPr spc="-4" dirty="0"/>
              <a:t>Documents</a:t>
            </a:r>
            <a:r>
              <a:rPr spc="-9" dirty="0"/>
              <a:t> </a:t>
            </a:r>
            <a:r>
              <a:rPr spc="4" dirty="0"/>
              <a:t>–</a:t>
            </a:r>
            <a:r>
              <a:rPr spc="-18" dirty="0"/>
              <a:t> </a:t>
            </a:r>
            <a:r>
              <a:rPr dirty="0"/>
              <a:t>Explorer</a:t>
            </a:r>
            <a:r>
              <a:rPr spc="-31" dirty="0"/>
              <a:t> </a:t>
            </a:r>
            <a:r>
              <a:rPr dirty="0"/>
              <a:t>Window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0" y="817615"/>
            <a:ext cx="9144000" cy="6040530"/>
            <a:chOff x="0" y="926630"/>
            <a:chExt cx="10058400" cy="6845934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926630"/>
              <a:ext cx="7461719" cy="435024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66885" y="2060282"/>
              <a:ext cx="7391514" cy="5712117"/>
            </a:xfrm>
            <a:prstGeom prst="rect">
              <a:avLst/>
            </a:prstGeom>
          </p:spPr>
        </p:pic>
      </p:grpSp>
    </p:spTree>
  </p:cSld>
  <p:clrMapOvr>
    <a:masterClrMapping/>
  </p:clrMapOvr>
  <p:transition>
    <p:dissolv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21327" y="65666"/>
            <a:ext cx="7302500" cy="1366876"/>
          </a:xfrm>
          <a:prstGeom prst="rect">
            <a:avLst/>
          </a:prstGeom>
        </p:spPr>
        <p:txBody>
          <a:bodyPr vert="horz" wrap="square" lIns="0" tIns="12537" rIns="0" bIns="0" rtlCol="0">
            <a:spAutoFit/>
          </a:bodyPr>
          <a:lstStyle/>
          <a:p>
            <a:pPr marL="11397">
              <a:spcBef>
                <a:spcPts val="99"/>
              </a:spcBef>
            </a:pPr>
            <a:r>
              <a:rPr spc="-4" dirty="0"/>
              <a:t>Windows</a:t>
            </a:r>
            <a:r>
              <a:rPr spc="-13" dirty="0"/>
              <a:t> </a:t>
            </a:r>
            <a:r>
              <a:rPr spc="4" dirty="0"/>
              <a:t>–</a:t>
            </a:r>
            <a:r>
              <a:rPr spc="-13" dirty="0"/>
              <a:t> </a:t>
            </a:r>
            <a:r>
              <a:rPr spc="-4" dirty="0"/>
              <a:t>Network</a:t>
            </a:r>
            <a:r>
              <a:rPr spc="-18" dirty="0"/>
              <a:t> </a:t>
            </a:r>
            <a:r>
              <a:rPr spc="-4" dirty="0"/>
              <a:t>Neighborhood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70263" y="1328906"/>
            <a:ext cx="4917786" cy="5044806"/>
          </a:xfrm>
          <a:prstGeom prst="rect">
            <a:avLst/>
          </a:prstGeom>
        </p:spPr>
        <p:txBody>
          <a:bodyPr vert="horz" wrap="square" lIns="0" tIns="12537" rIns="0" bIns="0" rtlCol="0">
            <a:spAutoFit/>
          </a:bodyPr>
          <a:lstStyle/>
          <a:p>
            <a:pPr marL="11397" marR="71801">
              <a:spcBef>
                <a:spcPts val="99"/>
              </a:spcBef>
              <a:buSzPct val="96774"/>
              <a:buFont typeface="Arial MT"/>
              <a:buChar char="•"/>
              <a:tabLst>
                <a:tab pos="136194" algn="l"/>
              </a:tabLst>
            </a:pPr>
            <a:r>
              <a:rPr sz="2800" b="1" spc="-4" dirty="0">
                <a:solidFill>
                  <a:srgbClr val="0066CC"/>
                </a:solidFill>
                <a:latin typeface="Arial"/>
                <a:cs typeface="Arial"/>
              </a:rPr>
              <a:t>Network Neighborhood </a:t>
            </a:r>
            <a:r>
              <a:rPr sz="2800" b="1" spc="4" dirty="0">
                <a:solidFill>
                  <a:srgbClr val="4C4C4C"/>
                </a:solidFill>
                <a:latin typeface="Arial"/>
                <a:cs typeface="Arial"/>
              </a:rPr>
              <a:t>– </a:t>
            </a:r>
            <a:r>
              <a:rPr sz="2800" b="1" spc="9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serves as </a:t>
            </a:r>
            <a:r>
              <a:rPr sz="2800" b="1" spc="4" dirty="0">
                <a:solidFill>
                  <a:srgbClr val="4C4C4C"/>
                </a:solidFill>
                <a:latin typeface="Arial"/>
                <a:cs typeface="Arial"/>
              </a:rPr>
              <a:t>a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window into the </a:t>
            </a:r>
            <a:r>
              <a:rPr sz="2800" b="1" spc="-763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network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resources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you have </a:t>
            </a:r>
            <a:r>
              <a:rPr sz="2800" b="1" spc="-763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on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your</a:t>
            </a:r>
            <a:r>
              <a:rPr sz="2800" b="1" spc="-13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PC.</a:t>
            </a:r>
            <a:endParaRPr sz="2800">
              <a:latin typeface="Arial"/>
              <a:cs typeface="Arial"/>
            </a:endParaRPr>
          </a:p>
          <a:p>
            <a:pPr>
              <a:spcBef>
                <a:spcPts val="27"/>
              </a:spcBef>
              <a:buClr>
                <a:srgbClr val="0066CC"/>
              </a:buClr>
              <a:buFont typeface="Arial MT"/>
              <a:buChar char="•"/>
            </a:pPr>
            <a:endParaRPr sz="4100">
              <a:latin typeface="Arial"/>
              <a:cs typeface="Arial"/>
            </a:endParaRPr>
          </a:p>
          <a:p>
            <a:pPr marL="469556" marR="4559" lvl="1">
              <a:lnSpc>
                <a:spcPct val="99900"/>
              </a:lnSpc>
              <a:buSzPct val="96774"/>
              <a:buFont typeface="Arial MT"/>
              <a:buChar char="•"/>
              <a:tabLst>
                <a:tab pos="594353" algn="l"/>
              </a:tabLst>
            </a:pPr>
            <a:r>
              <a:rPr sz="2800" b="1" dirty="0">
                <a:solidFill>
                  <a:srgbClr val="0066CC"/>
                </a:solidFill>
                <a:latin typeface="Arial"/>
                <a:cs typeface="Arial"/>
              </a:rPr>
              <a:t>If </a:t>
            </a:r>
            <a:r>
              <a:rPr sz="2800" b="1" spc="-4" dirty="0">
                <a:solidFill>
                  <a:srgbClr val="0066CC"/>
                </a:solidFill>
                <a:latin typeface="Arial"/>
                <a:cs typeface="Arial"/>
              </a:rPr>
              <a:t>you are </a:t>
            </a:r>
            <a:r>
              <a:rPr sz="2800" b="1" spc="-9" dirty="0">
                <a:solidFill>
                  <a:srgbClr val="0066CC"/>
                </a:solidFill>
                <a:latin typeface="Arial"/>
                <a:cs typeface="Arial"/>
              </a:rPr>
              <a:t>connected </a:t>
            </a:r>
            <a:r>
              <a:rPr sz="2800" b="1" spc="4" dirty="0">
                <a:solidFill>
                  <a:srgbClr val="0066CC"/>
                </a:solidFill>
                <a:latin typeface="Arial"/>
                <a:cs typeface="Arial"/>
              </a:rPr>
              <a:t>to a </a:t>
            </a:r>
            <a:r>
              <a:rPr sz="2800" b="1" spc="-763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0066CC"/>
                </a:solidFill>
                <a:latin typeface="Arial"/>
                <a:cs typeface="Arial"/>
              </a:rPr>
              <a:t>network you </a:t>
            </a:r>
            <a:r>
              <a:rPr sz="2800" b="1" dirty="0">
                <a:solidFill>
                  <a:srgbClr val="0066CC"/>
                </a:solidFill>
                <a:latin typeface="Arial"/>
                <a:cs typeface="Arial"/>
              </a:rPr>
              <a:t>will </a:t>
            </a:r>
            <a:r>
              <a:rPr sz="2800" b="1" spc="-9" dirty="0">
                <a:solidFill>
                  <a:srgbClr val="0066CC"/>
                </a:solidFill>
                <a:latin typeface="Arial"/>
                <a:cs typeface="Arial"/>
              </a:rPr>
              <a:t>see </a:t>
            </a:r>
            <a:r>
              <a:rPr sz="2800" b="1" spc="-4" dirty="0">
                <a:solidFill>
                  <a:srgbClr val="0066CC"/>
                </a:solidFill>
                <a:latin typeface="Arial"/>
                <a:cs typeface="Arial"/>
              </a:rPr>
              <a:t>all </a:t>
            </a:r>
            <a:r>
              <a:rPr sz="2800" b="1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0066CC"/>
                </a:solidFill>
                <a:latin typeface="Arial"/>
                <a:cs typeface="Arial"/>
              </a:rPr>
              <a:t>the other PC’s linked </a:t>
            </a:r>
            <a:r>
              <a:rPr sz="2800" b="1" dirty="0">
                <a:solidFill>
                  <a:srgbClr val="0066CC"/>
                </a:solidFill>
                <a:latin typeface="Arial"/>
                <a:cs typeface="Arial"/>
              </a:rPr>
              <a:t>to </a:t>
            </a:r>
            <a:r>
              <a:rPr sz="2800" b="1" spc="4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800" b="1" spc="-9" dirty="0">
                <a:solidFill>
                  <a:srgbClr val="0066CC"/>
                </a:solidFill>
                <a:latin typeface="Arial"/>
                <a:cs typeface="Arial"/>
              </a:rPr>
              <a:t>your </a:t>
            </a:r>
            <a:r>
              <a:rPr sz="2800" b="1" spc="-4" dirty="0">
                <a:solidFill>
                  <a:srgbClr val="0066CC"/>
                </a:solidFill>
                <a:latin typeface="Arial"/>
                <a:cs typeface="Arial"/>
              </a:rPr>
              <a:t>network and you </a:t>
            </a:r>
            <a:r>
              <a:rPr sz="2800" b="1" spc="-9" dirty="0">
                <a:solidFill>
                  <a:srgbClr val="0066CC"/>
                </a:solidFill>
                <a:latin typeface="Arial"/>
                <a:cs typeface="Arial"/>
              </a:rPr>
              <a:t>can </a:t>
            </a:r>
            <a:r>
              <a:rPr sz="2800" b="1" spc="-763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800" b="1" spc="-9" dirty="0">
                <a:solidFill>
                  <a:srgbClr val="0066CC"/>
                </a:solidFill>
                <a:latin typeface="Arial"/>
                <a:cs typeface="Arial"/>
              </a:rPr>
              <a:t>share </a:t>
            </a:r>
            <a:r>
              <a:rPr sz="2800" b="1" spc="-4" dirty="0">
                <a:solidFill>
                  <a:srgbClr val="0066CC"/>
                </a:solidFill>
                <a:latin typeface="Arial"/>
                <a:cs typeface="Arial"/>
              </a:rPr>
              <a:t>files, printers or </a:t>
            </a:r>
            <a:r>
              <a:rPr sz="2800" b="1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800" b="1" spc="-9" dirty="0">
                <a:solidFill>
                  <a:srgbClr val="0066CC"/>
                </a:solidFill>
                <a:latin typeface="Arial"/>
                <a:cs typeface="Arial"/>
              </a:rPr>
              <a:t>other hardware.</a:t>
            </a:r>
            <a:endParaRPr sz="28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82773" y="1980214"/>
            <a:ext cx="1358184" cy="1391288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60864" y="47823"/>
            <a:ext cx="5022850" cy="1368026"/>
          </a:xfrm>
          <a:prstGeom prst="rect">
            <a:avLst/>
          </a:prstGeom>
        </p:spPr>
        <p:txBody>
          <a:bodyPr vert="horz" wrap="square" lIns="0" tIns="13676" rIns="0" bIns="0" rtlCol="0">
            <a:spAutoFit/>
          </a:bodyPr>
          <a:lstStyle/>
          <a:p>
            <a:pPr marL="11397">
              <a:spcBef>
                <a:spcPts val="108"/>
              </a:spcBef>
              <a:tabLst>
                <a:tab pos="2131235" algn="l"/>
              </a:tabLst>
            </a:pPr>
            <a:r>
              <a:rPr sz="4200" spc="-76" dirty="0"/>
              <a:t>Windows	</a:t>
            </a:r>
            <a:r>
              <a:rPr dirty="0"/>
              <a:t>-</a:t>
            </a:r>
            <a:r>
              <a:rPr spc="-31" dirty="0"/>
              <a:t> </a:t>
            </a:r>
            <a:r>
              <a:rPr spc="-4" dirty="0"/>
              <a:t>GUI</a:t>
            </a:r>
            <a:r>
              <a:rPr spc="-27" dirty="0"/>
              <a:t> </a:t>
            </a:r>
            <a:r>
              <a:rPr spc="-4" dirty="0"/>
              <a:t>Pointers</a:t>
            </a:r>
            <a:endParaRPr sz="42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06391" y="2663414"/>
            <a:ext cx="1030582" cy="114512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51896" y="4647169"/>
            <a:ext cx="997850" cy="1373191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842819" y="1100305"/>
            <a:ext cx="7537450" cy="5149258"/>
          </a:xfrm>
          <a:prstGeom prst="rect">
            <a:avLst/>
          </a:prstGeom>
        </p:spPr>
        <p:txBody>
          <a:bodyPr vert="horz" wrap="square" lIns="0" tIns="12537" rIns="0" bIns="0" rtlCol="0">
            <a:spAutoFit/>
          </a:bodyPr>
          <a:lstStyle/>
          <a:p>
            <a:pPr marL="11397" marR="4559">
              <a:spcBef>
                <a:spcPts val="99"/>
              </a:spcBef>
              <a:buSzPct val="96774"/>
              <a:buFont typeface="Arial MT"/>
              <a:buChar char="•"/>
              <a:tabLst>
                <a:tab pos="136194" algn="l"/>
              </a:tabLst>
            </a:pPr>
            <a:r>
              <a:rPr sz="2800" b="1" spc="-4" dirty="0">
                <a:solidFill>
                  <a:srgbClr val="0066CC"/>
                </a:solidFill>
                <a:latin typeface="Arial"/>
                <a:cs typeface="Arial"/>
              </a:rPr>
              <a:t>GUI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uses </a:t>
            </a:r>
            <a:r>
              <a:rPr sz="2800" b="1" i="1" spc="-9" dirty="0">
                <a:solidFill>
                  <a:srgbClr val="4C4C4C"/>
                </a:solidFill>
                <a:latin typeface="Arial"/>
                <a:cs typeface="Arial"/>
              </a:rPr>
              <a:t>pictures, symbols, </a:t>
            </a:r>
            <a:r>
              <a:rPr sz="2800" b="1" i="1" dirty="0">
                <a:solidFill>
                  <a:srgbClr val="4C4C4C"/>
                </a:solidFill>
                <a:latin typeface="Arial"/>
                <a:cs typeface="Arial"/>
              </a:rPr>
              <a:t>or </a:t>
            </a:r>
            <a:r>
              <a:rPr sz="2800" b="1" i="1" spc="-4" dirty="0">
                <a:solidFill>
                  <a:srgbClr val="4C4C4C"/>
                </a:solidFill>
                <a:latin typeface="Arial"/>
                <a:cs typeface="Arial"/>
              </a:rPr>
              <a:t>icons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rather </a:t>
            </a:r>
            <a:r>
              <a:rPr sz="2800" b="1" spc="-763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than words </a:t>
            </a:r>
            <a:r>
              <a:rPr sz="2800" b="1" spc="4" dirty="0">
                <a:solidFill>
                  <a:srgbClr val="4C4C4C"/>
                </a:solidFill>
                <a:latin typeface="Arial"/>
                <a:cs typeface="Arial"/>
              </a:rPr>
              <a:t>to </a:t>
            </a:r>
            <a:r>
              <a:rPr sz="2800" b="1" spc="-9" dirty="0">
                <a:solidFill>
                  <a:srgbClr val="0066CC"/>
                </a:solidFill>
                <a:latin typeface="Arial"/>
                <a:cs typeface="Arial"/>
              </a:rPr>
              <a:t>represent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some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object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or </a:t>
            </a:r>
            <a:r>
              <a:rPr sz="2800" b="1" spc="4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function.</a:t>
            </a:r>
            <a:r>
              <a:rPr sz="2800" b="1" spc="-13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For</a:t>
            </a:r>
            <a:r>
              <a:rPr sz="2800" b="1" spc="-13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example:</a:t>
            </a:r>
            <a:endParaRPr sz="2800">
              <a:latin typeface="Arial"/>
              <a:cs typeface="Arial"/>
            </a:endParaRPr>
          </a:p>
          <a:p>
            <a:pPr marL="11397" marR="2415020">
              <a:spcBef>
                <a:spcPts val="2190"/>
              </a:spcBef>
              <a:buSzPct val="96296"/>
              <a:buFont typeface="Arial MT"/>
              <a:buChar char="•"/>
              <a:tabLst>
                <a:tab pos="120808" algn="l"/>
              </a:tabLst>
            </a:pPr>
            <a:r>
              <a:rPr sz="2400" b="1" spc="9" dirty="0">
                <a:solidFill>
                  <a:srgbClr val="4C4C4C"/>
                </a:solidFill>
                <a:latin typeface="Arial"/>
                <a:cs typeface="Arial"/>
              </a:rPr>
              <a:t>A </a:t>
            </a:r>
            <a:r>
              <a:rPr sz="2400" b="1" spc="-4" dirty="0">
                <a:solidFill>
                  <a:srgbClr val="0066CC"/>
                </a:solidFill>
                <a:latin typeface="Arial"/>
                <a:cs typeface="Arial"/>
              </a:rPr>
              <a:t>pointer </a:t>
            </a:r>
            <a:r>
              <a:rPr sz="2400" b="1" spc="-4" dirty="0">
                <a:solidFill>
                  <a:srgbClr val="4C4C4C"/>
                </a:solidFill>
                <a:latin typeface="Arial"/>
                <a:cs typeface="Arial"/>
              </a:rPr>
              <a:t>or </a:t>
            </a:r>
            <a:r>
              <a:rPr sz="2400" b="1" spc="-4" dirty="0">
                <a:solidFill>
                  <a:srgbClr val="0066CC"/>
                </a:solidFill>
                <a:latin typeface="Arial"/>
                <a:cs typeface="Arial"/>
              </a:rPr>
              <a:t>mouse pointer </a:t>
            </a:r>
            <a:r>
              <a:rPr sz="2400" b="1" dirty="0">
                <a:solidFill>
                  <a:srgbClr val="4C4C4C"/>
                </a:solidFill>
                <a:latin typeface="Arial"/>
                <a:cs typeface="Arial"/>
              </a:rPr>
              <a:t>is </a:t>
            </a:r>
            <a:r>
              <a:rPr sz="2400" b="1" spc="4" dirty="0">
                <a:solidFill>
                  <a:srgbClr val="4C4C4C"/>
                </a:solidFill>
                <a:latin typeface="Arial"/>
                <a:cs typeface="Arial"/>
              </a:rPr>
              <a:t>a </a:t>
            </a:r>
            <a:r>
              <a:rPr sz="2400" b="1" spc="9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4C4C4C"/>
                </a:solidFill>
                <a:latin typeface="Arial"/>
                <a:cs typeface="Arial"/>
              </a:rPr>
              <a:t>small </a:t>
            </a:r>
            <a:r>
              <a:rPr sz="2400" b="1" spc="-4" dirty="0">
                <a:solidFill>
                  <a:srgbClr val="4C4C4C"/>
                </a:solidFill>
                <a:latin typeface="Arial"/>
                <a:cs typeface="Arial"/>
              </a:rPr>
              <a:t>arrow </a:t>
            </a:r>
            <a:r>
              <a:rPr sz="2400" b="1" dirty="0">
                <a:solidFill>
                  <a:srgbClr val="4C4C4C"/>
                </a:solidFill>
                <a:latin typeface="Arial"/>
                <a:cs typeface="Arial"/>
              </a:rPr>
              <a:t>or </a:t>
            </a:r>
            <a:r>
              <a:rPr sz="2400" b="1" spc="-4" dirty="0">
                <a:solidFill>
                  <a:srgbClr val="4C4C4C"/>
                </a:solidFill>
                <a:latin typeface="Arial"/>
                <a:cs typeface="Arial"/>
              </a:rPr>
              <a:t>other </a:t>
            </a:r>
            <a:r>
              <a:rPr sz="2400" b="1" spc="-9" dirty="0">
                <a:solidFill>
                  <a:srgbClr val="4C4C4C"/>
                </a:solidFill>
                <a:latin typeface="Arial"/>
                <a:cs typeface="Arial"/>
              </a:rPr>
              <a:t>symbol </a:t>
            </a:r>
            <a:r>
              <a:rPr sz="2400" b="1" dirty="0">
                <a:solidFill>
                  <a:srgbClr val="4C4C4C"/>
                </a:solidFill>
                <a:latin typeface="Arial"/>
                <a:cs typeface="Arial"/>
              </a:rPr>
              <a:t>that </a:t>
            </a:r>
            <a:r>
              <a:rPr sz="2400" b="1" spc="4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400" b="1" spc="-4" dirty="0">
                <a:solidFill>
                  <a:srgbClr val="4C4C4C"/>
                </a:solidFill>
                <a:latin typeface="Arial"/>
                <a:cs typeface="Arial"/>
              </a:rPr>
              <a:t>moves</a:t>
            </a:r>
            <a:r>
              <a:rPr sz="2400" b="1" spc="-13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4C4C4C"/>
                </a:solidFill>
                <a:latin typeface="Arial"/>
                <a:cs typeface="Arial"/>
              </a:rPr>
              <a:t>on</a:t>
            </a:r>
            <a:r>
              <a:rPr sz="2400" b="1" spc="-18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4C4C4C"/>
                </a:solidFill>
                <a:latin typeface="Arial"/>
                <a:cs typeface="Arial"/>
              </a:rPr>
              <a:t>the</a:t>
            </a:r>
            <a:r>
              <a:rPr sz="2400" b="1" spc="-4" dirty="0">
                <a:solidFill>
                  <a:srgbClr val="4C4C4C"/>
                </a:solidFill>
                <a:latin typeface="Arial"/>
                <a:cs typeface="Arial"/>
              </a:rPr>
              <a:t> screen</a:t>
            </a:r>
            <a:r>
              <a:rPr sz="2400" b="1" spc="-9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4C4C4C"/>
                </a:solidFill>
                <a:latin typeface="Arial"/>
                <a:cs typeface="Arial"/>
              </a:rPr>
              <a:t>as</a:t>
            </a:r>
            <a:r>
              <a:rPr sz="2400" b="1" spc="-4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400" b="1" spc="-9" dirty="0">
                <a:solidFill>
                  <a:srgbClr val="4C4C4C"/>
                </a:solidFill>
                <a:latin typeface="Arial"/>
                <a:cs typeface="Arial"/>
              </a:rPr>
              <a:t>you </a:t>
            </a:r>
            <a:r>
              <a:rPr sz="2400" b="1" spc="-4" dirty="0">
                <a:solidFill>
                  <a:srgbClr val="4C4C4C"/>
                </a:solidFill>
                <a:latin typeface="Arial"/>
                <a:cs typeface="Arial"/>
              </a:rPr>
              <a:t>move </a:t>
            </a:r>
            <a:r>
              <a:rPr sz="2400" b="1" spc="-664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400" b="1" spc="4" dirty="0">
                <a:solidFill>
                  <a:srgbClr val="4C4C4C"/>
                </a:solidFill>
                <a:latin typeface="Arial"/>
                <a:cs typeface="Arial"/>
              </a:rPr>
              <a:t>a</a:t>
            </a:r>
            <a:r>
              <a:rPr sz="2400" b="1" spc="-4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400" b="1" spc="-9" dirty="0">
                <a:solidFill>
                  <a:srgbClr val="4C4C4C"/>
                </a:solidFill>
                <a:latin typeface="Arial"/>
                <a:cs typeface="Arial"/>
              </a:rPr>
              <a:t>mouse.</a:t>
            </a:r>
            <a:endParaRPr sz="2400">
              <a:latin typeface="Arial"/>
              <a:cs typeface="Arial"/>
            </a:endParaRPr>
          </a:p>
          <a:p>
            <a:pPr>
              <a:spcBef>
                <a:spcPts val="49"/>
              </a:spcBef>
              <a:buChar char="•"/>
            </a:pPr>
            <a:endParaRPr sz="3000">
              <a:latin typeface="Arial"/>
              <a:cs typeface="Arial"/>
            </a:endParaRPr>
          </a:p>
          <a:p>
            <a:pPr marL="2234948" marR="76930" lvl="1" indent="-343049">
              <a:lnSpc>
                <a:spcPct val="104099"/>
              </a:lnSpc>
              <a:buChar char="•"/>
              <a:tabLst>
                <a:tab pos="2234378" algn="l"/>
                <a:tab pos="2234948" algn="l"/>
              </a:tabLst>
            </a:pPr>
            <a:r>
              <a:rPr sz="2400" dirty="0">
                <a:solidFill>
                  <a:srgbClr val="4C4C4C"/>
                </a:solidFill>
                <a:latin typeface="Arial MT"/>
                <a:cs typeface="Arial MT"/>
              </a:rPr>
              <a:t>An </a:t>
            </a:r>
            <a:r>
              <a:rPr sz="2400" dirty="0">
                <a:solidFill>
                  <a:srgbClr val="0066CC"/>
                </a:solidFill>
                <a:latin typeface="Times New Roman"/>
                <a:cs typeface="Times New Roman"/>
              </a:rPr>
              <a:t>I</a:t>
            </a:r>
            <a:r>
              <a:rPr sz="2400" dirty="0">
                <a:solidFill>
                  <a:srgbClr val="0066CC"/>
                </a:solidFill>
                <a:latin typeface="Arial MT"/>
                <a:cs typeface="Arial MT"/>
              </a:rPr>
              <a:t>-Beam </a:t>
            </a:r>
            <a:r>
              <a:rPr sz="2400" spc="-4" dirty="0">
                <a:solidFill>
                  <a:srgbClr val="0066CC"/>
                </a:solidFill>
                <a:latin typeface="Arial MT"/>
                <a:cs typeface="Arial MT"/>
              </a:rPr>
              <a:t>pointer </a:t>
            </a:r>
            <a:r>
              <a:rPr sz="2400" dirty="0">
                <a:solidFill>
                  <a:srgbClr val="4C4C4C"/>
                </a:solidFill>
                <a:latin typeface="Arial MT"/>
                <a:cs typeface="Arial MT"/>
              </a:rPr>
              <a:t>is used by </a:t>
            </a:r>
            <a:r>
              <a:rPr sz="2400" spc="-4" dirty="0">
                <a:solidFill>
                  <a:srgbClr val="4C4C4C"/>
                </a:solidFill>
                <a:latin typeface="Arial MT"/>
                <a:cs typeface="Arial MT"/>
              </a:rPr>
              <a:t>many </a:t>
            </a:r>
            <a:r>
              <a:rPr sz="2400" dirty="0">
                <a:solidFill>
                  <a:srgbClr val="4C4C4C"/>
                </a:solidFill>
                <a:latin typeface="Arial MT"/>
                <a:cs typeface="Arial MT"/>
              </a:rPr>
              <a:t> desktop </a:t>
            </a:r>
            <a:r>
              <a:rPr sz="2400" spc="-4" dirty="0">
                <a:solidFill>
                  <a:srgbClr val="4C4C4C"/>
                </a:solidFill>
                <a:latin typeface="Arial MT"/>
                <a:cs typeface="Arial MT"/>
              </a:rPr>
              <a:t>publishing </a:t>
            </a:r>
            <a:r>
              <a:rPr sz="2400" dirty="0">
                <a:solidFill>
                  <a:srgbClr val="4C4C4C"/>
                </a:solidFill>
                <a:latin typeface="Arial MT"/>
                <a:cs typeface="Arial MT"/>
              </a:rPr>
              <a:t>systems and word </a:t>
            </a:r>
            <a:r>
              <a:rPr sz="2400" spc="-664" dirty="0">
                <a:solidFill>
                  <a:srgbClr val="4C4C4C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4C4C4C"/>
                </a:solidFill>
                <a:latin typeface="Arial MT"/>
                <a:cs typeface="Arial MT"/>
              </a:rPr>
              <a:t>processors </a:t>
            </a:r>
            <a:r>
              <a:rPr sz="2400" spc="4" dirty="0">
                <a:solidFill>
                  <a:srgbClr val="4C4C4C"/>
                </a:solidFill>
                <a:latin typeface="Arial MT"/>
                <a:cs typeface="Arial MT"/>
              </a:rPr>
              <a:t>to </a:t>
            </a:r>
            <a:r>
              <a:rPr sz="2400" spc="-4" dirty="0">
                <a:solidFill>
                  <a:srgbClr val="0066CC"/>
                </a:solidFill>
                <a:latin typeface="Arial MT"/>
                <a:cs typeface="Arial MT"/>
              </a:rPr>
              <a:t>mark </a:t>
            </a:r>
            <a:r>
              <a:rPr sz="2400" dirty="0">
                <a:solidFill>
                  <a:srgbClr val="4C4C4C"/>
                </a:solidFill>
                <a:latin typeface="Arial MT"/>
                <a:cs typeface="Arial MT"/>
              </a:rPr>
              <a:t>blocks of text and </a:t>
            </a:r>
            <a:r>
              <a:rPr sz="2400" spc="-664" dirty="0">
                <a:solidFill>
                  <a:srgbClr val="4C4C4C"/>
                </a:solidFill>
                <a:latin typeface="Arial MT"/>
                <a:cs typeface="Arial MT"/>
              </a:rPr>
              <a:t> </a:t>
            </a:r>
            <a:r>
              <a:rPr sz="2400" spc="-4" dirty="0">
                <a:solidFill>
                  <a:srgbClr val="0066CC"/>
                </a:solidFill>
                <a:latin typeface="Arial MT"/>
                <a:cs typeface="Arial MT"/>
              </a:rPr>
              <a:t>move </a:t>
            </a:r>
            <a:r>
              <a:rPr sz="2400" dirty="0">
                <a:solidFill>
                  <a:srgbClr val="4C4C4C"/>
                </a:solidFill>
                <a:latin typeface="Arial MT"/>
                <a:cs typeface="Arial MT"/>
              </a:rPr>
              <a:t>the</a:t>
            </a:r>
            <a:r>
              <a:rPr sz="2400" spc="-18" dirty="0">
                <a:solidFill>
                  <a:srgbClr val="4C4C4C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4C4C4C"/>
                </a:solidFill>
                <a:latin typeface="Arial MT"/>
                <a:cs typeface="Arial MT"/>
              </a:rPr>
              <a:t>insertion</a:t>
            </a:r>
            <a:r>
              <a:rPr sz="2400" spc="-13" dirty="0">
                <a:solidFill>
                  <a:srgbClr val="4C4C4C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4C4C4C"/>
                </a:solidFill>
                <a:latin typeface="Arial MT"/>
                <a:cs typeface="Arial MT"/>
              </a:rPr>
              <a:t>point.</a:t>
            </a:r>
            <a:endParaRPr sz="2400">
              <a:latin typeface="Arial MT"/>
              <a:cs typeface="Arial MT"/>
            </a:endParaRPr>
          </a:p>
        </p:txBody>
      </p:sp>
    </p:spTree>
  </p:cSld>
  <p:clrMapOvr>
    <a:masterClrMapping/>
  </p:clrMapOvr>
  <p:transition>
    <p:dissolv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25518" y="65666"/>
            <a:ext cx="4894118" cy="1366876"/>
          </a:xfrm>
          <a:prstGeom prst="rect">
            <a:avLst/>
          </a:prstGeom>
        </p:spPr>
        <p:txBody>
          <a:bodyPr vert="horz" wrap="square" lIns="0" tIns="12537" rIns="0" bIns="0" rtlCol="0">
            <a:spAutoFit/>
          </a:bodyPr>
          <a:lstStyle/>
          <a:p>
            <a:pPr marL="11397">
              <a:spcBef>
                <a:spcPts val="99"/>
              </a:spcBef>
            </a:pPr>
            <a:r>
              <a:rPr spc="-4" dirty="0"/>
              <a:t>Network</a:t>
            </a:r>
            <a:r>
              <a:rPr spc="-40" dirty="0"/>
              <a:t> </a:t>
            </a:r>
            <a:r>
              <a:rPr spc="-4" dirty="0"/>
              <a:t>Neighborhood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228103" y="837314"/>
            <a:ext cx="8915977" cy="6020920"/>
            <a:chOff x="250913" y="948956"/>
            <a:chExt cx="9807575" cy="6823709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0913" y="948956"/>
              <a:ext cx="4778641" cy="448991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21163" y="4397044"/>
              <a:ext cx="6537236" cy="3375355"/>
            </a:xfrm>
            <a:prstGeom prst="rect">
              <a:avLst/>
            </a:prstGeom>
          </p:spPr>
        </p:pic>
      </p:grpSp>
    </p:spTree>
  </p:cSld>
  <p:clrMapOvr>
    <a:masterClrMapping/>
  </p:clrMapOvr>
  <p:transition>
    <p:dissolv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11599" y="65666"/>
            <a:ext cx="1322532" cy="1366876"/>
          </a:xfrm>
          <a:prstGeom prst="rect">
            <a:avLst/>
          </a:prstGeom>
        </p:spPr>
        <p:txBody>
          <a:bodyPr vert="horz" wrap="square" lIns="0" tIns="12537" rIns="0" bIns="0" rtlCol="0">
            <a:spAutoFit/>
          </a:bodyPr>
          <a:lstStyle/>
          <a:p>
            <a:pPr marL="11397">
              <a:spcBef>
                <a:spcPts val="99"/>
              </a:spcBef>
            </a:pPr>
            <a:r>
              <a:rPr spc="-4" dirty="0"/>
              <a:t>L</a:t>
            </a:r>
            <a:r>
              <a:rPr spc="4" dirty="0"/>
              <a:t>o</a:t>
            </a:r>
            <a:r>
              <a:rPr spc="-18" dirty="0"/>
              <a:t>g</a:t>
            </a:r>
            <a:r>
              <a:rPr spc="4" dirty="0"/>
              <a:t>o</a:t>
            </a:r>
            <a:r>
              <a:rPr spc="-4" dirty="0"/>
              <a:t>f</a:t>
            </a:r>
            <a:r>
              <a:rPr dirty="0"/>
              <a:t>f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71418" y="1022984"/>
            <a:ext cx="6109855" cy="2213262"/>
          </a:xfrm>
          <a:prstGeom prst="rect">
            <a:avLst/>
          </a:prstGeom>
        </p:spPr>
        <p:txBody>
          <a:bodyPr vert="horz" wrap="square" lIns="0" tIns="12537" rIns="0" bIns="0" rtlCol="0">
            <a:spAutoFit/>
          </a:bodyPr>
          <a:lstStyle/>
          <a:p>
            <a:pPr marL="11397" marR="4559">
              <a:spcBef>
                <a:spcPts val="99"/>
              </a:spcBef>
              <a:buSzPct val="96774"/>
              <a:buFont typeface="Arial MT"/>
              <a:buChar char="•"/>
              <a:tabLst>
                <a:tab pos="136194" algn="l"/>
              </a:tabLst>
            </a:pP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If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your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have </a:t>
            </a:r>
            <a:r>
              <a:rPr sz="2800" b="1" spc="-4" dirty="0">
                <a:solidFill>
                  <a:srgbClr val="0066CC"/>
                </a:solidFill>
                <a:latin typeface="Arial"/>
                <a:cs typeface="Arial"/>
              </a:rPr>
              <a:t>multiple </a:t>
            </a:r>
            <a:r>
              <a:rPr sz="2800" b="1" spc="-9" dirty="0">
                <a:solidFill>
                  <a:srgbClr val="0066CC"/>
                </a:solidFill>
                <a:latin typeface="Arial"/>
                <a:cs typeface="Arial"/>
              </a:rPr>
              <a:t>users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on </a:t>
            </a:r>
            <a:r>
              <a:rPr sz="2800" b="1" spc="4" dirty="0">
                <a:solidFill>
                  <a:srgbClr val="4C4C4C"/>
                </a:solidFill>
                <a:latin typeface="Arial"/>
                <a:cs typeface="Arial"/>
              </a:rPr>
              <a:t>a PC </a:t>
            </a:r>
            <a:r>
              <a:rPr sz="2800" b="1" spc="-763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with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separate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“</a:t>
            </a:r>
            <a:r>
              <a:rPr sz="2800" b="1" spc="-4" dirty="0">
                <a:solidFill>
                  <a:srgbClr val="0066CC"/>
                </a:solidFill>
                <a:latin typeface="Arial"/>
                <a:cs typeface="Arial"/>
              </a:rPr>
              <a:t>profiles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”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or </a:t>
            </a:r>
            <a:r>
              <a:rPr sz="2800" b="1" spc="-9" dirty="0">
                <a:solidFill>
                  <a:srgbClr val="0066CC"/>
                </a:solidFill>
                <a:latin typeface="Arial"/>
                <a:cs typeface="Arial"/>
              </a:rPr>
              <a:t>user </a:t>
            </a:r>
            <a:r>
              <a:rPr sz="2800" b="1" spc="-4" dirty="0">
                <a:solidFill>
                  <a:srgbClr val="0066CC"/>
                </a:solidFill>
                <a:latin typeface="Arial"/>
                <a:cs typeface="Arial"/>
              </a:rPr>
              <a:t> logons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, use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the </a:t>
            </a:r>
            <a:r>
              <a:rPr sz="2800" b="1" i="1" spc="-4" dirty="0">
                <a:solidFill>
                  <a:srgbClr val="0066CC"/>
                </a:solidFill>
                <a:latin typeface="Arial"/>
                <a:cs typeface="Arial"/>
              </a:rPr>
              <a:t>logoff </a:t>
            </a:r>
            <a:r>
              <a:rPr sz="2800" b="1" i="1" spc="-9" dirty="0">
                <a:solidFill>
                  <a:srgbClr val="0066CC"/>
                </a:solidFill>
                <a:latin typeface="Arial"/>
                <a:cs typeface="Arial"/>
              </a:rPr>
              <a:t>process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to </a:t>
            </a:r>
            <a:r>
              <a:rPr sz="2800" b="1" spc="4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close</a:t>
            </a:r>
            <a:r>
              <a:rPr sz="2800" b="1" spc="13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out</a:t>
            </a:r>
            <a:r>
              <a:rPr sz="2800" b="1" spc="31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of</a:t>
            </a:r>
            <a:r>
              <a:rPr sz="2800" b="1" spc="31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your</a:t>
            </a:r>
            <a:r>
              <a:rPr sz="2800" b="1" spc="18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profile</a:t>
            </a:r>
            <a:r>
              <a:rPr sz="2800" b="1" spc="18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or</a:t>
            </a:r>
            <a:r>
              <a:rPr sz="2800" b="1" spc="18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4" dirty="0">
                <a:solidFill>
                  <a:srgbClr val="4C4C4C"/>
                </a:solidFill>
                <a:latin typeface="Arial"/>
                <a:cs typeface="Arial"/>
              </a:rPr>
              <a:t>to </a:t>
            </a:r>
            <a:r>
              <a:rPr sz="2800" b="1" spc="9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switch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 users.</a:t>
            </a:r>
            <a:endParaRPr sz="28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114477" y="3733935"/>
            <a:ext cx="3733857" cy="2370604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69572" y="65666"/>
            <a:ext cx="4205432" cy="1366876"/>
          </a:xfrm>
          <a:prstGeom prst="rect">
            <a:avLst/>
          </a:prstGeom>
        </p:spPr>
        <p:txBody>
          <a:bodyPr vert="horz" wrap="square" lIns="0" tIns="12537" rIns="0" bIns="0" rtlCol="0">
            <a:spAutoFit/>
          </a:bodyPr>
          <a:lstStyle/>
          <a:p>
            <a:pPr marL="11397">
              <a:spcBef>
                <a:spcPts val="99"/>
              </a:spcBef>
            </a:pPr>
            <a:r>
              <a:rPr spc="-4" dirty="0"/>
              <a:t>Shutdown</a:t>
            </a:r>
            <a:r>
              <a:rPr spc="-54" dirty="0"/>
              <a:t> </a:t>
            </a:r>
            <a:r>
              <a:rPr spc="-4" dirty="0"/>
              <a:t>Windows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70263" y="1022984"/>
            <a:ext cx="5799859" cy="2682621"/>
          </a:xfrm>
          <a:prstGeom prst="rect">
            <a:avLst/>
          </a:prstGeom>
        </p:spPr>
        <p:txBody>
          <a:bodyPr vert="horz" wrap="square" lIns="0" tIns="12537" rIns="0" bIns="0" rtlCol="0">
            <a:spAutoFit/>
          </a:bodyPr>
          <a:lstStyle/>
          <a:p>
            <a:pPr marL="11397" marR="354446">
              <a:spcBef>
                <a:spcPts val="99"/>
              </a:spcBef>
              <a:buSzPct val="96774"/>
              <a:buFont typeface="Arial MT"/>
              <a:buChar char="•"/>
              <a:tabLst>
                <a:tab pos="136194" algn="l"/>
              </a:tabLst>
            </a:pP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There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is </a:t>
            </a:r>
            <a:r>
              <a:rPr sz="2800" b="1" spc="4" dirty="0">
                <a:solidFill>
                  <a:srgbClr val="4C4C4C"/>
                </a:solidFill>
                <a:latin typeface="Arial"/>
                <a:cs typeface="Arial"/>
              </a:rPr>
              <a:t>a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“graceful”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way of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0066CC"/>
                </a:solidFill>
                <a:latin typeface="Arial"/>
                <a:cs typeface="Arial"/>
              </a:rPr>
              <a:t>shutting </a:t>
            </a:r>
            <a:r>
              <a:rPr sz="2800" b="1" dirty="0">
                <a:solidFill>
                  <a:srgbClr val="0066CC"/>
                </a:solidFill>
                <a:latin typeface="Arial"/>
                <a:cs typeface="Arial"/>
              </a:rPr>
              <a:t>down </a:t>
            </a:r>
            <a:r>
              <a:rPr sz="2800" b="1" spc="-4" dirty="0">
                <a:solidFill>
                  <a:srgbClr val="0066CC"/>
                </a:solidFill>
                <a:latin typeface="Arial"/>
                <a:cs typeface="Arial"/>
              </a:rPr>
              <a:t>your </a:t>
            </a:r>
            <a:r>
              <a:rPr sz="2800" b="1" spc="4" dirty="0">
                <a:solidFill>
                  <a:srgbClr val="0066CC"/>
                </a:solidFill>
                <a:latin typeface="Arial"/>
                <a:cs typeface="Arial"/>
              </a:rPr>
              <a:t>PC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that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will </a:t>
            </a:r>
            <a:r>
              <a:rPr sz="2800" b="1" spc="-763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9" dirty="0">
                <a:solidFill>
                  <a:srgbClr val="0066CC"/>
                </a:solidFill>
                <a:latin typeface="Arial"/>
                <a:cs typeface="Arial"/>
              </a:rPr>
              <a:t>save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your program settings and </a:t>
            </a:r>
            <a:r>
              <a:rPr sz="2800" b="1" spc="-763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files.</a:t>
            </a:r>
            <a:endParaRPr sz="2800">
              <a:latin typeface="Arial"/>
              <a:cs typeface="Arial"/>
            </a:endParaRPr>
          </a:p>
          <a:p>
            <a:pPr marL="469556" marR="4559" lvl="1">
              <a:spcBef>
                <a:spcPts val="1858"/>
              </a:spcBef>
              <a:buSzPct val="96000"/>
              <a:buFont typeface="Arial MT"/>
              <a:buChar char="•"/>
              <a:tabLst>
                <a:tab pos="570989" algn="l"/>
              </a:tabLst>
            </a:pPr>
            <a:r>
              <a:rPr sz="2200" b="1" i="1" spc="-4" dirty="0">
                <a:solidFill>
                  <a:srgbClr val="0066CC"/>
                </a:solidFill>
                <a:latin typeface="Arial"/>
                <a:cs typeface="Arial"/>
              </a:rPr>
              <a:t>This shutdown process basically puts </a:t>
            </a:r>
            <a:r>
              <a:rPr sz="2200" b="1" i="1" spc="-610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200" b="1" i="1" dirty="0">
                <a:solidFill>
                  <a:srgbClr val="0066CC"/>
                </a:solidFill>
                <a:latin typeface="Arial"/>
                <a:cs typeface="Arial"/>
              </a:rPr>
              <a:t>the</a:t>
            </a:r>
            <a:r>
              <a:rPr sz="2200" b="1" i="1" spc="-13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200" b="1" i="1" spc="-4" dirty="0">
                <a:solidFill>
                  <a:srgbClr val="0066CC"/>
                </a:solidFill>
                <a:latin typeface="Arial"/>
                <a:cs typeface="Arial"/>
              </a:rPr>
              <a:t>operating</a:t>
            </a:r>
            <a:r>
              <a:rPr sz="2200" b="1" i="1" spc="-18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200" b="1" i="1" dirty="0">
                <a:solidFill>
                  <a:srgbClr val="0066CC"/>
                </a:solidFill>
                <a:latin typeface="Arial"/>
                <a:cs typeface="Arial"/>
              </a:rPr>
              <a:t>system</a:t>
            </a:r>
            <a:r>
              <a:rPr sz="2200" b="1" i="1" spc="-22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200" b="1" i="1" dirty="0">
                <a:solidFill>
                  <a:srgbClr val="0066CC"/>
                </a:solidFill>
                <a:latin typeface="Arial"/>
                <a:cs typeface="Arial"/>
              </a:rPr>
              <a:t>to</a:t>
            </a:r>
            <a:r>
              <a:rPr sz="2200" b="1" i="1" spc="-18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200" b="1" i="1" spc="-4" dirty="0">
                <a:solidFill>
                  <a:srgbClr val="0066CC"/>
                </a:solidFill>
                <a:latin typeface="Arial"/>
                <a:cs typeface="Arial"/>
              </a:rPr>
              <a:t>bed</a:t>
            </a:r>
            <a:r>
              <a:rPr sz="2200" b="1" spc="-4" dirty="0">
                <a:solidFill>
                  <a:srgbClr val="0066CC"/>
                </a:solidFill>
                <a:latin typeface="Arial"/>
                <a:cs typeface="Arial"/>
              </a:rPr>
              <a:t>.</a:t>
            </a:r>
            <a:endParaRPr sz="22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7819" y="3949625"/>
            <a:ext cx="4136401" cy="2635197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4502623" y="2420145"/>
            <a:ext cx="4461741" cy="4201646"/>
            <a:chOff x="4952885" y="2742831"/>
            <a:chExt cx="4907915" cy="4761865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52885" y="4501806"/>
              <a:ext cx="4883759" cy="300239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174229" y="2742831"/>
              <a:ext cx="2686316" cy="2076843"/>
            </a:xfrm>
            <a:prstGeom prst="rect">
              <a:avLst/>
            </a:prstGeom>
          </p:spPr>
        </p:pic>
      </p:grpSp>
    </p:spTree>
  </p:cSld>
  <p:clrMapOvr>
    <a:masterClrMapping/>
  </p:clrMapOvr>
  <p:transition>
    <p:dissolv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17091" y="65666"/>
            <a:ext cx="3510973" cy="1366876"/>
          </a:xfrm>
          <a:prstGeom prst="rect">
            <a:avLst/>
          </a:prstGeom>
        </p:spPr>
        <p:txBody>
          <a:bodyPr vert="horz" wrap="square" lIns="0" tIns="12537" rIns="0" bIns="0" rtlCol="0">
            <a:spAutoFit/>
          </a:bodyPr>
          <a:lstStyle/>
          <a:p>
            <a:pPr marL="11397">
              <a:spcBef>
                <a:spcPts val="99"/>
              </a:spcBef>
            </a:pPr>
            <a:r>
              <a:rPr spc="-4" dirty="0"/>
              <a:t>Which</a:t>
            </a:r>
            <a:r>
              <a:rPr spc="-90" dirty="0"/>
              <a:t> </a:t>
            </a:r>
            <a:r>
              <a:rPr dirty="0"/>
              <a:t>Explorer?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81419" y="5028348"/>
            <a:ext cx="1296323" cy="129600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818909" y="2420156"/>
            <a:ext cx="2654185" cy="2016106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427182" y="962586"/>
            <a:ext cx="8014277" cy="5884581"/>
          </a:xfrm>
          <a:prstGeom prst="rect">
            <a:avLst/>
          </a:prstGeom>
        </p:spPr>
        <p:txBody>
          <a:bodyPr vert="horz" wrap="square" lIns="0" tIns="36470" rIns="0" bIns="0" rtlCol="0">
            <a:spAutoFit/>
          </a:bodyPr>
          <a:lstStyle/>
          <a:p>
            <a:pPr marL="684389" marR="4559">
              <a:lnSpc>
                <a:spcPts val="3769"/>
              </a:lnSpc>
              <a:spcBef>
                <a:spcPts val="287"/>
              </a:spcBef>
              <a:buSzPct val="97183"/>
              <a:buFont typeface="Arial MT"/>
              <a:buChar char="•"/>
              <a:tabLst>
                <a:tab pos="828560" algn="l"/>
              </a:tabLst>
            </a:pPr>
            <a:r>
              <a:rPr sz="3200" b="1" i="1" spc="-18" dirty="0">
                <a:solidFill>
                  <a:srgbClr val="FF0066"/>
                </a:solidFill>
                <a:latin typeface="Arial"/>
                <a:cs typeface="Arial"/>
              </a:rPr>
              <a:t>Tip:</a:t>
            </a:r>
            <a:r>
              <a:rPr sz="3200" b="1" i="1" spc="-9" dirty="0">
                <a:solidFill>
                  <a:srgbClr val="FF0066"/>
                </a:solidFill>
                <a:latin typeface="Arial"/>
                <a:cs typeface="Arial"/>
              </a:rPr>
              <a:t> </a:t>
            </a:r>
            <a:r>
              <a:rPr sz="3200" b="1" i="1" spc="-31" dirty="0">
                <a:solidFill>
                  <a:srgbClr val="FF0066"/>
                </a:solidFill>
                <a:latin typeface="Arial"/>
                <a:cs typeface="Arial"/>
              </a:rPr>
              <a:t>Don't</a:t>
            </a:r>
            <a:r>
              <a:rPr sz="3200" b="1" i="1" spc="-54" dirty="0">
                <a:solidFill>
                  <a:srgbClr val="FF0066"/>
                </a:solidFill>
                <a:latin typeface="Arial"/>
                <a:cs typeface="Arial"/>
              </a:rPr>
              <a:t> </a:t>
            </a:r>
            <a:r>
              <a:rPr sz="3200" b="1" i="1" spc="-22" dirty="0">
                <a:solidFill>
                  <a:srgbClr val="FF0066"/>
                </a:solidFill>
                <a:latin typeface="Arial"/>
                <a:cs typeface="Arial"/>
              </a:rPr>
              <a:t>confuse</a:t>
            </a:r>
            <a:r>
              <a:rPr sz="3200" b="1" i="1" spc="-45" dirty="0">
                <a:solidFill>
                  <a:srgbClr val="FF0066"/>
                </a:solidFill>
                <a:latin typeface="Arial"/>
                <a:cs typeface="Arial"/>
              </a:rPr>
              <a:t> </a:t>
            </a:r>
            <a:r>
              <a:rPr sz="3200" b="1" i="1" spc="-27" dirty="0">
                <a:solidFill>
                  <a:srgbClr val="FF0066"/>
                </a:solidFill>
                <a:latin typeface="Arial"/>
                <a:cs typeface="Arial"/>
              </a:rPr>
              <a:t>Windows</a:t>
            </a:r>
            <a:r>
              <a:rPr sz="3200" b="1" i="1" spc="-58" dirty="0">
                <a:solidFill>
                  <a:srgbClr val="FF0066"/>
                </a:solidFill>
                <a:latin typeface="Arial"/>
                <a:cs typeface="Arial"/>
              </a:rPr>
              <a:t> </a:t>
            </a:r>
            <a:r>
              <a:rPr sz="3200" b="1" i="1" spc="-27" dirty="0">
                <a:solidFill>
                  <a:srgbClr val="FF0066"/>
                </a:solidFill>
                <a:latin typeface="Arial"/>
                <a:cs typeface="Arial"/>
              </a:rPr>
              <a:t>Explorer </a:t>
            </a:r>
            <a:r>
              <a:rPr sz="3200" b="1" i="1" spc="-870" dirty="0">
                <a:solidFill>
                  <a:srgbClr val="FF0066"/>
                </a:solidFill>
                <a:latin typeface="Arial"/>
                <a:cs typeface="Arial"/>
              </a:rPr>
              <a:t> </a:t>
            </a:r>
            <a:r>
              <a:rPr sz="3200" b="1" i="1" spc="-4" dirty="0">
                <a:solidFill>
                  <a:srgbClr val="FF0066"/>
                </a:solidFill>
                <a:latin typeface="Arial"/>
                <a:cs typeface="Arial"/>
              </a:rPr>
              <a:t>with</a:t>
            </a:r>
            <a:r>
              <a:rPr sz="3200" b="1" i="1" spc="-90" dirty="0">
                <a:solidFill>
                  <a:srgbClr val="FF0066"/>
                </a:solidFill>
                <a:latin typeface="Arial"/>
                <a:cs typeface="Arial"/>
              </a:rPr>
              <a:t> </a:t>
            </a:r>
            <a:r>
              <a:rPr sz="3200" b="1" i="1" spc="-22" dirty="0">
                <a:solidFill>
                  <a:srgbClr val="FF0066"/>
                </a:solidFill>
                <a:latin typeface="Arial"/>
                <a:cs typeface="Arial"/>
              </a:rPr>
              <a:t>Internet</a:t>
            </a:r>
            <a:r>
              <a:rPr sz="3200" b="1" i="1" spc="-31" dirty="0">
                <a:solidFill>
                  <a:srgbClr val="FF0066"/>
                </a:solidFill>
                <a:latin typeface="Arial"/>
                <a:cs typeface="Arial"/>
              </a:rPr>
              <a:t> </a:t>
            </a:r>
            <a:r>
              <a:rPr sz="3200" b="1" i="1" spc="-22" dirty="0">
                <a:solidFill>
                  <a:srgbClr val="FF0066"/>
                </a:solidFill>
                <a:latin typeface="Arial"/>
                <a:cs typeface="Arial"/>
              </a:rPr>
              <a:t>Explorer.</a:t>
            </a:r>
            <a:endParaRPr sz="32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4400">
              <a:latin typeface="Arial"/>
              <a:cs typeface="Arial"/>
            </a:endParaRPr>
          </a:p>
          <a:p>
            <a:pPr marL="11397" marR="2930164">
              <a:buSzPct val="96774"/>
              <a:buFont typeface="Arial MT"/>
              <a:buChar char="•"/>
              <a:tabLst>
                <a:tab pos="136194" algn="l"/>
              </a:tabLst>
            </a:pPr>
            <a:r>
              <a:rPr sz="2800" b="1" i="1" dirty="0">
                <a:solidFill>
                  <a:srgbClr val="0066CC"/>
                </a:solidFill>
                <a:latin typeface="Arial"/>
                <a:cs typeface="Arial"/>
              </a:rPr>
              <a:t>Windows </a:t>
            </a:r>
            <a:r>
              <a:rPr sz="2800" b="1" i="1" spc="-4" dirty="0">
                <a:solidFill>
                  <a:srgbClr val="0066CC"/>
                </a:solidFill>
                <a:latin typeface="Arial"/>
                <a:cs typeface="Arial"/>
              </a:rPr>
              <a:t>Explorer </a:t>
            </a:r>
            <a:r>
              <a:rPr sz="2800" b="1" spc="4" dirty="0">
                <a:solidFill>
                  <a:srgbClr val="4C4C4C"/>
                </a:solidFill>
                <a:latin typeface="Arial"/>
                <a:cs typeface="Arial"/>
              </a:rPr>
              <a:t>is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the </a:t>
            </a:r>
            <a:r>
              <a:rPr sz="2800" b="1" spc="4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program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that lets you </a:t>
            </a:r>
            <a:r>
              <a:rPr sz="2800" b="1" spc="-4" dirty="0">
                <a:solidFill>
                  <a:srgbClr val="0066CC"/>
                </a:solidFill>
                <a:latin typeface="Arial"/>
                <a:cs typeface="Arial"/>
              </a:rPr>
              <a:t>explore </a:t>
            </a:r>
            <a:r>
              <a:rPr sz="2800" b="1" spc="-763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0066CC"/>
                </a:solidFill>
                <a:latin typeface="Arial"/>
                <a:cs typeface="Arial"/>
              </a:rPr>
              <a:t>things </a:t>
            </a:r>
            <a:r>
              <a:rPr sz="2800" b="1" i="1" spc="-4" dirty="0">
                <a:solidFill>
                  <a:srgbClr val="0066CC"/>
                </a:solidFill>
                <a:latin typeface="Arial"/>
                <a:cs typeface="Arial"/>
              </a:rPr>
              <a:t>"</a:t>
            </a:r>
            <a:r>
              <a:rPr sz="2800" b="1" spc="-4" dirty="0">
                <a:solidFill>
                  <a:srgbClr val="0066CC"/>
                </a:solidFill>
                <a:latin typeface="Arial"/>
                <a:cs typeface="Arial"/>
              </a:rPr>
              <a:t>inside</a:t>
            </a:r>
            <a:r>
              <a:rPr sz="2800" b="1" i="1" spc="-4" dirty="0">
                <a:solidFill>
                  <a:srgbClr val="0066CC"/>
                </a:solidFill>
                <a:latin typeface="Arial"/>
                <a:cs typeface="Arial"/>
              </a:rPr>
              <a:t>" </a:t>
            </a:r>
            <a:r>
              <a:rPr sz="2800" b="1" spc="-4" dirty="0">
                <a:solidFill>
                  <a:srgbClr val="0066CC"/>
                </a:solidFill>
                <a:latin typeface="Arial"/>
                <a:cs typeface="Arial"/>
              </a:rPr>
              <a:t>your </a:t>
            </a:r>
            <a:r>
              <a:rPr sz="2800" b="1" dirty="0">
                <a:solidFill>
                  <a:srgbClr val="0066CC"/>
                </a:solidFill>
                <a:latin typeface="Arial"/>
                <a:cs typeface="Arial"/>
              </a:rPr>
              <a:t>own </a:t>
            </a:r>
            <a:r>
              <a:rPr sz="2800" b="1" spc="4" dirty="0">
                <a:solidFill>
                  <a:srgbClr val="0066CC"/>
                </a:solidFill>
                <a:latin typeface="Arial"/>
                <a:cs typeface="Arial"/>
              </a:rPr>
              <a:t> </a:t>
            </a:r>
            <a:r>
              <a:rPr sz="2800" b="1" spc="-9" dirty="0">
                <a:solidFill>
                  <a:srgbClr val="0066CC"/>
                </a:solidFill>
                <a:latin typeface="Arial"/>
                <a:cs typeface="Arial"/>
              </a:rPr>
              <a:t>computer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.</a:t>
            </a:r>
            <a:endParaRPr sz="2800">
              <a:latin typeface="Arial"/>
              <a:cs typeface="Arial"/>
            </a:endParaRPr>
          </a:p>
          <a:p>
            <a:pPr>
              <a:spcBef>
                <a:spcPts val="9"/>
              </a:spcBef>
              <a:buChar char="•"/>
            </a:pPr>
            <a:endParaRPr sz="4200">
              <a:latin typeface="Arial"/>
              <a:cs typeface="Arial"/>
            </a:endParaRPr>
          </a:p>
          <a:p>
            <a:pPr marL="11397" marR="2320425">
              <a:lnSpc>
                <a:spcPct val="99900"/>
              </a:lnSpc>
              <a:buSzPct val="96774"/>
              <a:buFont typeface="Arial MT"/>
              <a:buChar char="•"/>
              <a:tabLst>
                <a:tab pos="136194" algn="l"/>
              </a:tabLst>
            </a:pPr>
            <a:r>
              <a:rPr sz="2800" b="1" i="1" spc="-4" dirty="0">
                <a:solidFill>
                  <a:srgbClr val="00CC99"/>
                </a:solidFill>
                <a:latin typeface="Arial"/>
                <a:cs typeface="Arial"/>
              </a:rPr>
              <a:t>Internet Explorer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lets you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00CC99"/>
                </a:solidFill>
                <a:latin typeface="Arial"/>
                <a:cs typeface="Arial"/>
              </a:rPr>
              <a:t>explore things "outside" your </a:t>
            </a:r>
            <a:r>
              <a:rPr sz="2800" b="1" dirty="0">
                <a:solidFill>
                  <a:srgbClr val="00CC99"/>
                </a:solidFill>
                <a:latin typeface="Arial"/>
                <a:cs typeface="Arial"/>
              </a:rPr>
              <a:t> </a:t>
            </a:r>
            <a:r>
              <a:rPr sz="2800" b="1" spc="-9" dirty="0">
                <a:solidFill>
                  <a:srgbClr val="00CC99"/>
                </a:solidFill>
                <a:latin typeface="Arial"/>
                <a:cs typeface="Arial"/>
              </a:rPr>
              <a:t>computer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--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namely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things on the </a:t>
            </a:r>
            <a:r>
              <a:rPr sz="2800" b="1" spc="-763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Internet.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  <p:transition>
    <p:dissolv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43546" y="65666"/>
            <a:ext cx="5057486" cy="1366876"/>
          </a:xfrm>
          <a:prstGeom prst="rect">
            <a:avLst/>
          </a:prstGeom>
        </p:spPr>
        <p:txBody>
          <a:bodyPr vert="horz" wrap="square" lIns="0" tIns="12537" rIns="0" bIns="0" rtlCol="0">
            <a:spAutoFit/>
          </a:bodyPr>
          <a:lstStyle/>
          <a:p>
            <a:pPr marL="11397">
              <a:spcBef>
                <a:spcPts val="99"/>
              </a:spcBef>
            </a:pPr>
            <a:r>
              <a:rPr spc="-4" dirty="0"/>
              <a:t>GUI</a:t>
            </a:r>
            <a:r>
              <a:rPr spc="-13" dirty="0"/>
              <a:t> </a:t>
            </a:r>
            <a:r>
              <a:rPr spc="4" dirty="0"/>
              <a:t>–</a:t>
            </a:r>
            <a:r>
              <a:rPr spc="-18" dirty="0"/>
              <a:t> </a:t>
            </a:r>
            <a:r>
              <a:rPr dirty="0"/>
              <a:t>Cursors</a:t>
            </a:r>
            <a:r>
              <a:rPr spc="-18" dirty="0"/>
              <a:t> </a:t>
            </a:r>
            <a:r>
              <a:rPr spc="4" dirty="0"/>
              <a:t>/</a:t>
            </a:r>
            <a:r>
              <a:rPr spc="-27" dirty="0"/>
              <a:t> </a:t>
            </a:r>
            <a:r>
              <a:rPr spc="-4" dirty="0"/>
              <a:t>Pointers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35001" y="1040913"/>
            <a:ext cx="3103995" cy="3505923"/>
          </a:xfrm>
          <a:prstGeom prst="rect">
            <a:avLst/>
          </a:prstGeom>
        </p:spPr>
        <p:txBody>
          <a:bodyPr vert="horz" wrap="square" lIns="0" tIns="12537" rIns="0" bIns="0" rtlCol="0">
            <a:spAutoFit/>
          </a:bodyPr>
          <a:lstStyle/>
          <a:p>
            <a:pPr marL="11397" marR="4559">
              <a:spcBef>
                <a:spcPts val="99"/>
              </a:spcBef>
              <a:buSzPct val="96774"/>
              <a:buFont typeface="Arial MT"/>
              <a:buChar char="•"/>
              <a:tabLst>
                <a:tab pos="136194" algn="l"/>
              </a:tabLst>
            </a:pP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The term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“</a:t>
            </a:r>
            <a:r>
              <a:rPr sz="2800" b="1" spc="-9" dirty="0">
                <a:solidFill>
                  <a:srgbClr val="0066CC"/>
                </a:solidFill>
                <a:latin typeface="Arial"/>
                <a:cs typeface="Arial"/>
              </a:rPr>
              <a:t>cursor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”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typically </a:t>
            </a:r>
            <a:r>
              <a:rPr sz="2800" b="1" spc="-763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is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used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to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show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where</a:t>
            </a:r>
            <a:r>
              <a:rPr sz="2800" b="1" spc="-45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your</a:t>
            </a:r>
            <a:r>
              <a:rPr sz="2800" b="1" spc="-40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typing </a:t>
            </a:r>
            <a:r>
              <a:rPr sz="2800" b="1" spc="-757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will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appear.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Otherwise,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the </a:t>
            </a:r>
            <a:r>
              <a:rPr sz="2800" b="1" spc="4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term “</a:t>
            </a:r>
            <a:r>
              <a:rPr sz="2800" b="1" spc="-4" dirty="0">
                <a:solidFill>
                  <a:srgbClr val="0066CC"/>
                </a:solidFill>
                <a:latin typeface="Arial"/>
                <a:cs typeface="Arial"/>
              </a:rPr>
              <a:t>pointer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”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is </a:t>
            </a:r>
            <a:r>
              <a:rPr sz="2800" b="1" spc="4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the</a:t>
            </a:r>
            <a:r>
              <a:rPr sz="2800" b="1" spc="-36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better</a:t>
            </a:r>
            <a:r>
              <a:rPr sz="2800" b="1" spc="-31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choice.</a:t>
            </a:r>
            <a:endParaRPr sz="28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79168" y="2019602"/>
            <a:ext cx="5037051" cy="4441977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63354" y="47823"/>
            <a:ext cx="4417291" cy="1368026"/>
          </a:xfrm>
          <a:prstGeom prst="rect">
            <a:avLst/>
          </a:prstGeom>
        </p:spPr>
        <p:txBody>
          <a:bodyPr vert="horz" wrap="square" lIns="0" tIns="13676" rIns="0" bIns="0" rtlCol="0">
            <a:spAutoFit/>
          </a:bodyPr>
          <a:lstStyle/>
          <a:p>
            <a:pPr marL="11397">
              <a:spcBef>
                <a:spcPts val="108"/>
              </a:spcBef>
              <a:tabLst>
                <a:tab pos="2132375" algn="l"/>
              </a:tabLst>
            </a:pPr>
            <a:r>
              <a:rPr sz="4200" spc="-76" dirty="0"/>
              <a:t>Windows	</a:t>
            </a:r>
            <a:r>
              <a:rPr dirty="0"/>
              <a:t>-</a:t>
            </a:r>
            <a:r>
              <a:rPr spc="-36" dirty="0"/>
              <a:t> </a:t>
            </a:r>
            <a:r>
              <a:rPr spc="-4" dirty="0"/>
              <a:t>GUI</a:t>
            </a:r>
            <a:r>
              <a:rPr spc="-31" dirty="0"/>
              <a:t> </a:t>
            </a:r>
            <a:r>
              <a:rPr spc="-4" dirty="0"/>
              <a:t>Icons</a:t>
            </a:r>
            <a:endParaRPr sz="4200"/>
          </a:p>
        </p:txBody>
      </p:sp>
      <p:sp>
        <p:nvSpPr>
          <p:cNvPr id="3" name="object 3"/>
          <p:cNvSpPr txBox="1"/>
          <p:nvPr/>
        </p:nvSpPr>
        <p:spPr>
          <a:xfrm>
            <a:off x="842818" y="1155326"/>
            <a:ext cx="8036214" cy="898963"/>
          </a:xfrm>
          <a:prstGeom prst="rect">
            <a:avLst/>
          </a:prstGeom>
        </p:spPr>
        <p:txBody>
          <a:bodyPr vert="horz" wrap="square" lIns="0" tIns="109981" rIns="0" bIns="0" rtlCol="0">
            <a:spAutoFit/>
          </a:bodyPr>
          <a:lstStyle/>
          <a:p>
            <a:pPr marL="353876" marR="4559" indent="-343049">
              <a:lnSpc>
                <a:spcPct val="79900"/>
              </a:lnSpc>
              <a:spcBef>
                <a:spcPts val="866"/>
              </a:spcBef>
              <a:buFont typeface="Arial MT"/>
              <a:buChar char="•"/>
              <a:tabLst>
                <a:tab pos="353876" algn="l"/>
                <a:tab pos="354446" algn="l"/>
              </a:tabLst>
            </a:pPr>
            <a:r>
              <a:rPr sz="3200" b="1" spc="-4" dirty="0">
                <a:solidFill>
                  <a:srgbClr val="0066CC"/>
                </a:solidFill>
                <a:latin typeface="Arial"/>
                <a:cs typeface="Arial"/>
              </a:rPr>
              <a:t>Icon </a:t>
            </a:r>
            <a:r>
              <a:rPr sz="3200" b="1" dirty="0">
                <a:solidFill>
                  <a:srgbClr val="0066CC"/>
                </a:solidFill>
                <a:latin typeface="Arial"/>
                <a:cs typeface="Arial"/>
              </a:rPr>
              <a:t>- </a:t>
            </a:r>
            <a:r>
              <a:rPr sz="3200" b="1" dirty="0">
                <a:solidFill>
                  <a:srgbClr val="4C4C4C"/>
                </a:solidFill>
                <a:latin typeface="Arial"/>
                <a:cs typeface="Arial"/>
              </a:rPr>
              <a:t>A </a:t>
            </a:r>
            <a:r>
              <a:rPr sz="3200" b="1" spc="-4" dirty="0">
                <a:solidFill>
                  <a:srgbClr val="4C4C4C"/>
                </a:solidFill>
                <a:latin typeface="Arial"/>
                <a:cs typeface="Arial"/>
              </a:rPr>
              <a:t>small picture that represents </a:t>
            </a:r>
            <a:r>
              <a:rPr sz="3200" b="1" dirty="0">
                <a:solidFill>
                  <a:srgbClr val="4C4C4C"/>
                </a:solidFill>
                <a:latin typeface="Arial"/>
                <a:cs typeface="Arial"/>
              </a:rPr>
              <a:t>a </a:t>
            </a:r>
            <a:r>
              <a:rPr sz="3200" b="1" spc="-888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4" dirty="0">
                <a:solidFill>
                  <a:srgbClr val="4C4C4C"/>
                </a:solidFill>
                <a:latin typeface="Arial"/>
                <a:cs typeface="Arial"/>
              </a:rPr>
              <a:t>command,</a:t>
            </a:r>
            <a:r>
              <a:rPr sz="3200" b="1" spc="-18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4" dirty="0">
                <a:solidFill>
                  <a:srgbClr val="4C4C4C"/>
                </a:solidFill>
                <a:latin typeface="Arial"/>
                <a:cs typeface="Arial"/>
              </a:rPr>
              <a:t>object,</a:t>
            </a:r>
            <a:r>
              <a:rPr sz="3200" b="1" spc="-18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4" dirty="0">
                <a:solidFill>
                  <a:srgbClr val="4C4C4C"/>
                </a:solidFill>
                <a:latin typeface="Arial"/>
                <a:cs typeface="Arial"/>
              </a:rPr>
              <a:t>file,</a:t>
            </a:r>
            <a:r>
              <a:rPr sz="3200" b="1" spc="-18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4C4C4C"/>
                </a:solidFill>
                <a:latin typeface="Arial"/>
                <a:cs typeface="Arial"/>
              </a:rPr>
              <a:t>or</a:t>
            </a:r>
            <a:r>
              <a:rPr sz="3200" b="1" spc="-18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3200" b="1" spc="-4" dirty="0">
                <a:solidFill>
                  <a:srgbClr val="4C4C4C"/>
                </a:solidFill>
                <a:latin typeface="Arial"/>
                <a:cs typeface="Arial"/>
              </a:rPr>
              <a:t>window.</a:t>
            </a:r>
            <a:endParaRPr sz="32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67380" y="2809628"/>
            <a:ext cx="914400" cy="698821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638904" y="2818795"/>
            <a:ext cx="685961" cy="68579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724504" y="2818795"/>
            <a:ext cx="666980" cy="676275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820390" y="2971273"/>
            <a:ext cx="552761" cy="503155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895704" y="2895028"/>
            <a:ext cx="562252" cy="561919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981304" y="2892216"/>
            <a:ext cx="533781" cy="533646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400800" y="2742886"/>
            <a:ext cx="790690" cy="790306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838477" y="2666652"/>
            <a:ext cx="990981" cy="990420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901699" y="3794199"/>
            <a:ext cx="7596332" cy="2526168"/>
          </a:xfrm>
          <a:prstGeom prst="rect">
            <a:avLst/>
          </a:prstGeom>
        </p:spPr>
        <p:txBody>
          <a:bodyPr vert="horz" wrap="square" lIns="0" tIns="12537" rIns="0" bIns="0" rtlCol="0">
            <a:spAutoFit/>
          </a:bodyPr>
          <a:lstStyle/>
          <a:p>
            <a:pPr marL="11397" marR="4559">
              <a:spcBef>
                <a:spcPts val="99"/>
              </a:spcBef>
              <a:buSzPct val="96774"/>
              <a:buFont typeface="Arial MT"/>
              <a:buChar char="•"/>
              <a:tabLst>
                <a:tab pos="136194" algn="l"/>
              </a:tabLst>
            </a:pPr>
            <a:r>
              <a:rPr sz="2800" b="1" spc="-4" dirty="0">
                <a:solidFill>
                  <a:srgbClr val="0066CC"/>
                </a:solidFill>
                <a:latin typeface="Arial"/>
                <a:cs typeface="Arial"/>
              </a:rPr>
              <a:t>Point and click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with </a:t>
            </a:r>
            <a:r>
              <a:rPr sz="2800" b="1" spc="4" dirty="0">
                <a:solidFill>
                  <a:srgbClr val="4C4C4C"/>
                </a:solidFill>
                <a:latin typeface="Arial"/>
                <a:cs typeface="Arial"/>
              </a:rPr>
              <a:t>a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mouse </a:t>
            </a:r>
            <a:r>
              <a:rPr sz="2800" b="1" dirty="0">
                <a:solidFill>
                  <a:srgbClr val="0066CC"/>
                </a:solidFill>
                <a:latin typeface="Arial"/>
                <a:cs typeface="Arial"/>
              </a:rPr>
              <a:t>to </a:t>
            </a:r>
            <a:r>
              <a:rPr sz="2800" b="1" spc="-9" dirty="0">
                <a:solidFill>
                  <a:srgbClr val="0066CC"/>
                </a:solidFill>
                <a:latin typeface="Arial"/>
                <a:cs typeface="Arial"/>
              </a:rPr>
              <a:t>execute </a:t>
            </a:r>
            <a:r>
              <a:rPr sz="2800" b="1" spc="4" dirty="0">
                <a:solidFill>
                  <a:srgbClr val="4C4C4C"/>
                </a:solidFill>
                <a:latin typeface="Arial"/>
                <a:cs typeface="Arial"/>
              </a:rPr>
              <a:t>a </a:t>
            </a:r>
            <a:r>
              <a:rPr sz="2800" b="1" spc="9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command</a:t>
            </a:r>
            <a:r>
              <a:rPr sz="2800" b="1" spc="-13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or</a:t>
            </a:r>
            <a:r>
              <a:rPr sz="2800" b="1" spc="-18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convert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the</a:t>
            </a:r>
            <a:r>
              <a:rPr sz="2800" b="1" spc="-18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icon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into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4" dirty="0">
                <a:solidFill>
                  <a:srgbClr val="4C4C4C"/>
                </a:solidFill>
                <a:latin typeface="Arial"/>
                <a:cs typeface="Arial"/>
              </a:rPr>
              <a:t>a</a:t>
            </a:r>
            <a:r>
              <a:rPr sz="2800" b="1" spc="-18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window.</a:t>
            </a:r>
            <a:endParaRPr sz="2800">
              <a:latin typeface="Arial"/>
              <a:cs typeface="Arial"/>
            </a:endParaRPr>
          </a:p>
          <a:p>
            <a:pPr marL="11397" marR="495769">
              <a:spcBef>
                <a:spcPts val="2504"/>
              </a:spcBef>
              <a:buSzPct val="96774"/>
              <a:buFont typeface="Arial MT"/>
              <a:buChar char="•"/>
              <a:tabLst>
                <a:tab pos="136194" algn="l"/>
              </a:tabLst>
            </a:pP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Icons are </a:t>
            </a:r>
            <a:r>
              <a:rPr sz="2800" b="1" spc="-9" dirty="0">
                <a:solidFill>
                  <a:srgbClr val="0066CC"/>
                </a:solidFill>
                <a:latin typeface="Arial"/>
                <a:cs typeface="Arial"/>
              </a:rPr>
              <a:t>moveable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around the display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screen,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just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like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moving things around on </a:t>
            </a:r>
            <a:r>
              <a:rPr sz="2800" b="1" spc="-763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your desk.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  <p:transition>
    <p:dissolv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31636" y="65666"/>
            <a:ext cx="6281882" cy="1366876"/>
          </a:xfrm>
          <a:prstGeom prst="rect">
            <a:avLst/>
          </a:prstGeom>
        </p:spPr>
        <p:txBody>
          <a:bodyPr vert="horz" wrap="square" lIns="0" tIns="12537" rIns="0" bIns="0" rtlCol="0">
            <a:spAutoFit/>
          </a:bodyPr>
          <a:lstStyle/>
          <a:p>
            <a:pPr marL="11397">
              <a:spcBef>
                <a:spcPts val="99"/>
              </a:spcBef>
            </a:pPr>
            <a:r>
              <a:rPr spc="-4" dirty="0"/>
              <a:t>Object</a:t>
            </a:r>
            <a:r>
              <a:rPr spc="-13" dirty="0"/>
              <a:t> </a:t>
            </a:r>
            <a:r>
              <a:rPr spc="-4" dirty="0"/>
              <a:t>Icons</a:t>
            </a:r>
            <a:r>
              <a:rPr spc="-9" dirty="0"/>
              <a:t> </a:t>
            </a:r>
            <a:r>
              <a:rPr spc="4" dirty="0"/>
              <a:t>&amp;</a:t>
            </a:r>
            <a:r>
              <a:rPr spc="-18" dirty="0"/>
              <a:t> </a:t>
            </a:r>
            <a:r>
              <a:rPr spc="-4" dirty="0"/>
              <a:t>Shortcut</a:t>
            </a:r>
            <a:r>
              <a:rPr spc="-13" dirty="0"/>
              <a:t> </a:t>
            </a:r>
            <a:r>
              <a:rPr spc="-4" dirty="0"/>
              <a:t>Icons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sz="half" idx="2"/>
          </p:nvPr>
        </p:nvSpPr>
        <p:spPr>
          <a:xfrm>
            <a:off x="4648200" y="1600200"/>
            <a:ext cx="4038600" cy="1782375"/>
          </a:xfrm>
          <a:prstGeom prst="rect">
            <a:avLst/>
          </a:prstGeom>
        </p:spPr>
        <p:txBody>
          <a:bodyPr vert="horz" wrap="square" lIns="0" tIns="12537" rIns="0" bIns="0" rtlCol="0">
            <a:spAutoFit/>
          </a:bodyPr>
          <a:lstStyle/>
          <a:p>
            <a:pPr marL="11397" marR="4559">
              <a:spcBef>
                <a:spcPts val="99"/>
              </a:spcBef>
              <a:buSzPct val="96774"/>
              <a:buFont typeface="Arial MT"/>
              <a:buChar char="•"/>
              <a:tabLst>
                <a:tab pos="136194" algn="l"/>
              </a:tabLst>
            </a:pPr>
            <a:r>
              <a:rPr spc="-4" dirty="0"/>
              <a:t>One</a:t>
            </a:r>
            <a:r>
              <a:rPr spc="-45" dirty="0"/>
              <a:t> </a:t>
            </a:r>
            <a:r>
              <a:rPr spc="-4" dirty="0"/>
              <a:t>type</a:t>
            </a:r>
            <a:r>
              <a:rPr spc="-54" dirty="0"/>
              <a:t> </a:t>
            </a:r>
            <a:r>
              <a:rPr dirty="0"/>
              <a:t>of </a:t>
            </a:r>
            <a:r>
              <a:rPr spc="-763" dirty="0"/>
              <a:t> </a:t>
            </a:r>
            <a:r>
              <a:rPr spc="-4" dirty="0"/>
              <a:t>icon </a:t>
            </a:r>
            <a:r>
              <a:rPr spc="4" dirty="0"/>
              <a:t>is </a:t>
            </a:r>
            <a:r>
              <a:rPr spc="-9" dirty="0"/>
              <a:t>an </a:t>
            </a:r>
            <a:r>
              <a:rPr spc="-4" dirty="0"/>
              <a:t> </a:t>
            </a:r>
            <a:r>
              <a:rPr spc="-9" dirty="0">
                <a:solidFill>
                  <a:srgbClr val="0066CC"/>
                </a:solidFill>
              </a:rPr>
              <a:t>object </a:t>
            </a:r>
            <a:r>
              <a:rPr spc="-4" dirty="0">
                <a:solidFill>
                  <a:srgbClr val="0066CC"/>
                </a:solidFill>
              </a:rPr>
              <a:t>icon</a:t>
            </a:r>
            <a:r>
              <a:rPr spc="-4" dirty="0"/>
              <a:t>. </a:t>
            </a:r>
            <a:r>
              <a:rPr dirty="0"/>
              <a:t> It</a:t>
            </a:r>
            <a:r>
              <a:rPr spc="772" dirty="0"/>
              <a:t> </a:t>
            </a:r>
            <a:r>
              <a:rPr spc="-4" dirty="0"/>
              <a:t>allows </a:t>
            </a:r>
            <a:r>
              <a:rPr dirty="0"/>
              <a:t> </a:t>
            </a:r>
            <a:r>
              <a:rPr spc="-4" dirty="0"/>
              <a:t>you </a:t>
            </a:r>
            <a:r>
              <a:rPr dirty="0"/>
              <a:t>to </a:t>
            </a:r>
            <a:r>
              <a:rPr spc="-4" dirty="0"/>
              <a:t>open </a:t>
            </a:r>
            <a:r>
              <a:rPr spc="-763" dirty="0"/>
              <a:t> </a:t>
            </a:r>
            <a:r>
              <a:rPr spc="-18" dirty="0"/>
              <a:t>a</a:t>
            </a:r>
            <a:r>
              <a:rPr spc="-4" dirty="0"/>
              <a:t>ppli</a:t>
            </a:r>
            <a:r>
              <a:rPr spc="-9" dirty="0"/>
              <a:t>c</a:t>
            </a:r>
            <a:r>
              <a:rPr spc="-18" dirty="0"/>
              <a:t>a</a:t>
            </a:r>
            <a:r>
              <a:rPr dirty="0"/>
              <a:t>t</a:t>
            </a:r>
            <a:r>
              <a:rPr spc="-4" dirty="0"/>
              <a:t>io</a:t>
            </a:r>
            <a:r>
              <a:rPr spc="-9" dirty="0"/>
              <a:t>n</a:t>
            </a:r>
            <a:r>
              <a:rPr dirty="0"/>
              <a:t>s  </a:t>
            </a:r>
            <a:r>
              <a:rPr spc="-4" dirty="0"/>
              <a:t>and </a:t>
            </a:r>
            <a:r>
              <a:rPr dirty="0"/>
              <a:t> </a:t>
            </a:r>
            <a:r>
              <a:rPr spc="-9" dirty="0"/>
              <a:t>documents </a:t>
            </a:r>
            <a:r>
              <a:rPr spc="-4" dirty="0"/>
              <a:t> </a:t>
            </a:r>
            <a:r>
              <a:rPr dirty="0"/>
              <a:t>on</a:t>
            </a:r>
            <a:r>
              <a:rPr spc="-36" dirty="0"/>
              <a:t> </a:t>
            </a:r>
            <a:r>
              <a:rPr spc="-4" dirty="0"/>
              <a:t>your</a:t>
            </a:r>
            <a:r>
              <a:rPr spc="-27" dirty="0"/>
              <a:t> </a:t>
            </a:r>
            <a:r>
              <a:rPr spc="-9" dirty="0"/>
              <a:t>PC.</a:t>
            </a:r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47895" y="1980202"/>
            <a:ext cx="1123373" cy="1112721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047895" y="4433372"/>
            <a:ext cx="1071164" cy="1080022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047895" y="3223137"/>
            <a:ext cx="1087200" cy="1080022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561119" y="2084093"/>
            <a:ext cx="1326572" cy="1028217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561119" y="3294328"/>
            <a:ext cx="1326572" cy="1028217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561119" y="4504563"/>
            <a:ext cx="1326572" cy="1028217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sz="half" idx="4294967295"/>
          </p:nvPr>
        </p:nvSpPr>
        <p:spPr>
          <a:xfrm>
            <a:off x="4730173" y="1250465"/>
            <a:ext cx="2549814" cy="4798585"/>
          </a:xfrm>
          <a:prstGeom prst="rect">
            <a:avLst/>
          </a:prstGeom>
        </p:spPr>
        <p:txBody>
          <a:bodyPr vert="horz" wrap="square" lIns="0" tIns="12537" rIns="0" bIns="0" rtlCol="0">
            <a:spAutoFit/>
          </a:bodyPr>
          <a:lstStyle/>
          <a:p>
            <a:pPr marL="11397" marR="4559">
              <a:spcBef>
                <a:spcPts val="99"/>
              </a:spcBef>
              <a:buSzPct val="96774"/>
              <a:tabLst>
                <a:tab pos="136194" algn="l"/>
              </a:tabLst>
            </a:pPr>
            <a:r>
              <a:rPr sz="2800" spc="-4" dirty="0"/>
              <a:t>You</a:t>
            </a:r>
            <a:r>
              <a:rPr sz="2800" spc="-49" dirty="0"/>
              <a:t> </a:t>
            </a:r>
            <a:r>
              <a:rPr sz="2800" spc="-9" dirty="0"/>
              <a:t>can</a:t>
            </a:r>
            <a:r>
              <a:rPr sz="2800" spc="-49" dirty="0"/>
              <a:t> </a:t>
            </a:r>
            <a:r>
              <a:rPr sz="2800" spc="-4" dirty="0"/>
              <a:t>create </a:t>
            </a:r>
            <a:r>
              <a:rPr sz="2800" spc="-757" dirty="0"/>
              <a:t> </a:t>
            </a:r>
            <a:r>
              <a:rPr sz="2800" spc="-9" dirty="0"/>
              <a:t>and use </a:t>
            </a:r>
            <a:r>
              <a:rPr sz="2800" spc="4" dirty="0"/>
              <a:t>a </a:t>
            </a:r>
            <a:r>
              <a:rPr sz="2800" spc="9" dirty="0"/>
              <a:t> </a:t>
            </a:r>
            <a:r>
              <a:rPr sz="2800" spc="-9" dirty="0">
                <a:solidFill>
                  <a:srgbClr val="0066CC"/>
                </a:solidFill>
              </a:rPr>
              <a:t>shortcut </a:t>
            </a:r>
            <a:r>
              <a:rPr sz="2800" spc="-4" dirty="0">
                <a:solidFill>
                  <a:srgbClr val="0066CC"/>
                </a:solidFill>
              </a:rPr>
              <a:t>icon </a:t>
            </a:r>
            <a:r>
              <a:rPr sz="2800" dirty="0"/>
              <a:t>to </a:t>
            </a:r>
            <a:r>
              <a:rPr sz="2800" spc="4" dirty="0"/>
              <a:t> </a:t>
            </a:r>
            <a:r>
              <a:rPr sz="2800" spc="-13" dirty="0"/>
              <a:t>open </a:t>
            </a:r>
            <a:r>
              <a:rPr sz="2800" spc="-9" dirty="0"/>
              <a:t>any </a:t>
            </a:r>
            <a:r>
              <a:rPr sz="2800" spc="-4" dirty="0"/>
              <a:t> </a:t>
            </a:r>
            <a:r>
              <a:rPr sz="2800" spc="-9" dirty="0"/>
              <a:t>application </a:t>
            </a:r>
            <a:r>
              <a:rPr sz="2800" spc="-4" dirty="0"/>
              <a:t> </a:t>
            </a:r>
            <a:r>
              <a:rPr sz="2800" spc="-9" dirty="0"/>
              <a:t>quickly. </a:t>
            </a:r>
            <a:r>
              <a:rPr sz="2800" spc="-4" dirty="0"/>
              <a:t>You </a:t>
            </a:r>
            <a:r>
              <a:rPr sz="2800" dirty="0"/>
              <a:t> </a:t>
            </a:r>
            <a:r>
              <a:rPr sz="2800" spc="-9" dirty="0"/>
              <a:t>don’t have </a:t>
            </a:r>
            <a:r>
              <a:rPr sz="2800" spc="4" dirty="0"/>
              <a:t>to </a:t>
            </a:r>
            <a:r>
              <a:rPr sz="2800" spc="9" dirty="0"/>
              <a:t> </a:t>
            </a:r>
            <a:r>
              <a:rPr sz="2800" spc="-9" dirty="0"/>
              <a:t>use </a:t>
            </a:r>
            <a:r>
              <a:rPr sz="2800" spc="-4" dirty="0"/>
              <a:t>the Start </a:t>
            </a:r>
            <a:r>
              <a:rPr sz="2800" dirty="0"/>
              <a:t> </a:t>
            </a:r>
            <a:r>
              <a:rPr sz="2800" spc="-9" dirty="0"/>
              <a:t>Menu </a:t>
            </a:r>
            <a:r>
              <a:rPr sz="2800" dirty="0"/>
              <a:t>to </a:t>
            </a:r>
            <a:r>
              <a:rPr sz="2800" spc="-9" dirty="0"/>
              <a:t>access </a:t>
            </a:r>
            <a:r>
              <a:rPr sz="2800" spc="-763" dirty="0"/>
              <a:t> </a:t>
            </a:r>
            <a:r>
              <a:rPr sz="2800" spc="4" dirty="0"/>
              <a:t>a </a:t>
            </a:r>
            <a:r>
              <a:rPr sz="2800" spc="-4" dirty="0"/>
              <a:t>program </a:t>
            </a:r>
            <a:r>
              <a:rPr sz="2800" spc="-9" dirty="0"/>
              <a:t>or </a:t>
            </a:r>
            <a:r>
              <a:rPr sz="2800" spc="-4" dirty="0"/>
              <a:t> </a:t>
            </a:r>
            <a:r>
              <a:rPr sz="2800" spc="-9" dirty="0"/>
              <a:t>document.</a:t>
            </a:r>
            <a:endParaRPr sz="2800"/>
          </a:p>
        </p:txBody>
      </p:sp>
    </p:spTree>
  </p:cSld>
  <p:clrMapOvr>
    <a:masterClrMapping/>
  </p:clrMapOvr>
  <p:transition>
    <p:dissolv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64755" y="47823"/>
            <a:ext cx="7415068" cy="1368026"/>
          </a:xfrm>
          <a:prstGeom prst="rect">
            <a:avLst/>
          </a:prstGeom>
        </p:spPr>
        <p:txBody>
          <a:bodyPr vert="horz" wrap="square" lIns="0" tIns="13676" rIns="0" bIns="0" rtlCol="0">
            <a:spAutoFit/>
          </a:bodyPr>
          <a:lstStyle/>
          <a:p>
            <a:pPr marL="11397">
              <a:spcBef>
                <a:spcPts val="108"/>
              </a:spcBef>
              <a:tabLst>
                <a:tab pos="2131235" algn="l"/>
              </a:tabLst>
            </a:pPr>
            <a:r>
              <a:rPr sz="4200" spc="-76" dirty="0"/>
              <a:t>Windows	</a:t>
            </a:r>
            <a:r>
              <a:rPr dirty="0"/>
              <a:t>-</a:t>
            </a:r>
            <a:r>
              <a:rPr spc="-18" dirty="0"/>
              <a:t> </a:t>
            </a:r>
            <a:r>
              <a:rPr spc="-4" dirty="0"/>
              <a:t>GUI</a:t>
            </a:r>
            <a:r>
              <a:rPr spc="-9" dirty="0"/>
              <a:t> </a:t>
            </a:r>
            <a:r>
              <a:rPr spc="-4" dirty="0"/>
              <a:t>Windows</a:t>
            </a:r>
            <a:r>
              <a:rPr spc="-9" dirty="0"/>
              <a:t> </a:t>
            </a:r>
            <a:r>
              <a:rPr spc="4" dirty="0"/>
              <a:t>&amp;</a:t>
            </a:r>
            <a:r>
              <a:rPr spc="-9" dirty="0"/>
              <a:t> </a:t>
            </a:r>
            <a:r>
              <a:rPr spc="-4" dirty="0"/>
              <a:t>Desktop</a:t>
            </a:r>
            <a:endParaRPr sz="4200"/>
          </a:p>
        </p:txBody>
      </p:sp>
      <p:sp>
        <p:nvSpPr>
          <p:cNvPr id="4" name="object 4"/>
          <p:cNvSpPr txBox="1"/>
          <p:nvPr/>
        </p:nvSpPr>
        <p:spPr>
          <a:xfrm>
            <a:off x="996373" y="1024251"/>
            <a:ext cx="7551304" cy="4687147"/>
          </a:xfrm>
          <a:prstGeom prst="rect">
            <a:avLst/>
          </a:prstGeom>
        </p:spPr>
        <p:txBody>
          <a:bodyPr vert="horz" wrap="square" lIns="0" tIns="11397" rIns="0" bIns="0" rtlCol="0">
            <a:spAutoFit/>
          </a:bodyPr>
          <a:lstStyle/>
          <a:p>
            <a:pPr marL="354446" marR="988118" indent="-343049">
              <a:spcBef>
                <a:spcPts val="90"/>
              </a:spcBef>
              <a:buChar char="•"/>
              <a:tabLst>
                <a:tab pos="354446" algn="l"/>
              </a:tabLst>
            </a:pPr>
            <a:r>
              <a:rPr sz="3600" spc="-4" dirty="0">
                <a:solidFill>
                  <a:srgbClr val="FFFFFF"/>
                </a:solidFill>
                <a:latin typeface="Arial MT"/>
                <a:cs typeface="Arial MT"/>
              </a:rPr>
              <a:t>You can divide the screen into </a:t>
            </a:r>
            <a:r>
              <a:rPr sz="3600" spc="-98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600" spc="-4" dirty="0">
                <a:solidFill>
                  <a:srgbClr val="FFFFFF"/>
                </a:solidFill>
                <a:latin typeface="Arial MT"/>
                <a:cs typeface="Arial MT"/>
              </a:rPr>
              <a:t>different</a:t>
            </a:r>
            <a:r>
              <a:rPr sz="36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600" spc="-4" dirty="0">
                <a:solidFill>
                  <a:srgbClr val="FFFFFF"/>
                </a:solidFill>
                <a:latin typeface="Arial MT"/>
                <a:cs typeface="Arial MT"/>
              </a:rPr>
              <a:t>areas.</a:t>
            </a:r>
            <a:endParaRPr sz="3600">
              <a:latin typeface="Arial MT"/>
              <a:cs typeface="Arial MT"/>
            </a:endParaRPr>
          </a:p>
          <a:p>
            <a:pPr marL="354446" marR="937971" indent="-343049">
              <a:spcBef>
                <a:spcPts val="888"/>
              </a:spcBef>
              <a:buChar char="•"/>
              <a:tabLst>
                <a:tab pos="354446" algn="l"/>
              </a:tabLst>
            </a:pPr>
            <a:r>
              <a:rPr sz="3600" dirty="0">
                <a:solidFill>
                  <a:srgbClr val="FFFFFF"/>
                </a:solidFill>
                <a:latin typeface="Arial MT"/>
                <a:cs typeface="Arial MT"/>
              </a:rPr>
              <a:t>In</a:t>
            </a:r>
            <a:r>
              <a:rPr sz="3600" spc="-22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600" spc="-4" dirty="0">
                <a:solidFill>
                  <a:srgbClr val="FFFFFF"/>
                </a:solidFill>
                <a:latin typeface="Arial MT"/>
                <a:cs typeface="Arial MT"/>
              </a:rPr>
              <a:t>each</a:t>
            </a:r>
            <a:r>
              <a:rPr sz="3600" spc="-9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600" spc="-4" dirty="0">
                <a:solidFill>
                  <a:srgbClr val="FFFFFF"/>
                </a:solidFill>
                <a:latin typeface="Arial MT"/>
                <a:cs typeface="Arial MT"/>
              </a:rPr>
              <a:t>window, </a:t>
            </a:r>
            <a:r>
              <a:rPr sz="3600" dirty="0">
                <a:solidFill>
                  <a:srgbClr val="FFFFFF"/>
                </a:solidFill>
                <a:latin typeface="Arial MT"/>
                <a:cs typeface="Arial MT"/>
              </a:rPr>
              <a:t>you</a:t>
            </a:r>
            <a:r>
              <a:rPr sz="3600" spc="-22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600" dirty="0">
                <a:solidFill>
                  <a:srgbClr val="FFFFFF"/>
                </a:solidFill>
                <a:latin typeface="Arial MT"/>
                <a:cs typeface="Arial MT"/>
              </a:rPr>
              <a:t>can</a:t>
            </a:r>
            <a:r>
              <a:rPr sz="3600" spc="-18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600" spc="-4" dirty="0">
                <a:solidFill>
                  <a:srgbClr val="FFFFFF"/>
                </a:solidFill>
                <a:latin typeface="Arial MT"/>
                <a:cs typeface="Arial MT"/>
              </a:rPr>
              <a:t>run</a:t>
            </a:r>
            <a:r>
              <a:rPr sz="3600" spc="-9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600" dirty="0">
                <a:solidFill>
                  <a:srgbClr val="FFFFFF"/>
                </a:solidFill>
                <a:latin typeface="Arial MT"/>
                <a:cs typeface="Arial MT"/>
              </a:rPr>
              <a:t>a </a:t>
            </a:r>
            <a:r>
              <a:rPr sz="3600" spc="-98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600" spc="-4" dirty="0">
                <a:solidFill>
                  <a:srgbClr val="FFFFFF"/>
                </a:solidFill>
                <a:latin typeface="Arial MT"/>
                <a:cs typeface="Arial MT"/>
              </a:rPr>
              <a:t>different program </a:t>
            </a:r>
            <a:r>
              <a:rPr sz="3600" dirty="0">
                <a:solidFill>
                  <a:srgbClr val="FFFFFF"/>
                </a:solidFill>
                <a:latin typeface="Arial MT"/>
                <a:cs typeface="Arial MT"/>
              </a:rPr>
              <a:t>or </a:t>
            </a:r>
            <a:r>
              <a:rPr sz="3600" spc="-4" dirty="0">
                <a:solidFill>
                  <a:srgbClr val="FFFFFF"/>
                </a:solidFill>
                <a:latin typeface="Arial MT"/>
                <a:cs typeface="Arial MT"/>
              </a:rPr>
              <a:t>display </a:t>
            </a:r>
            <a:r>
              <a:rPr sz="3600" dirty="0">
                <a:solidFill>
                  <a:srgbClr val="FFFFFF"/>
                </a:solidFill>
                <a:latin typeface="Arial MT"/>
                <a:cs typeface="Arial MT"/>
              </a:rPr>
              <a:t>a </a:t>
            </a:r>
            <a:r>
              <a:rPr sz="3600" spc="4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600" spc="-4" dirty="0">
                <a:solidFill>
                  <a:srgbClr val="FFFFFF"/>
                </a:solidFill>
                <a:latin typeface="Arial MT"/>
                <a:cs typeface="Arial MT"/>
              </a:rPr>
              <a:t>different</a:t>
            </a:r>
            <a:r>
              <a:rPr sz="3600" dirty="0">
                <a:solidFill>
                  <a:srgbClr val="FFFFFF"/>
                </a:solidFill>
                <a:latin typeface="Arial MT"/>
                <a:cs typeface="Arial MT"/>
              </a:rPr>
              <a:t> file.</a:t>
            </a:r>
            <a:endParaRPr sz="3600">
              <a:latin typeface="Arial MT"/>
              <a:cs typeface="Arial MT"/>
            </a:endParaRPr>
          </a:p>
          <a:p>
            <a:pPr marL="354446" marR="4559" indent="-343049">
              <a:spcBef>
                <a:spcPts val="897"/>
              </a:spcBef>
              <a:buChar char="•"/>
              <a:tabLst>
                <a:tab pos="354446" algn="l"/>
              </a:tabLst>
            </a:pPr>
            <a:r>
              <a:rPr sz="3600" spc="-4" dirty="0">
                <a:solidFill>
                  <a:srgbClr val="FFFFFF"/>
                </a:solidFill>
                <a:latin typeface="Arial MT"/>
                <a:cs typeface="Arial MT"/>
              </a:rPr>
              <a:t>You</a:t>
            </a:r>
            <a:r>
              <a:rPr sz="3600" spc="-1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600" spc="-4" dirty="0">
                <a:solidFill>
                  <a:srgbClr val="FFFFFF"/>
                </a:solidFill>
                <a:latin typeface="Arial MT"/>
                <a:cs typeface="Arial MT"/>
              </a:rPr>
              <a:t>can</a:t>
            </a:r>
            <a:r>
              <a:rPr sz="3600" spc="-13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600" spc="-4" dirty="0">
                <a:solidFill>
                  <a:srgbClr val="FFFFFF"/>
                </a:solidFill>
                <a:latin typeface="Arial MT"/>
                <a:cs typeface="Arial MT"/>
              </a:rPr>
              <a:t>move</a:t>
            </a:r>
            <a:r>
              <a:rPr sz="3600" spc="-22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600" spc="-4" dirty="0">
                <a:solidFill>
                  <a:srgbClr val="FFFFFF"/>
                </a:solidFill>
                <a:latin typeface="Arial MT"/>
                <a:cs typeface="Arial MT"/>
              </a:rPr>
              <a:t>windows</a:t>
            </a:r>
            <a:r>
              <a:rPr sz="3600" spc="-9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600" spc="-4" dirty="0">
                <a:solidFill>
                  <a:srgbClr val="FFFFFF"/>
                </a:solidFill>
                <a:latin typeface="Arial MT"/>
                <a:cs typeface="Arial MT"/>
              </a:rPr>
              <a:t>around</a:t>
            </a:r>
            <a:r>
              <a:rPr sz="3600" spc="-9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600" spc="-4" dirty="0">
                <a:solidFill>
                  <a:srgbClr val="FFFFFF"/>
                </a:solidFill>
                <a:latin typeface="Arial MT"/>
                <a:cs typeface="Arial MT"/>
              </a:rPr>
              <a:t>the </a:t>
            </a:r>
            <a:r>
              <a:rPr sz="3600" spc="-987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600" spc="-4" dirty="0">
                <a:solidFill>
                  <a:srgbClr val="FFFFFF"/>
                </a:solidFill>
                <a:latin typeface="Arial MT"/>
                <a:cs typeface="Arial MT"/>
              </a:rPr>
              <a:t>display</a:t>
            </a:r>
            <a:r>
              <a:rPr sz="36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600" spc="-4" dirty="0">
                <a:solidFill>
                  <a:srgbClr val="FFFFFF"/>
                </a:solidFill>
                <a:latin typeface="Arial MT"/>
                <a:cs typeface="Arial MT"/>
              </a:rPr>
              <a:t>screen,</a:t>
            </a:r>
            <a:r>
              <a:rPr sz="36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600" spc="-4" dirty="0">
                <a:solidFill>
                  <a:srgbClr val="FFFFFF"/>
                </a:solidFill>
                <a:latin typeface="Arial MT"/>
                <a:cs typeface="Arial MT"/>
              </a:rPr>
              <a:t>and change</a:t>
            </a:r>
            <a:r>
              <a:rPr sz="36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600" spc="-4" dirty="0">
                <a:solidFill>
                  <a:srgbClr val="FFFFFF"/>
                </a:solidFill>
                <a:latin typeface="Arial MT"/>
                <a:cs typeface="Arial MT"/>
              </a:rPr>
              <a:t>their </a:t>
            </a:r>
            <a:r>
              <a:rPr sz="36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600" spc="-4" dirty="0">
                <a:solidFill>
                  <a:srgbClr val="FFFFFF"/>
                </a:solidFill>
                <a:latin typeface="Arial MT"/>
                <a:cs typeface="Arial MT"/>
              </a:rPr>
              <a:t>shape and </a:t>
            </a:r>
            <a:r>
              <a:rPr sz="3600" dirty="0">
                <a:solidFill>
                  <a:srgbClr val="FFFFFF"/>
                </a:solidFill>
                <a:latin typeface="Arial MT"/>
                <a:cs typeface="Arial MT"/>
              </a:rPr>
              <a:t>size </a:t>
            </a:r>
            <a:r>
              <a:rPr sz="3600" spc="-4" dirty="0">
                <a:solidFill>
                  <a:srgbClr val="FFFFFF"/>
                </a:solidFill>
                <a:latin typeface="Arial MT"/>
                <a:cs typeface="Arial MT"/>
              </a:rPr>
              <a:t>at</a:t>
            </a:r>
            <a:r>
              <a:rPr sz="36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600" spc="-4" dirty="0">
                <a:solidFill>
                  <a:srgbClr val="FFFFFF"/>
                </a:solidFill>
                <a:latin typeface="Arial MT"/>
                <a:cs typeface="Arial MT"/>
              </a:rPr>
              <a:t>will.</a:t>
            </a:r>
            <a:endParaRPr sz="3600">
              <a:latin typeface="Arial MT"/>
              <a:cs typeface="Arial MT"/>
            </a:endParaRPr>
          </a:p>
        </p:txBody>
      </p:sp>
    </p:spTree>
  </p:cSld>
  <p:clrMapOvr>
    <a:masterClrMapping/>
  </p:clrMapOvr>
  <p:transition>
    <p:dissolv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44436" y="47823"/>
            <a:ext cx="4655705" cy="1368026"/>
          </a:xfrm>
          <a:prstGeom prst="rect">
            <a:avLst/>
          </a:prstGeom>
        </p:spPr>
        <p:txBody>
          <a:bodyPr vert="horz" wrap="square" lIns="0" tIns="13676" rIns="0" bIns="0" rtlCol="0">
            <a:spAutoFit/>
          </a:bodyPr>
          <a:lstStyle/>
          <a:p>
            <a:pPr marL="11397">
              <a:spcBef>
                <a:spcPts val="108"/>
              </a:spcBef>
              <a:tabLst>
                <a:tab pos="2132375" algn="l"/>
              </a:tabLst>
            </a:pPr>
            <a:r>
              <a:rPr sz="4200" spc="-76" dirty="0"/>
              <a:t>Windows	</a:t>
            </a:r>
            <a:r>
              <a:rPr dirty="0"/>
              <a:t>-</a:t>
            </a:r>
            <a:r>
              <a:rPr spc="-54" dirty="0"/>
              <a:t> </a:t>
            </a:r>
            <a:r>
              <a:rPr dirty="0"/>
              <a:t>GUI</a:t>
            </a:r>
            <a:r>
              <a:rPr spc="-40" dirty="0"/>
              <a:t> </a:t>
            </a:r>
            <a:r>
              <a:rPr dirty="0"/>
              <a:t>Menus</a:t>
            </a:r>
            <a:endParaRPr sz="4200"/>
          </a:p>
        </p:txBody>
      </p:sp>
      <p:sp>
        <p:nvSpPr>
          <p:cNvPr id="3" name="object 3"/>
          <p:cNvSpPr txBox="1"/>
          <p:nvPr/>
        </p:nvSpPr>
        <p:spPr>
          <a:xfrm>
            <a:off x="842819" y="870584"/>
            <a:ext cx="4713432" cy="3028870"/>
          </a:xfrm>
          <a:prstGeom prst="rect">
            <a:avLst/>
          </a:prstGeom>
        </p:spPr>
        <p:txBody>
          <a:bodyPr vert="horz" wrap="square" lIns="0" tIns="12537" rIns="0" bIns="0" rtlCol="0">
            <a:spAutoFit/>
          </a:bodyPr>
          <a:lstStyle/>
          <a:p>
            <a:pPr marL="11397" marR="4559">
              <a:spcBef>
                <a:spcPts val="99"/>
              </a:spcBef>
              <a:buSzPct val="96774"/>
              <a:buFont typeface="Arial MT"/>
              <a:buChar char="•"/>
              <a:tabLst>
                <a:tab pos="136194" algn="l"/>
              </a:tabLst>
            </a:pPr>
            <a:r>
              <a:rPr sz="2800" b="1" spc="-4" dirty="0">
                <a:solidFill>
                  <a:srgbClr val="0066CC"/>
                </a:solidFill>
                <a:latin typeface="Arial"/>
                <a:cs typeface="Arial"/>
              </a:rPr>
              <a:t>Menu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- is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an on-screen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list </a:t>
            </a:r>
            <a:r>
              <a:rPr sz="2800" b="1" spc="-763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of </a:t>
            </a:r>
            <a:r>
              <a:rPr sz="2800" b="1" dirty="0">
                <a:solidFill>
                  <a:srgbClr val="0066CC"/>
                </a:solidFill>
                <a:latin typeface="Arial"/>
                <a:cs typeface="Arial"/>
              </a:rPr>
              <a:t>options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for using </a:t>
            </a:r>
            <a:r>
              <a:rPr sz="2800" b="1" spc="4" dirty="0">
                <a:solidFill>
                  <a:srgbClr val="4C4C4C"/>
                </a:solidFill>
                <a:latin typeface="Arial"/>
                <a:cs typeface="Arial"/>
              </a:rPr>
              <a:t>a </a:t>
            </a:r>
            <a:r>
              <a:rPr sz="2800" b="1" spc="9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program.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It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can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also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be </a:t>
            </a:r>
            <a:r>
              <a:rPr sz="2800" b="1" spc="4" dirty="0">
                <a:solidFill>
                  <a:srgbClr val="4C4C4C"/>
                </a:solidFill>
                <a:latin typeface="Arial"/>
                <a:cs typeface="Arial"/>
              </a:rPr>
              <a:t>a </a:t>
            </a:r>
            <a:r>
              <a:rPr sz="2800" b="1" spc="9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list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of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categories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with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many </a:t>
            </a:r>
            <a:r>
              <a:rPr sz="2800" b="1" spc="-763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other menu options under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 it.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Menus </a:t>
            </a:r>
            <a:r>
              <a:rPr sz="2800" b="1" spc="-9" dirty="0">
                <a:solidFill>
                  <a:srgbClr val="4C4C4C"/>
                </a:solidFill>
                <a:latin typeface="Arial"/>
                <a:cs typeface="Arial"/>
              </a:rPr>
              <a:t>can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"pop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up" </a:t>
            </a:r>
            <a:r>
              <a:rPr sz="2800" b="1" dirty="0">
                <a:solidFill>
                  <a:srgbClr val="4C4C4C"/>
                </a:solidFill>
                <a:latin typeface="Arial"/>
                <a:cs typeface="Arial"/>
              </a:rPr>
              <a:t>or </a:t>
            </a:r>
            <a:r>
              <a:rPr sz="2800" b="1" spc="4" dirty="0">
                <a:solidFill>
                  <a:srgbClr val="4C4C4C"/>
                </a:solidFill>
                <a:latin typeface="Arial"/>
                <a:cs typeface="Arial"/>
              </a:rPr>
              <a:t> </a:t>
            </a:r>
            <a:r>
              <a:rPr sz="2800" b="1" spc="-4" dirty="0">
                <a:solidFill>
                  <a:srgbClr val="4C4C4C"/>
                </a:solidFill>
                <a:latin typeface="Arial"/>
                <a:cs typeface="Arial"/>
              </a:rPr>
              <a:t>"pull down."</a:t>
            </a:r>
            <a:endParaRPr sz="28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15636" y="3829275"/>
            <a:ext cx="2342618" cy="3028725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047895" y="3829275"/>
            <a:ext cx="2770031" cy="3028725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026727" y="3829275"/>
            <a:ext cx="2530140" cy="3028725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898434" y="871929"/>
            <a:ext cx="2668581" cy="2758776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1438</Words>
  <Application>Microsoft Office PowerPoint</Application>
  <PresentationFormat>On-screen Show (4:3)</PresentationFormat>
  <Paragraphs>137</Paragraphs>
  <Slides>43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4" baseType="lpstr">
      <vt:lpstr>Office Theme</vt:lpstr>
      <vt:lpstr>Slide 1</vt:lpstr>
      <vt:lpstr>Windows and Mac are GUI’s</vt:lpstr>
      <vt:lpstr>GUI – Standards</vt:lpstr>
      <vt:lpstr>Windows - GUI Pointers</vt:lpstr>
      <vt:lpstr>GUI – Cursors / Pointers</vt:lpstr>
      <vt:lpstr>Windows - GUI Icons</vt:lpstr>
      <vt:lpstr>Object Icons &amp; Shortcut Icons</vt:lpstr>
      <vt:lpstr>Windows - GUI Windows &amp; Desktop</vt:lpstr>
      <vt:lpstr>Windows - GUI Menus</vt:lpstr>
      <vt:lpstr>GUI – Share Data</vt:lpstr>
      <vt:lpstr>Parts of the Desktop</vt:lpstr>
      <vt:lpstr>Windows - Taskbar</vt:lpstr>
      <vt:lpstr>Windows – System Tray</vt:lpstr>
      <vt:lpstr>Windows - Quick Launch Toolbar</vt:lpstr>
      <vt:lpstr>Start Button</vt:lpstr>
      <vt:lpstr>Parts of a Window</vt:lpstr>
      <vt:lpstr>Title Bar</vt:lpstr>
      <vt:lpstr>Minimize, Maximize and Resize Windows</vt:lpstr>
      <vt:lpstr>Minimize - Maximize</vt:lpstr>
      <vt:lpstr>Close Window</vt:lpstr>
      <vt:lpstr>Move a Window</vt:lpstr>
      <vt:lpstr>Menu Bar</vt:lpstr>
      <vt:lpstr>Types of Menu Items</vt:lpstr>
      <vt:lpstr>Types of Menu Items</vt:lpstr>
      <vt:lpstr>Scroll Bar</vt:lpstr>
      <vt:lpstr>Windows Frame &amp; Resizing</vt:lpstr>
      <vt:lpstr>Status Bar</vt:lpstr>
      <vt:lpstr>Dialog Boxes</vt:lpstr>
      <vt:lpstr>Windows – Start Menu</vt:lpstr>
      <vt:lpstr>Windows HELP</vt:lpstr>
      <vt:lpstr>Windows HELP</vt:lpstr>
      <vt:lpstr>Windows HELP</vt:lpstr>
      <vt:lpstr>Windows System Programs</vt:lpstr>
      <vt:lpstr>Windows - My Computer</vt:lpstr>
      <vt:lpstr>Slide 35</vt:lpstr>
      <vt:lpstr>Windows – Recycle Bin</vt:lpstr>
      <vt:lpstr>Windows – My Docs</vt:lpstr>
      <vt:lpstr>My Documents – Explorer Window</vt:lpstr>
      <vt:lpstr>Windows – Network Neighborhood</vt:lpstr>
      <vt:lpstr>Network Neighborhood</vt:lpstr>
      <vt:lpstr>Logoff</vt:lpstr>
      <vt:lpstr>Shutdown Windows</vt:lpstr>
      <vt:lpstr>Which Explorer?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DELL12</dc:creator>
  <cp:lastModifiedBy>DELL12</cp:lastModifiedBy>
  <cp:revision>1</cp:revision>
  <dcterms:created xsi:type="dcterms:W3CDTF">2024-03-01T04:26:25Z</dcterms:created>
  <dcterms:modified xsi:type="dcterms:W3CDTF">2024-03-01T04:27:39Z</dcterms:modified>
</cp:coreProperties>
</file>