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media/audio2" ContentType="audio/x-wav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media/audio1" ContentType="audio/x-wav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media/audio5" ContentType="audio/x-wav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media/audio4" ContentType="audio/x-wav"/>
  <Override PartName="/docProps/custom.xml" ContentType="application/vnd.openxmlformats-officedocument.custom-properties+xml"/>
  <Override PartName="/ppt/media/audio3" ContentType="audio/x-wav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4"/>
  </p:notesMasterIdLst>
  <p:sldIdLst>
    <p:sldId id="279" r:id="rId2"/>
    <p:sldId id="256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64E8D1-04E7-48F7-84DA-6778AE2D88EF}" type="datetimeFigureOut">
              <a:rPr lang="en-US" smtClean="0"/>
              <a:pPr/>
              <a:t>01-03-2024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9F2364-92AB-4B93-A921-5A79A827FDB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0517357-DC68-43E1-9173-9B31D3D43C2A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16387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6388" name="Rectangle 1027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smtClean="0"/>
          </a:p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01-03-2024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200" b="1" i="0">
                <a:solidFill>
                  <a:srgbClr val="DFDCB7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01-03-2024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200" b="1" i="0">
                <a:solidFill>
                  <a:srgbClr val="DFDCB7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01-03-2024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200" b="1" i="0">
                <a:solidFill>
                  <a:srgbClr val="DFDCB7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01-03-2024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0"/>
                </a:moveTo>
                <a:lnTo>
                  <a:pt x="0" y="0"/>
                </a:lnTo>
                <a:lnTo>
                  <a:pt x="0" y="6858000"/>
                </a:lnTo>
                <a:lnTo>
                  <a:pt x="9144000" y="6858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01-03-2024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0"/>
                </a:moveTo>
                <a:lnTo>
                  <a:pt x="0" y="0"/>
                </a:lnTo>
                <a:lnTo>
                  <a:pt x="0" y="6858000"/>
                </a:lnTo>
                <a:lnTo>
                  <a:pt x="9144000" y="6858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-828" y="0"/>
            <a:ext cx="9145590" cy="1028923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488313" y="2002663"/>
            <a:ext cx="6167373" cy="22205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200" b="1" i="0">
                <a:solidFill>
                  <a:srgbClr val="DFDCB7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5940" y="1424685"/>
            <a:ext cx="8072119" cy="43973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01-03-2024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2.png"/><Relationship Id="rId7" Type="http://schemas.openxmlformats.org/officeDocument/2006/relationships/image" Target="../media/image38.png"/><Relationship Id="rId2" Type="http://schemas.openxmlformats.org/officeDocument/2006/relationships/audio" Target="../media/audio5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7.jpeg"/><Relationship Id="rId5" Type="http://schemas.openxmlformats.org/officeDocument/2006/relationships/image" Target="../media/image36.png"/><Relationship Id="rId4" Type="http://schemas.openxmlformats.org/officeDocument/2006/relationships/image" Target="../media/image3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audio" Target="../media/audio5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audio" Target="../media/audio5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audio" Target="../media/audio5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audio" Target="../media/audio5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audio" Target="../media/audio5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audio" Target="../media/audio5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10" Type="http://schemas.openxmlformats.org/officeDocument/2006/relationships/image" Target="../media/image52.png"/><Relationship Id="rId4" Type="http://schemas.openxmlformats.org/officeDocument/2006/relationships/image" Target="../media/image46.png"/><Relationship Id="rId9" Type="http://schemas.openxmlformats.org/officeDocument/2006/relationships/image" Target="../media/image51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audio" Target="../media/audio5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audio" Target="../media/audio5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audio" Target="../media/audio5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audio" Target="../media/audio1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audio" Target="../media/audio5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3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audio" Target="../media/audio5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audio" Target="../media/audio5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audio" Target="../media/audio2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audio" Target="../media/audio3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.png"/><Relationship Id="rId7" Type="http://schemas.openxmlformats.org/officeDocument/2006/relationships/image" Target="../media/image13.png"/><Relationship Id="rId2" Type="http://schemas.openxmlformats.org/officeDocument/2006/relationships/audio" Target="../media/audio4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8.png"/><Relationship Id="rId2" Type="http://schemas.openxmlformats.org/officeDocument/2006/relationships/audio" Target="../media/audio5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png"/><Relationship Id="rId3" Type="http://schemas.openxmlformats.org/officeDocument/2006/relationships/image" Target="../media/image2.pn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2" Type="http://schemas.openxmlformats.org/officeDocument/2006/relationships/audio" Target="../media/audio5"/><Relationship Id="rId16" Type="http://schemas.openxmlformats.org/officeDocument/2006/relationships/image" Target="../media/image3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png"/><Relationship Id="rId15" Type="http://schemas.openxmlformats.org/officeDocument/2006/relationships/image" Target="../media/image30.png"/><Relationship Id="rId10" Type="http://schemas.openxmlformats.org/officeDocument/2006/relationships/image" Target="../media/image25.png"/><Relationship Id="rId4" Type="http://schemas.openxmlformats.org/officeDocument/2006/relationships/image" Target="../media/image19.jpeg"/><Relationship Id="rId9" Type="http://schemas.openxmlformats.org/officeDocument/2006/relationships/image" Target="../media/image24.png"/><Relationship Id="rId14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audio" Target="../media/audio5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audio" Target="../media/audio5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</p:spPr>
        <p:txBody>
          <a:bodyPr/>
          <a:lstStyle/>
          <a:p>
            <a:fld id="{1FB971AC-EA3B-4716-BC7D-8A776BE2C039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3077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914400" y="2514600"/>
            <a:ext cx="7162800" cy="3733800"/>
          </a:xfrm>
          <a:prstGeom prst="rect">
            <a:avLst/>
          </a:prstGeom>
        </p:spPr>
        <p:txBody>
          <a:bodyPr/>
          <a:lstStyle/>
          <a:p>
            <a:pPr eaLnBrk="1" hangingPunct="1"/>
            <a:endParaRPr lang="en-US" sz="2800" b="1" dirty="0" smtClean="0">
              <a:solidFill>
                <a:schemeClr val="accent2"/>
              </a:solidFill>
            </a:endParaRPr>
          </a:p>
          <a:p>
            <a:pPr eaLnBrk="1" hangingPunct="1"/>
            <a:endParaRPr lang="en-US" sz="2800" b="1" dirty="0" smtClean="0">
              <a:solidFill>
                <a:schemeClr val="accent2"/>
              </a:solidFill>
            </a:endParaRPr>
          </a:p>
          <a:p>
            <a:pPr eaLnBrk="1" hangingPunct="1"/>
            <a:endParaRPr lang="en-US" sz="2800" b="1" dirty="0" smtClean="0">
              <a:solidFill>
                <a:schemeClr val="accent2"/>
              </a:solidFill>
            </a:endParaRPr>
          </a:p>
          <a:p>
            <a:pPr eaLnBrk="1" hangingPunct="1"/>
            <a:endParaRPr lang="en-US" sz="3600" b="1" dirty="0" smtClean="0">
              <a:solidFill>
                <a:srgbClr val="CC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29200" y="3886200"/>
            <a:ext cx="34290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Presented By</a:t>
            </a:r>
          </a:p>
          <a:p>
            <a:r>
              <a:rPr lang="en-US" sz="2000" b="1" dirty="0" smtClean="0"/>
              <a:t>Dr. Monika Patel</a:t>
            </a:r>
          </a:p>
          <a:p>
            <a:r>
              <a:rPr lang="en-US" sz="2000" b="1" dirty="0" smtClean="0"/>
              <a:t>Asst. Professor Computer Dept </a:t>
            </a:r>
            <a:r>
              <a:rPr lang="en-US" sz="2000" b="1" dirty="0" smtClean="0"/>
              <a:t>Durga</a:t>
            </a:r>
            <a:r>
              <a:rPr lang="en-US" sz="2000" b="1" dirty="0" smtClean="0"/>
              <a:t> </a:t>
            </a:r>
            <a:r>
              <a:rPr lang="en-US" sz="2000" b="1" dirty="0" smtClean="0"/>
              <a:t>Mahavidyalaya </a:t>
            </a:r>
            <a:r>
              <a:rPr lang="en-US" sz="2000" b="1" dirty="0" smtClean="0"/>
              <a:t>Raipur(CG) </a:t>
            </a:r>
            <a:endParaRPr lang="en-US" sz="2000" b="1" dirty="0"/>
          </a:p>
        </p:txBody>
      </p:sp>
      <p:sp>
        <p:nvSpPr>
          <p:cNvPr id="6" name="object 7"/>
          <p:cNvSpPr txBox="1"/>
          <p:nvPr/>
        </p:nvSpPr>
        <p:spPr>
          <a:xfrm>
            <a:off x="1295400" y="1447800"/>
            <a:ext cx="7315200" cy="745076"/>
          </a:xfrm>
          <a:prstGeom prst="rect">
            <a:avLst/>
          </a:prstGeom>
          <a:solidFill>
            <a:srgbClr val="8D863D"/>
          </a:solidFill>
        </p:spPr>
        <p:txBody>
          <a:bodyPr vert="horz" wrap="square" lIns="0" tIns="6350" rIns="0" bIns="0" rtlCol="0">
            <a:spAutoFit/>
          </a:bodyPr>
          <a:lstStyle/>
          <a:p>
            <a:pPr marL="238125">
              <a:lnSpc>
                <a:spcPct val="100000"/>
              </a:lnSpc>
              <a:spcBef>
                <a:spcPts val="50"/>
              </a:spcBef>
            </a:pPr>
            <a:r>
              <a:rPr sz="4800" spc="-20" dirty="0">
                <a:solidFill>
                  <a:srgbClr val="FFFFFF"/>
                </a:solidFill>
                <a:latin typeface="Constantia"/>
                <a:cs typeface="Constantia"/>
              </a:rPr>
              <a:t>Central</a:t>
            </a:r>
            <a:r>
              <a:rPr sz="4800" spc="-1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4800" spc="-20" dirty="0">
                <a:solidFill>
                  <a:srgbClr val="FFFFFF"/>
                </a:solidFill>
                <a:latin typeface="Constantia"/>
                <a:cs typeface="Constantia"/>
              </a:rPr>
              <a:t>Processing</a:t>
            </a:r>
            <a:r>
              <a:rPr sz="4800" spc="-3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4800" spc="-30" dirty="0">
                <a:solidFill>
                  <a:srgbClr val="FFFFFF"/>
                </a:solidFill>
                <a:latin typeface="Constantia"/>
                <a:cs typeface="Constantia"/>
              </a:rPr>
              <a:t>Unit</a:t>
            </a:r>
            <a:endParaRPr sz="4800">
              <a:latin typeface="Constantia"/>
              <a:cs typeface="Constantia"/>
            </a:endParaRPr>
          </a:p>
        </p:txBody>
      </p:sp>
    </p:spTree>
  </p:cSld>
  <p:clrMapOvr>
    <a:masterClrMapping/>
  </p:clrMapOvr>
  <p:transition spd="slow" advClick="0" advTm="3000">
    <p:blinds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-828" y="0"/>
            <a:ext cx="9145590" cy="1028923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459740" y="761231"/>
            <a:ext cx="8051800" cy="5096510"/>
          </a:xfrm>
          <a:prstGeom prst="rect">
            <a:avLst/>
          </a:prstGeom>
        </p:spPr>
        <p:txBody>
          <a:bodyPr vert="horz" wrap="square" lIns="0" tIns="99695" rIns="0" bIns="0" rtlCol="0">
            <a:spAutoFit/>
          </a:bodyPr>
          <a:lstStyle/>
          <a:p>
            <a:pPr marL="287020" indent="-274320">
              <a:lnSpc>
                <a:spcPct val="100000"/>
              </a:lnSpc>
              <a:spcBef>
                <a:spcPts val="785"/>
              </a:spcBef>
              <a:buClr>
                <a:srgbClr val="D2CA6C"/>
              </a:buClr>
              <a:buSzPct val="94642"/>
              <a:buFont typeface="Segoe UI Symbol"/>
              <a:buChar char="⚫"/>
              <a:tabLst>
                <a:tab pos="287020" algn="l"/>
              </a:tabLst>
            </a:pPr>
            <a:r>
              <a:rPr sz="2800" b="1" spc="-10" dirty="0">
                <a:solidFill>
                  <a:srgbClr val="00AF50"/>
                </a:solidFill>
                <a:latin typeface="Constantia"/>
                <a:cs typeface="Constantia"/>
              </a:rPr>
              <a:t>Bus:</a:t>
            </a:r>
            <a:endParaRPr sz="2800">
              <a:latin typeface="Constantia"/>
              <a:cs typeface="Constantia"/>
            </a:endParaRPr>
          </a:p>
          <a:p>
            <a:pPr marL="12700" marR="278130">
              <a:lnSpc>
                <a:spcPct val="100000"/>
              </a:lnSpc>
              <a:spcBef>
                <a:spcPts val="640"/>
              </a:spcBef>
            </a:pPr>
            <a:r>
              <a:rPr sz="2600" dirty="0">
                <a:solidFill>
                  <a:srgbClr val="FFFFFF"/>
                </a:solidFill>
                <a:latin typeface="Constantia"/>
                <a:cs typeface="Constantia"/>
              </a:rPr>
              <a:t>A</a:t>
            </a:r>
            <a:r>
              <a:rPr sz="2600" spc="-4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dirty="0">
                <a:solidFill>
                  <a:srgbClr val="FFFFFF"/>
                </a:solidFill>
                <a:latin typeface="Constantia"/>
                <a:cs typeface="Constantia"/>
              </a:rPr>
              <a:t>bus</a:t>
            </a:r>
            <a:r>
              <a:rPr sz="2600" spc="-7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spc="-5" dirty="0">
                <a:solidFill>
                  <a:srgbClr val="FFFFFF"/>
                </a:solidFill>
                <a:latin typeface="Constantia"/>
                <a:cs typeface="Constantia"/>
              </a:rPr>
              <a:t>is</a:t>
            </a:r>
            <a:r>
              <a:rPr sz="2600" spc="-12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dirty="0">
                <a:solidFill>
                  <a:srgbClr val="FFFFFF"/>
                </a:solidFill>
                <a:latin typeface="Constantia"/>
                <a:cs typeface="Constantia"/>
              </a:rPr>
              <a:t>an</a:t>
            </a:r>
            <a:r>
              <a:rPr sz="2600" spc="-11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spc="-5" dirty="0">
                <a:solidFill>
                  <a:srgbClr val="FFFFFF"/>
                </a:solidFill>
                <a:latin typeface="Constantia"/>
                <a:cs typeface="Constantia"/>
              </a:rPr>
              <a:t>electronic</a:t>
            </a:r>
            <a:r>
              <a:rPr sz="2600" spc="-8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spc="-5" dirty="0">
                <a:solidFill>
                  <a:srgbClr val="FFFFFF"/>
                </a:solidFill>
                <a:latin typeface="Constantia"/>
                <a:cs typeface="Constantia"/>
              </a:rPr>
              <a:t>line</a:t>
            </a:r>
            <a:r>
              <a:rPr sz="2600" spc="-10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spc="-5" dirty="0">
                <a:solidFill>
                  <a:srgbClr val="FFFFFF"/>
                </a:solidFill>
                <a:latin typeface="Constantia"/>
                <a:cs typeface="Constantia"/>
              </a:rPr>
              <a:t>that</a:t>
            </a:r>
            <a:r>
              <a:rPr sz="2600" spc="-14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spc="-10" dirty="0">
                <a:solidFill>
                  <a:srgbClr val="FFFFFF"/>
                </a:solidFill>
                <a:latin typeface="Constantia"/>
                <a:cs typeface="Constantia"/>
              </a:rPr>
              <a:t>allows</a:t>
            </a:r>
            <a:r>
              <a:rPr sz="2600" spc="-8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dirty="0">
                <a:solidFill>
                  <a:srgbClr val="FFFFFF"/>
                </a:solidFill>
                <a:latin typeface="Constantia"/>
                <a:cs typeface="Constantia"/>
              </a:rPr>
              <a:t>1s</a:t>
            </a:r>
            <a:r>
              <a:rPr sz="2600" spc="-12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dirty="0">
                <a:solidFill>
                  <a:srgbClr val="FFFFFF"/>
                </a:solidFill>
                <a:latin typeface="Constantia"/>
                <a:cs typeface="Constantia"/>
              </a:rPr>
              <a:t>and 0s</a:t>
            </a:r>
            <a:r>
              <a:rPr sz="2600" spc="-10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spc="-20" dirty="0">
                <a:solidFill>
                  <a:srgbClr val="FFFFFF"/>
                </a:solidFill>
                <a:latin typeface="Constantia"/>
                <a:cs typeface="Constantia"/>
              </a:rPr>
              <a:t>to</a:t>
            </a:r>
            <a:r>
              <a:rPr sz="2600" spc="-8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spc="-25" dirty="0">
                <a:solidFill>
                  <a:srgbClr val="FFFFFF"/>
                </a:solidFill>
                <a:latin typeface="Constantia"/>
                <a:cs typeface="Constantia"/>
              </a:rPr>
              <a:t>move </a:t>
            </a:r>
            <a:r>
              <a:rPr sz="2600" spc="-63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spc="-10" dirty="0">
                <a:solidFill>
                  <a:srgbClr val="FFFFFF"/>
                </a:solidFill>
                <a:latin typeface="Constantia"/>
                <a:cs typeface="Constantia"/>
              </a:rPr>
              <a:t>from</a:t>
            </a:r>
            <a:r>
              <a:rPr sz="2600" spc="-12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dirty="0">
                <a:solidFill>
                  <a:srgbClr val="FFFFFF"/>
                </a:solidFill>
                <a:latin typeface="Constantia"/>
                <a:cs typeface="Constantia"/>
              </a:rPr>
              <a:t>one</a:t>
            </a:r>
            <a:r>
              <a:rPr sz="2600" spc="-114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spc="-15" dirty="0">
                <a:solidFill>
                  <a:srgbClr val="FFFFFF"/>
                </a:solidFill>
                <a:latin typeface="Constantia"/>
                <a:cs typeface="Constantia"/>
              </a:rPr>
              <a:t>place</a:t>
            </a:r>
            <a:r>
              <a:rPr sz="2600" spc="-10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spc="-15" dirty="0">
                <a:solidFill>
                  <a:srgbClr val="FFFFFF"/>
                </a:solidFill>
                <a:latin typeface="Constantia"/>
                <a:cs typeface="Constantia"/>
              </a:rPr>
              <a:t>to</a:t>
            </a:r>
            <a:r>
              <a:rPr sz="2600" spc="-14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spc="-30" dirty="0">
                <a:solidFill>
                  <a:srgbClr val="FFFFFF"/>
                </a:solidFill>
                <a:latin typeface="Constantia"/>
                <a:cs typeface="Constantia"/>
              </a:rPr>
              <a:t>another.</a:t>
            </a:r>
            <a:endParaRPr sz="2600">
              <a:latin typeface="Constantia"/>
              <a:cs typeface="Constantia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3350">
              <a:latin typeface="Constantia"/>
              <a:cs typeface="Constantia"/>
            </a:endParaRPr>
          </a:p>
          <a:p>
            <a:pPr marL="287020" indent="-274320">
              <a:lnSpc>
                <a:spcPct val="100000"/>
              </a:lnSpc>
              <a:spcBef>
                <a:spcPts val="5"/>
              </a:spcBef>
              <a:buClr>
                <a:srgbClr val="D2CA6C"/>
              </a:buClr>
              <a:buSzPct val="94642"/>
              <a:buFont typeface="Segoe UI Symbol"/>
              <a:buChar char="⚫"/>
              <a:tabLst>
                <a:tab pos="287020" algn="l"/>
              </a:tabLst>
            </a:pPr>
            <a:r>
              <a:rPr sz="2800" b="1" spc="-15" dirty="0">
                <a:solidFill>
                  <a:srgbClr val="00AF50"/>
                </a:solidFill>
                <a:latin typeface="Constantia"/>
                <a:cs typeface="Constantia"/>
              </a:rPr>
              <a:t>Expansion</a:t>
            </a:r>
            <a:r>
              <a:rPr sz="2800" b="1" spc="-10" dirty="0">
                <a:solidFill>
                  <a:srgbClr val="00AF50"/>
                </a:solidFill>
                <a:latin typeface="Constantia"/>
                <a:cs typeface="Constantia"/>
              </a:rPr>
              <a:t> Slots:</a:t>
            </a:r>
            <a:endParaRPr sz="2800">
              <a:latin typeface="Constantia"/>
              <a:cs typeface="Constantia"/>
            </a:endParaRPr>
          </a:p>
          <a:p>
            <a:pPr marL="12700" marR="345440">
              <a:lnSpc>
                <a:spcPct val="100000"/>
              </a:lnSpc>
              <a:spcBef>
                <a:spcPts val="640"/>
              </a:spcBef>
            </a:pPr>
            <a:r>
              <a:rPr sz="2600" spc="-5" dirty="0">
                <a:solidFill>
                  <a:srgbClr val="FFFFFF"/>
                </a:solidFill>
                <a:latin typeface="Constantia"/>
                <a:cs typeface="Constantia"/>
              </a:rPr>
              <a:t>Expansions</a:t>
            </a:r>
            <a:r>
              <a:rPr sz="2600" spc="-12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dirty="0">
                <a:solidFill>
                  <a:srgbClr val="FFFFFF"/>
                </a:solidFill>
                <a:latin typeface="Constantia"/>
                <a:cs typeface="Constantia"/>
              </a:rPr>
              <a:t>slots</a:t>
            </a:r>
            <a:r>
              <a:rPr sz="2600" spc="-15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dirty="0">
                <a:solidFill>
                  <a:srgbClr val="FFFFFF"/>
                </a:solidFill>
                <a:latin typeface="Constantia"/>
                <a:cs typeface="Constantia"/>
              </a:rPr>
              <a:t>appear</a:t>
            </a:r>
            <a:r>
              <a:rPr sz="2600" spc="-16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dirty="0">
                <a:solidFill>
                  <a:srgbClr val="FFFFFF"/>
                </a:solidFill>
                <a:latin typeface="Constantia"/>
                <a:cs typeface="Constantia"/>
              </a:rPr>
              <a:t>on</a:t>
            </a:r>
            <a:r>
              <a:rPr sz="2600" spc="-9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spc="-5" dirty="0">
                <a:solidFill>
                  <a:srgbClr val="FFFFFF"/>
                </a:solidFill>
                <a:latin typeface="Constantia"/>
                <a:cs typeface="Constantia"/>
              </a:rPr>
              <a:t>the</a:t>
            </a:r>
            <a:r>
              <a:rPr sz="2600" spc="-7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spc="-10" dirty="0">
                <a:solidFill>
                  <a:srgbClr val="FFFFFF"/>
                </a:solidFill>
                <a:latin typeface="Constantia"/>
                <a:cs typeface="Constantia"/>
              </a:rPr>
              <a:t>motherboard.</a:t>
            </a:r>
            <a:r>
              <a:rPr sz="2600" spc="-7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spc="-5" dirty="0">
                <a:solidFill>
                  <a:srgbClr val="FFFFFF"/>
                </a:solidFill>
                <a:latin typeface="Constantia"/>
                <a:cs typeface="Constantia"/>
              </a:rPr>
              <a:t>They</a:t>
            </a:r>
            <a:r>
              <a:rPr sz="2600" spc="-13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spc="-15" dirty="0">
                <a:solidFill>
                  <a:srgbClr val="FFFFFF"/>
                </a:solidFill>
                <a:latin typeface="Constantia"/>
                <a:cs typeface="Constantia"/>
              </a:rPr>
              <a:t>are </a:t>
            </a:r>
            <a:r>
              <a:rPr sz="2600" spc="-63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spc="-10" dirty="0">
                <a:solidFill>
                  <a:srgbClr val="FFFFFF"/>
                </a:solidFill>
                <a:latin typeface="Constantia"/>
                <a:cs typeface="Constantia"/>
              </a:rPr>
              <a:t>sockets</a:t>
            </a:r>
            <a:r>
              <a:rPr sz="2600" spc="-7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spc="-15" dirty="0">
                <a:solidFill>
                  <a:srgbClr val="FFFFFF"/>
                </a:solidFill>
                <a:latin typeface="Constantia"/>
                <a:cs typeface="Constantia"/>
              </a:rPr>
              <a:t>into</a:t>
            </a:r>
            <a:r>
              <a:rPr sz="2600" spc="-15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spc="-5" dirty="0">
                <a:solidFill>
                  <a:srgbClr val="FFFFFF"/>
                </a:solidFill>
                <a:latin typeface="Constantia"/>
                <a:cs typeface="Constantia"/>
              </a:rPr>
              <a:t>which</a:t>
            </a:r>
            <a:r>
              <a:rPr sz="2600" spc="-10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spc="-5" dirty="0">
                <a:solidFill>
                  <a:srgbClr val="FFFFFF"/>
                </a:solidFill>
                <a:latin typeface="Constantia"/>
                <a:cs typeface="Constantia"/>
              </a:rPr>
              <a:t>adapters</a:t>
            </a:r>
            <a:r>
              <a:rPr sz="2600" spc="-13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spc="-15" dirty="0">
                <a:solidFill>
                  <a:srgbClr val="FFFFFF"/>
                </a:solidFill>
                <a:latin typeface="Constantia"/>
                <a:cs typeface="Constantia"/>
              </a:rPr>
              <a:t>are</a:t>
            </a:r>
            <a:r>
              <a:rPr sz="2600" spc="-12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spc="-15" dirty="0">
                <a:solidFill>
                  <a:srgbClr val="FFFFFF"/>
                </a:solidFill>
                <a:latin typeface="Constantia"/>
                <a:cs typeface="Constantia"/>
              </a:rPr>
              <a:t>connected.</a:t>
            </a:r>
            <a:endParaRPr sz="2600">
              <a:latin typeface="Constantia"/>
              <a:cs typeface="Constantia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3600">
              <a:latin typeface="Constantia"/>
              <a:cs typeface="Constantia"/>
            </a:endParaRPr>
          </a:p>
          <a:p>
            <a:pPr marL="287020" indent="-274320">
              <a:lnSpc>
                <a:spcPct val="100000"/>
              </a:lnSpc>
              <a:buClr>
                <a:srgbClr val="D2CA6C"/>
              </a:buClr>
              <a:buSzPct val="94642"/>
              <a:buFont typeface="Segoe UI Symbol"/>
              <a:buChar char="⚫"/>
              <a:tabLst>
                <a:tab pos="287020" algn="l"/>
              </a:tabLst>
            </a:pPr>
            <a:r>
              <a:rPr sz="2800" b="1" spc="-20" dirty="0">
                <a:solidFill>
                  <a:srgbClr val="00AF50"/>
                </a:solidFill>
                <a:latin typeface="Constantia"/>
                <a:cs typeface="Constantia"/>
              </a:rPr>
              <a:t>Ports</a:t>
            </a:r>
            <a:r>
              <a:rPr sz="2800" b="1" spc="-135" dirty="0">
                <a:solidFill>
                  <a:srgbClr val="00AF50"/>
                </a:solidFill>
                <a:latin typeface="Constantia"/>
                <a:cs typeface="Constantia"/>
              </a:rPr>
              <a:t> </a:t>
            </a:r>
            <a:r>
              <a:rPr sz="2800" b="1" spc="-5" dirty="0">
                <a:solidFill>
                  <a:srgbClr val="00AF50"/>
                </a:solidFill>
                <a:latin typeface="Constantia"/>
                <a:cs typeface="Constantia"/>
              </a:rPr>
              <a:t>and</a:t>
            </a:r>
            <a:r>
              <a:rPr sz="2800" b="1" spc="-10" dirty="0">
                <a:solidFill>
                  <a:srgbClr val="00AF50"/>
                </a:solidFill>
                <a:latin typeface="Constantia"/>
                <a:cs typeface="Constantia"/>
              </a:rPr>
              <a:t> </a:t>
            </a:r>
            <a:r>
              <a:rPr sz="2800" b="1" spc="-15" dirty="0">
                <a:solidFill>
                  <a:srgbClr val="00AF50"/>
                </a:solidFill>
                <a:latin typeface="Constantia"/>
                <a:cs typeface="Constantia"/>
              </a:rPr>
              <a:t>Connectors:</a:t>
            </a:r>
            <a:endParaRPr sz="2800">
              <a:latin typeface="Constantia"/>
              <a:cs typeface="Constantia"/>
            </a:endParaRPr>
          </a:p>
          <a:p>
            <a:pPr marL="12700" marR="5080">
              <a:lnSpc>
                <a:spcPct val="100000"/>
              </a:lnSpc>
              <a:spcBef>
                <a:spcPts val="645"/>
              </a:spcBef>
            </a:pPr>
            <a:r>
              <a:rPr sz="2600" dirty="0">
                <a:solidFill>
                  <a:srgbClr val="FFFFFF"/>
                </a:solidFill>
                <a:latin typeface="Constantia"/>
                <a:cs typeface="Constantia"/>
              </a:rPr>
              <a:t>A</a:t>
            </a:r>
            <a:r>
              <a:rPr sz="2600" spc="-8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spc="-5" dirty="0">
                <a:solidFill>
                  <a:srgbClr val="FFFFFF"/>
                </a:solidFill>
                <a:latin typeface="Constantia"/>
                <a:cs typeface="Constantia"/>
              </a:rPr>
              <a:t>port</a:t>
            </a:r>
            <a:r>
              <a:rPr sz="2600" spc="-8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spc="-5" dirty="0">
                <a:solidFill>
                  <a:srgbClr val="FFFFFF"/>
                </a:solidFill>
                <a:latin typeface="Constantia"/>
                <a:cs typeface="Constantia"/>
              </a:rPr>
              <a:t>is</a:t>
            </a:r>
            <a:r>
              <a:rPr sz="2600" spc="-114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dirty="0">
                <a:solidFill>
                  <a:srgbClr val="FFFFFF"/>
                </a:solidFill>
                <a:latin typeface="Constantia"/>
                <a:cs typeface="Constantia"/>
              </a:rPr>
              <a:t>a</a:t>
            </a:r>
            <a:r>
              <a:rPr sz="2600" spc="-12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spc="-15" dirty="0">
                <a:solidFill>
                  <a:srgbClr val="FFFFFF"/>
                </a:solidFill>
                <a:latin typeface="Constantia"/>
                <a:cs typeface="Constantia"/>
              </a:rPr>
              <a:t>connector</a:t>
            </a:r>
            <a:r>
              <a:rPr sz="2600" spc="-114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spc="-5" dirty="0">
                <a:solidFill>
                  <a:srgbClr val="FFFFFF"/>
                </a:solidFill>
                <a:latin typeface="Constantia"/>
                <a:cs typeface="Constantia"/>
              </a:rPr>
              <a:t>located</a:t>
            </a:r>
            <a:r>
              <a:rPr sz="2600" spc="-8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dirty="0">
                <a:solidFill>
                  <a:srgbClr val="FFFFFF"/>
                </a:solidFill>
                <a:latin typeface="Constantia"/>
                <a:cs typeface="Constantia"/>
              </a:rPr>
              <a:t>on</a:t>
            </a:r>
            <a:r>
              <a:rPr sz="2600" spc="-7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spc="-5" dirty="0">
                <a:solidFill>
                  <a:srgbClr val="FFFFFF"/>
                </a:solidFill>
                <a:latin typeface="Constantia"/>
                <a:cs typeface="Constantia"/>
              </a:rPr>
              <a:t>the</a:t>
            </a:r>
            <a:r>
              <a:rPr sz="2600" spc="-7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spc="-10" dirty="0">
                <a:solidFill>
                  <a:srgbClr val="FFFFFF"/>
                </a:solidFill>
                <a:latin typeface="Constantia"/>
                <a:cs typeface="Constantia"/>
              </a:rPr>
              <a:t>motherboard</a:t>
            </a:r>
            <a:r>
              <a:rPr sz="2600" spc="-9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dirty="0">
                <a:solidFill>
                  <a:srgbClr val="FFFFFF"/>
                </a:solidFill>
                <a:latin typeface="Constantia"/>
                <a:cs typeface="Constantia"/>
              </a:rPr>
              <a:t>or</a:t>
            </a:r>
            <a:r>
              <a:rPr sz="2600" spc="-15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dirty="0">
                <a:solidFill>
                  <a:srgbClr val="FFFFFF"/>
                </a:solidFill>
                <a:latin typeface="Constantia"/>
                <a:cs typeface="Constantia"/>
              </a:rPr>
              <a:t>on</a:t>
            </a:r>
            <a:r>
              <a:rPr sz="2600" spc="-12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dirty="0">
                <a:solidFill>
                  <a:srgbClr val="FFFFFF"/>
                </a:solidFill>
                <a:latin typeface="Constantia"/>
                <a:cs typeface="Constantia"/>
              </a:rPr>
              <a:t>a </a:t>
            </a:r>
            <a:r>
              <a:rPr sz="2600" spc="-63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spc="-10" dirty="0">
                <a:solidFill>
                  <a:srgbClr val="FFFFFF"/>
                </a:solidFill>
                <a:latin typeface="Constantia"/>
                <a:cs typeface="Constantia"/>
              </a:rPr>
              <a:t>separate</a:t>
            </a:r>
            <a:r>
              <a:rPr sz="2600" spc="-14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spc="-35" dirty="0">
                <a:solidFill>
                  <a:srgbClr val="FFFFFF"/>
                </a:solidFill>
                <a:latin typeface="Constantia"/>
                <a:cs typeface="Constantia"/>
              </a:rPr>
              <a:t>adapter.</a:t>
            </a:r>
            <a:endParaRPr sz="2600">
              <a:latin typeface="Constantia"/>
              <a:cs typeface="Constantia"/>
            </a:endParaRPr>
          </a:p>
        </p:txBody>
      </p:sp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142988" y="2391155"/>
            <a:ext cx="1056131" cy="754379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489364" y="2360931"/>
            <a:ext cx="1295463" cy="552957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808976" y="3886200"/>
            <a:ext cx="812292" cy="1277112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135002" y="4038690"/>
            <a:ext cx="1571256" cy="992217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7811140" y="5489511"/>
            <a:ext cx="1028303" cy="1132268"/>
          </a:xfrm>
          <a:prstGeom prst="rect">
            <a:avLst/>
          </a:prstGeom>
        </p:spPr>
      </p:pic>
    </p:spTree>
  </p:cSld>
  <p:clrMapOvr>
    <a:masterClrMapping/>
  </p:clrMapOvr>
  <p:transition>
    <p:wipe/>
    <p:sndAc>
      <p:stSnd>
        <p:snd r:embed="rId2" name="arrow.wav" builtIn="1"/>
      </p:stSnd>
    </p:sndAc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-828" y="0"/>
            <a:ext cx="9145590" cy="1028923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535940" y="837431"/>
            <a:ext cx="7685405" cy="5133340"/>
          </a:xfrm>
          <a:prstGeom prst="rect">
            <a:avLst/>
          </a:prstGeom>
        </p:spPr>
        <p:txBody>
          <a:bodyPr vert="horz" wrap="square" lIns="0" tIns="99695" rIns="0" bIns="0" rtlCol="0">
            <a:spAutoFit/>
          </a:bodyPr>
          <a:lstStyle/>
          <a:p>
            <a:pPr marL="287020" indent="-274320">
              <a:lnSpc>
                <a:spcPct val="100000"/>
              </a:lnSpc>
              <a:spcBef>
                <a:spcPts val="785"/>
              </a:spcBef>
              <a:buClr>
                <a:srgbClr val="D2CA6C"/>
              </a:buClr>
              <a:buSzPct val="94642"/>
              <a:buFont typeface="Segoe UI Symbol"/>
              <a:buChar char="⚫"/>
              <a:tabLst>
                <a:tab pos="287020" algn="l"/>
              </a:tabLst>
            </a:pPr>
            <a:r>
              <a:rPr sz="2800" b="1" spc="-25" dirty="0">
                <a:solidFill>
                  <a:srgbClr val="FFFF00"/>
                </a:solidFill>
                <a:latin typeface="Constantia"/>
                <a:cs typeface="Constantia"/>
              </a:rPr>
              <a:t>Bays:</a:t>
            </a:r>
            <a:endParaRPr sz="2800">
              <a:latin typeface="Constantia"/>
              <a:cs typeface="Constantia"/>
            </a:endParaRPr>
          </a:p>
          <a:p>
            <a:pPr marL="12700" marR="5080">
              <a:lnSpc>
                <a:spcPct val="100000"/>
              </a:lnSpc>
              <a:spcBef>
                <a:spcPts val="640"/>
              </a:spcBef>
            </a:pPr>
            <a:r>
              <a:rPr sz="2600" dirty="0">
                <a:solidFill>
                  <a:srgbClr val="FFFFFF"/>
                </a:solidFill>
                <a:latin typeface="Constantia"/>
                <a:cs typeface="Constantia"/>
              </a:rPr>
              <a:t>A</a:t>
            </a:r>
            <a:r>
              <a:rPr sz="2600" spc="-4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spc="-5" dirty="0">
                <a:solidFill>
                  <a:srgbClr val="FFFFFF"/>
                </a:solidFill>
                <a:latin typeface="Constantia"/>
                <a:cs typeface="Constantia"/>
              </a:rPr>
              <a:t>b</a:t>
            </a:r>
            <a:r>
              <a:rPr sz="2600" spc="-45" dirty="0">
                <a:solidFill>
                  <a:srgbClr val="FFFFFF"/>
                </a:solidFill>
                <a:latin typeface="Constantia"/>
                <a:cs typeface="Constantia"/>
              </a:rPr>
              <a:t>a</a:t>
            </a:r>
            <a:r>
              <a:rPr sz="2600" dirty="0">
                <a:solidFill>
                  <a:srgbClr val="FFFFFF"/>
                </a:solidFill>
                <a:latin typeface="Constantia"/>
                <a:cs typeface="Constantia"/>
              </a:rPr>
              <a:t>y</a:t>
            </a:r>
            <a:r>
              <a:rPr sz="2600" spc="-6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spc="-15" dirty="0">
                <a:solidFill>
                  <a:srgbClr val="FFFFFF"/>
                </a:solidFill>
                <a:latin typeface="Constantia"/>
                <a:cs typeface="Constantia"/>
              </a:rPr>
              <a:t>i</a:t>
            </a:r>
            <a:r>
              <a:rPr sz="2600" dirty="0">
                <a:solidFill>
                  <a:srgbClr val="FFFFFF"/>
                </a:solidFill>
                <a:latin typeface="Constantia"/>
                <a:cs typeface="Constantia"/>
              </a:rPr>
              <a:t>s</a:t>
            </a:r>
            <a:r>
              <a:rPr sz="2600" spc="-12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dirty="0">
                <a:solidFill>
                  <a:srgbClr val="FFFFFF"/>
                </a:solidFill>
                <a:latin typeface="Constantia"/>
                <a:cs typeface="Constantia"/>
              </a:rPr>
              <a:t>a</a:t>
            </a:r>
            <a:r>
              <a:rPr sz="2600" spc="-114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dirty="0">
                <a:solidFill>
                  <a:srgbClr val="FFFFFF"/>
                </a:solidFill>
                <a:latin typeface="Constantia"/>
                <a:cs typeface="Constantia"/>
              </a:rPr>
              <a:t>spa</a:t>
            </a:r>
            <a:r>
              <a:rPr sz="2600" spc="-50" dirty="0">
                <a:solidFill>
                  <a:srgbClr val="FFFFFF"/>
                </a:solidFill>
                <a:latin typeface="Constantia"/>
                <a:cs typeface="Constantia"/>
              </a:rPr>
              <a:t>c</a:t>
            </a:r>
            <a:r>
              <a:rPr sz="2600" dirty="0">
                <a:solidFill>
                  <a:srgbClr val="FFFFFF"/>
                </a:solidFill>
                <a:latin typeface="Constantia"/>
                <a:cs typeface="Constantia"/>
              </a:rPr>
              <a:t>e</a:t>
            </a:r>
            <a:r>
              <a:rPr sz="2600" spc="-7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spc="-5" dirty="0">
                <a:solidFill>
                  <a:srgbClr val="FFFFFF"/>
                </a:solidFill>
                <a:latin typeface="Constantia"/>
                <a:cs typeface="Constantia"/>
              </a:rPr>
              <a:t>insid</a:t>
            </a:r>
            <a:r>
              <a:rPr sz="2600" dirty="0">
                <a:solidFill>
                  <a:srgbClr val="FFFFFF"/>
                </a:solidFill>
                <a:latin typeface="Constantia"/>
                <a:cs typeface="Constantia"/>
              </a:rPr>
              <a:t>e</a:t>
            </a:r>
            <a:r>
              <a:rPr sz="2600" spc="-8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spc="-5" dirty="0">
                <a:solidFill>
                  <a:srgbClr val="FFFFFF"/>
                </a:solidFill>
                <a:latin typeface="Constantia"/>
                <a:cs typeface="Constantia"/>
              </a:rPr>
              <a:t>t</a:t>
            </a:r>
            <a:r>
              <a:rPr sz="2600" spc="5" dirty="0">
                <a:solidFill>
                  <a:srgbClr val="FFFFFF"/>
                </a:solidFill>
                <a:latin typeface="Constantia"/>
                <a:cs typeface="Constantia"/>
              </a:rPr>
              <a:t>h</a:t>
            </a:r>
            <a:r>
              <a:rPr sz="2600" dirty="0">
                <a:solidFill>
                  <a:srgbClr val="FFFFFF"/>
                </a:solidFill>
                <a:latin typeface="Constantia"/>
                <a:cs typeface="Constantia"/>
              </a:rPr>
              <a:t>e</a:t>
            </a:r>
            <a:r>
              <a:rPr sz="2600" spc="-14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spc="-50" dirty="0">
                <a:solidFill>
                  <a:srgbClr val="FFFFFF"/>
                </a:solidFill>
                <a:latin typeface="Constantia"/>
                <a:cs typeface="Constantia"/>
              </a:rPr>
              <a:t>c</a:t>
            </a:r>
            <a:r>
              <a:rPr sz="2600" dirty="0">
                <a:solidFill>
                  <a:srgbClr val="FFFFFF"/>
                </a:solidFill>
                <a:latin typeface="Constantia"/>
                <a:cs typeface="Constantia"/>
              </a:rPr>
              <a:t>ompu</a:t>
            </a:r>
            <a:r>
              <a:rPr sz="2600" spc="-25" dirty="0">
                <a:solidFill>
                  <a:srgbClr val="FFFFFF"/>
                </a:solidFill>
                <a:latin typeface="Constantia"/>
                <a:cs typeface="Constantia"/>
              </a:rPr>
              <a:t>t</a:t>
            </a:r>
            <a:r>
              <a:rPr sz="2600" dirty="0">
                <a:solidFill>
                  <a:srgbClr val="FFFFFF"/>
                </a:solidFill>
                <a:latin typeface="Constantia"/>
                <a:cs typeface="Constantia"/>
              </a:rPr>
              <a:t>er</a:t>
            </a:r>
            <a:r>
              <a:rPr sz="2600" spc="-18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spc="-5" dirty="0">
                <a:solidFill>
                  <a:srgbClr val="FFFFFF"/>
                </a:solidFill>
                <a:latin typeface="Constantia"/>
                <a:cs typeface="Constantia"/>
              </a:rPr>
              <a:t>cas</a:t>
            </a:r>
            <a:r>
              <a:rPr sz="2600" dirty="0">
                <a:solidFill>
                  <a:srgbClr val="FFFFFF"/>
                </a:solidFill>
                <a:latin typeface="Constantia"/>
                <a:cs typeface="Constantia"/>
              </a:rPr>
              <a:t>e</a:t>
            </a:r>
            <a:r>
              <a:rPr sz="2600" spc="-13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spc="-25" dirty="0">
                <a:solidFill>
                  <a:srgbClr val="FFFFFF"/>
                </a:solidFill>
                <a:latin typeface="Constantia"/>
                <a:cs typeface="Constantia"/>
              </a:rPr>
              <a:t>w</a:t>
            </a:r>
            <a:r>
              <a:rPr sz="2600" dirty="0">
                <a:solidFill>
                  <a:srgbClr val="FFFFFF"/>
                </a:solidFill>
                <a:latin typeface="Constantia"/>
                <a:cs typeface="Constantia"/>
              </a:rPr>
              <a:t>he</a:t>
            </a:r>
            <a:r>
              <a:rPr sz="2600" spc="-35" dirty="0">
                <a:solidFill>
                  <a:srgbClr val="FFFFFF"/>
                </a:solidFill>
                <a:latin typeface="Constantia"/>
                <a:cs typeface="Constantia"/>
              </a:rPr>
              <a:t>r</a:t>
            </a:r>
            <a:r>
              <a:rPr sz="2600" dirty="0">
                <a:solidFill>
                  <a:srgbClr val="FFFFFF"/>
                </a:solidFill>
                <a:latin typeface="Constantia"/>
                <a:cs typeface="Constantia"/>
              </a:rPr>
              <a:t>e</a:t>
            </a:r>
            <a:r>
              <a:rPr sz="2600" spc="-12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dirty="0">
                <a:solidFill>
                  <a:srgbClr val="FFFFFF"/>
                </a:solidFill>
                <a:latin typeface="Constantia"/>
                <a:cs typeface="Constantia"/>
              </a:rPr>
              <a:t>a</a:t>
            </a:r>
            <a:r>
              <a:rPr sz="2600" spc="-6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dirty="0">
                <a:solidFill>
                  <a:srgbClr val="FFFFFF"/>
                </a:solidFill>
                <a:latin typeface="Constantia"/>
                <a:cs typeface="Constantia"/>
              </a:rPr>
              <a:t>ha</a:t>
            </a:r>
            <a:r>
              <a:rPr sz="2600" spc="-40" dirty="0">
                <a:solidFill>
                  <a:srgbClr val="FFFFFF"/>
                </a:solidFill>
                <a:latin typeface="Constantia"/>
                <a:cs typeface="Constantia"/>
              </a:rPr>
              <a:t>r</a:t>
            </a:r>
            <a:r>
              <a:rPr sz="2600" dirty="0">
                <a:solidFill>
                  <a:srgbClr val="FFFFFF"/>
                </a:solidFill>
                <a:latin typeface="Constantia"/>
                <a:cs typeface="Constantia"/>
              </a:rPr>
              <a:t>d  </a:t>
            </a:r>
            <a:r>
              <a:rPr sz="2600" spc="-15" dirty="0">
                <a:solidFill>
                  <a:srgbClr val="FFFFFF"/>
                </a:solidFill>
                <a:latin typeface="Constantia"/>
                <a:cs typeface="Constantia"/>
              </a:rPr>
              <a:t>drive,</a:t>
            </a:r>
            <a:r>
              <a:rPr sz="2600" spc="-3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spc="25" dirty="0">
                <a:solidFill>
                  <a:srgbClr val="FFFFFF"/>
                </a:solidFill>
                <a:latin typeface="Constantia"/>
                <a:cs typeface="Constantia"/>
              </a:rPr>
              <a:t>floppy</a:t>
            </a:r>
            <a:r>
              <a:rPr sz="2600" spc="-16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spc="-20" dirty="0">
                <a:solidFill>
                  <a:srgbClr val="FFFFFF"/>
                </a:solidFill>
                <a:latin typeface="Constantia"/>
                <a:cs typeface="Constantia"/>
              </a:rPr>
              <a:t>drive</a:t>
            </a:r>
            <a:r>
              <a:rPr sz="2600" spc="-12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dirty="0">
                <a:solidFill>
                  <a:srgbClr val="FFFFFF"/>
                </a:solidFill>
                <a:latin typeface="Constantia"/>
                <a:cs typeface="Constantia"/>
              </a:rPr>
              <a:t>or</a:t>
            </a:r>
            <a:r>
              <a:rPr sz="2600" spc="-11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spc="-15" dirty="0">
                <a:solidFill>
                  <a:srgbClr val="FFFFFF"/>
                </a:solidFill>
                <a:latin typeface="Constantia"/>
                <a:cs typeface="Constantia"/>
              </a:rPr>
              <a:t>CD-ROM</a:t>
            </a:r>
            <a:r>
              <a:rPr sz="2600" spc="-10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spc="-20" dirty="0">
                <a:solidFill>
                  <a:srgbClr val="FFFFFF"/>
                </a:solidFill>
                <a:latin typeface="Constantia"/>
                <a:cs typeface="Constantia"/>
              </a:rPr>
              <a:t>drive</a:t>
            </a:r>
            <a:r>
              <a:rPr sz="2600" spc="-114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dirty="0">
                <a:solidFill>
                  <a:srgbClr val="FFFFFF"/>
                </a:solidFill>
                <a:latin typeface="Constantia"/>
                <a:cs typeface="Constantia"/>
              </a:rPr>
              <a:t>sits</a:t>
            </a:r>
            <a:endParaRPr sz="2600">
              <a:latin typeface="Constantia"/>
              <a:cs typeface="Constantia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3600">
              <a:latin typeface="Constantia"/>
              <a:cs typeface="Constantia"/>
            </a:endParaRPr>
          </a:p>
          <a:p>
            <a:pPr marL="287020" indent="-274320">
              <a:lnSpc>
                <a:spcPct val="100000"/>
              </a:lnSpc>
              <a:buClr>
                <a:srgbClr val="D2CA6C"/>
              </a:buClr>
              <a:buSzPct val="94642"/>
              <a:buFont typeface="Segoe UI Symbol"/>
              <a:buChar char="⚫"/>
              <a:tabLst>
                <a:tab pos="287020" algn="l"/>
              </a:tabLst>
            </a:pPr>
            <a:r>
              <a:rPr sz="2800" b="1" spc="-50" dirty="0">
                <a:solidFill>
                  <a:srgbClr val="FFFF00"/>
                </a:solidFill>
                <a:latin typeface="Constantia"/>
                <a:cs typeface="Constantia"/>
              </a:rPr>
              <a:t>Power</a:t>
            </a:r>
            <a:r>
              <a:rPr sz="2800" b="1" spc="-100" dirty="0">
                <a:solidFill>
                  <a:srgbClr val="FFFF00"/>
                </a:solidFill>
                <a:latin typeface="Constantia"/>
                <a:cs typeface="Constantia"/>
              </a:rPr>
              <a:t> </a:t>
            </a:r>
            <a:r>
              <a:rPr sz="2800" b="1" spc="-15" dirty="0">
                <a:solidFill>
                  <a:srgbClr val="FFFF00"/>
                </a:solidFill>
                <a:latin typeface="Constantia"/>
                <a:cs typeface="Constantia"/>
              </a:rPr>
              <a:t>Supply:</a:t>
            </a:r>
            <a:endParaRPr sz="2800">
              <a:latin typeface="Constantia"/>
              <a:cs typeface="Constantia"/>
            </a:endParaRPr>
          </a:p>
          <a:p>
            <a:pPr marL="12700" marR="82550">
              <a:lnSpc>
                <a:spcPct val="100000"/>
              </a:lnSpc>
              <a:spcBef>
                <a:spcPts val="645"/>
              </a:spcBef>
            </a:pPr>
            <a:r>
              <a:rPr sz="2600" dirty="0">
                <a:solidFill>
                  <a:srgbClr val="FFFFFF"/>
                </a:solidFill>
                <a:latin typeface="Constantia"/>
                <a:cs typeface="Constantia"/>
              </a:rPr>
              <a:t>A</a:t>
            </a:r>
            <a:r>
              <a:rPr sz="2600" spc="-8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spc="-25" dirty="0">
                <a:solidFill>
                  <a:srgbClr val="FFFFFF"/>
                </a:solidFill>
                <a:latin typeface="Constantia"/>
                <a:cs typeface="Constantia"/>
              </a:rPr>
              <a:t>power</a:t>
            </a:r>
            <a:r>
              <a:rPr sz="2600" spc="-15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spc="-5" dirty="0">
                <a:solidFill>
                  <a:srgbClr val="FFFFFF"/>
                </a:solidFill>
                <a:latin typeface="Constantia"/>
                <a:cs typeface="Constantia"/>
              </a:rPr>
              <a:t>supply</a:t>
            </a:r>
            <a:r>
              <a:rPr sz="2600" spc="-16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spc="-10" dirty="0">
                <a:solidFill>
                  <a:srgbClr val="FFFFFF"/>
                </a:solidFill>
                <a:latin typeface="Constantia"/>
                <a:cs typeface="Constantia"/>
              </a:rPr>
              <a:t>changes</a:t>
            </a:r>
            <a:r>
              <a:rPr sz="2600" spc="-4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dirty="0">
                <a:solidFill>
                  <a:srgbClr val="FFFFFF"/>
                </a:solidFill>
                <a:latin typeface="Constantia"/>
                <a:cs typeface="Constantia"/>
              </a:rPr>
              <a:t>normal</a:t>
            </a:r>
            <a:r>
              <a:rPr sz="2600" spc="-1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dirty="0">
                <a:solidFill>
                  <a:srgbClr val="FFFFFF"/>
                </a:solidFill>
                <a:latin typeface="Constantia"/>
                <a:cs typeface="Constantia"/>
              </a:rPr>
              <a:t>household</a:t>
            </a:r>
            <a:r>
              <a:rPr sz="2600" spc="-8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spc="-5" dirty="0">
                <a:solidFill>
                  <a:srgbClr val="FFFFFF"/>
                </a:solidFill>
                <a:latin typeface="Constantia"/>
                <a:cs typeface="Constantia"/>
              </a:rPr>
              <a:t>electricity </a:t>
            </a:r>
            <a:r>
              <a:rPr sz="2600" spc="-64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spc="-15" dirty="0">
                <a:solidFill>
                  <a:srgbClr val="FFFFFF"/>
                </a:solidFill>
                <a:latin typeface="Constantia"/>
                <a:cs typeface="Constantia"/>
              </a:rPr>
              <a:t>into</a:t>
            </a:r>
            <a:r>
              <a:rPr sz="2600" spc="-14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dirty="0">
                <a:solidFill>
                  <a:srgbClr val="FFFFFF"/>
                </a:solidFill>
                <a:latin typeface="Constantia"/>
                <a:cs typeface="Constantia"/>
              </a:rPr>
              <a:t>electricity</a:t>
            </a:r>
            <a:r>
              <a:rPr sz="2600" spc="-11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spc="-5" dirty="0">
                <a:solidFill>
                  <a:srgbClr val="FFFFFF"/>
                </a:solidFill>
                <a:latin typeface="Constantia"/>
                <a:cs typeface="Constantia"/>
              </a:rPr>
              <a:t>that</a:t>
            </a:r>
            <a:r>
              <a:rPr sz="2600" spc="-14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dirty="0">
                <a:solidFill>
                  <a:srgbClr val="FFFFFF"/>
                </a:solidFill>
                <a:latin typeface="Constantia"/>
                <a:cs typeface="Constantia"/>
              </a:rPr>
              <a:t>a</a:t>
            </a:r>
            <a:r>
              <a:rPr sz="2600" spc="-14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spc="-15" dirty="0">
                <a:solidFill>
                  <a:srgbClr val="FFFFFF"/>
                </a:solidFill>
                <a:latin typeface="Constantia"/>
                <a:cs typeface="Constantia"/>
              </a:rPr>
              <a:t>computer</a:t>
            </a:r>
            <a:r>
              <a:rPr sz="2600" spc="-19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spc="-5" dirty="0">
                <a:solidFill>
                  <a:srgbClr val="FFFFFF"/>
                </a:solidFill>
                <a:latin typeface="Constantia"/>
                <a:cs typeface="Constantia"/>
              </a:rPr>
              <a:t>can</a:t>
            </a:r>
            <a:r>
              <a:rPr sz="2600" spc="-8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spc="-5" dirty="0">
                <a:solidFill>
                  <a:srgbClr val="FFFFFF"/>
                </a:solidFill>
                <a:latin typeface="Constantia"/>
                <a:cs typeface="Constantia"/>
              </a:rPr>
              <a:t>use.</a:t>
            </a:r>
            <a:endParaRPr sz="2600">
              <a:latin typeface="Constantia"/>
              <a:cs typeface="Constantia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3600">
              <a:latin typeface="Constantia"/>
              <a:cs typeface="Constantia"/>
            </a:endParaRPr>
          </a:p>
          <a:p>
            <a:pPr marL="287020" indent="-274320">
              <a:lnSpc>
                <a:spcPct val="100000"/>
              </a:lnSpc>
              <a:buClr>
                <a:srgbClr val="D2CA6C"/>
              </a:buClr>
              <a:buSzPct val="94642"/>
              <a:buFont typeface="Segoe UI Symbol"/>
              <a:buChar char="⚫"/>
              <a:tabLst>
                <a:tab pos="287020" algn="l"/>
              </a:tabLst>
            </a:pPr>
            <a:r>
              <a:rPr sz="2800" b="1" spc="-10" dirty="0">
                <a:solidFill>
                  <a:srgbClr val="FFFF00"/>
                </a:solidFill>
                <a:latin typeface="Constantia"/>
                <a:cs typeface="Constantia"/>
              </a:rPr>
              <a:t>Sound</a:t>
            </a:r>
            <a:r>
              <a:rPr sz="2800" b="1" spc="-20" dirty="0">
                <a:solidFill>
                  <a:srgbClr val="FFFF00"/>
                </a:solidFill>
                <a:latin typeface="Constantia"/>
                <a:cs typeface="Constantia"/>
              </a:rPr>
              <a:t> </a:t>
            </a:r>
            <a:r>
              <a:rPr sz="2800" b="1" spc="-10" dirty="0">
                <a:solidFill>
                  <a:srgbClr val="FFFF00"/>
                </a:solidFill>
                <a:latin typeface="Constantia"/>
                <a:cs typeface="Constantia"/>
              </a:rPr>
              <a:t>Components</a:t>
            </a:r>
            <a:r>
              <a:rPr sz="2800" b="1" spc="-30" dirty="0">
                <a:solidFill>
                  <a:srgbClr val="FFFF00"/>
                </a:solidFill>
                <a:latin typeface="Constantia"/>
                <a:cs typeface="Constantia"/>
              </a:rPr>
              <a:t> </a:t>
            </a:r>
            <a:r>
              <a:rPr sz="2800" b="1" spc="-5" dirty="0">
                <a:solidFill>
                  <a:srgbClr val="FFFF00"/>
                </a:solidFill>
                <a:latin typeface="Constantia"/>
                <a:cs typeface="Constantia"/>
              </a:rPr>
              <a:t>:</a:t>
            </a:r>
            <a:endParaRPr sz="2800">
              <a:latin typeface="Constantia"/>
              <a:cs typeface="Constantia"/>
            </a:endParaRPr>
          </a:p>
          <a:p>
            <a:pPr marL="12700" marR="561340">
              <a:lnSpc>
                <a:spcPct val="100000"/>
              </a:lnSpc>
              <a:spcBef>
                <a:spcPts val="645"/>
              </a:spcBef>
            </a:pPr>
            <a:r>
              <a:rPr sz="2600" dirty="0">
                <a:solidFill>
                  <a:srgbClr val="FFFFFF"/>
                </a:solidFill>
                <a:latin typeface="Constantia"/>
                <a:cs typeface="Constantia"/>
              </a:rPr>
              <a:t>A</a:t>
            </a:r>
            <a:r>
              <a:rPr sz="2600" spc="-9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dirty="0">
                <a:solidFill>
                  <a:srgbClr val="FFFFFF"/>
                </a:solidFill>
                <a:latin typeface="Constantia"/>
                <a:cs typeface="Constantia"/>
              </a:rPr>
              <a:t>so</a:t>
            </a:r>
            <a:r>
              <a:rPr sz="2600" spc="5" dirty="0">
                <a:solidFill>
                  <a:srgbClr val="FFFFFF"/>
                </a:solidFill>
                <a:latin typeface="Constantia"/>
                <a:cs typeface="Constantia"/>
              </a:rPr>
              <a:t>u</a:t>
            </a:r>
            <a:r>
              <a:rPr sz="2600" spc="-5" dirty="0">
                <a:solidFill>
                  <a:srgbClr val="FFFFFF"/>
                </a:solidFill>
                <a:latin typeface="Constantia"/>
                <a:cs typeface="Constantia"/>
              </a:rPr>
              <a:t>n</a:t>
            </a:r>
            <a:r>
              <a:rPr sz="2600" dirty="0">
                <a:solidFill>
                  <a:srgbClr val="FFFFFF"/>
                </a:solidFill>
                <a:latin typeface="Constantia"/>
                <a:cs typeface="Constantia"/>
              </a:rPr>
              <a:t>d</a:t>
            </a:r>
            <a:r>
              <a:rPr sz="2600" spc="-10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spc="-5" dirty="0">
                <a:solidFill>
                  <a:srgbClr val="FFFFFF"/>
                </a:solidFill>
                <a:latin typeface="Constantia"/>
                <a:cs typeface="Constantia"/>
              </a:rPr>
              <a:t>ca</a:t>
            </a:r>
            <a:r>
              <a:rPr sz="2600" spc="-35" dirty="0">
                <a:solidFill>
                  <a:srgbClr val="FFFFFF"/>
                </a:solidFill>
                <a:latin typeface="Constantia"/>
                <a:cs typeface="Constantia"/>
              </a:rPr>
              <a:t>r</a:t>
            </a:r>
            <a:r>
              <a:rPr sz="2600" dirty="0">
                <a:solidFill>
                  <a:srgbClr val="FFFFFF"/>
                </a:solidFill>
                <a:latin typeface="Constantia"/>
                <a:cs typeface="Constantia"/>
              </a:rPr>
              <a:t>d le</a:t>
            </a:r>
            <a:r>
              <a:rPr sz="2600" spc="5" dirty="0">
                <a:solidFill>
                  <a:srgbClr val="FFFFFF"/>
                </a:solidFill>
                <a:latin typeface="Constantia"/>
                <a:cs typeface="Constantia"/>
              </a:rPr>
              <a:t>t</a:t>
            </a:r>
            <a:r>
              <a:rPr sz="2600" dirty="0">
                <a:solidFill>
                  <a:srgbClr val="FFFFFF"/>
                </a:solidFill>
                <a:latin typeface="Constantia"/>
                <a:cs typeface="Constantia"/>
              </a:rPr>
              <a:t>s</a:t>
            </a:r>
            <a:r>
              <a:rPr sz="2600" spc="-13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dirty="0">
                <a:solidFill>
                  <a:srgbClr val="FFFFFF"/>
                </a:solidFill>
                <a:latin typeface="Constantia"/>
                <a:cs typeface="Constantia"/>
              </a:rPr>
              <a:t>a</a:t>
            </a:r>
            <a:r>
              <a:rPr sz="2600" spc="-14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spc="-50" dirty="0">
                <a:solidFill>
                  <a:srgbClr val="FFFFFF"/>
                </a:solidFill>
                <a:latin typeface="Constantia"/>
                <a:cs typeface="Constantia"/>
              </a:rPr>
              <a:t>c</a:t>
            </a:r>
            <a:r>
              <a:rPr sz="2600" dirty="0">
                <a:solidFill>
                  <a:srgbClr val="FFFFFF"/>
                </a:solidFill>
                <a:latin typeface="Constantia"/>
                <a:cs typeface="Constantia"/>
              </a:rPr>
              <a:t>ompu</a:t>
            </a:r>
            <a:r>
              <a:rPr sz="2600" spc="-25" dirty="0">
                <a:solidFill>
                  <a:srgbClr val="FFFFFF"/>
                </a:solidFill>
                <a:latin typeface="Constantia"/>
                <a:cs typeface="Constantia"/>
              </a:rPr>
              <a:t>t</a:t>
            </a:r>
            <a:r>
              <a:rPr sz="2600" dirty="0">
                <a:solidFill>
                  <a:srgbClr val="FFFFFF"/>
                </a:solidFill>
                <a:latin typeface="Constantia"/>
                <a:cs typeface="Constantia"/>
              </a:rPr>
              <a:t>er</a:t>
            </a:r>
            <a:r>
              <a:rPr sz="2600" spc="-16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dirty="0">
                <a:solidFill>
                  <a:srgbClr val="FFFFFF"/>
                </a:solidFill>
                <a:latin typeface="Constantia"/>
                <a:cs typeface="Constantia"/>
              </a:rPr>
              <a:t>pl</a:t>
            </a:r>
            <a:r>
              <a:rPr sz="2600" spc="-55" dirty="0">
                <a:solidFill>
                  <a:srgbClr val="FFFFFF"/>
                </a:solidFill>
                <a:latin typeface="Constantia"/>
                <a:cs typeface="Constantia"/>
              </a:rPr>
              <a:t>a</a:t>
            </a:r>
            <a:r>
              <a:rPr sz="2600" dirty="0">
                <a:solidFill>
                  <a:srgbClr val="FFFFFF"/>
                </a:solidFill>
                <a:latin typeface="Constantia"/>
                <a:cs typeface="Constantia"/>
              </a:rPr>
              <a:t>y</a:t>
            </a:r>
            <a:r>
              <a:rPr sz="2600" spc="-14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dirty="0">
                <a:solidFill>
                  <a:srgbClr val="FFFFFF"/>
                </a:solidFill>
                <a:latin typeface="Constantia"/>
                <a:cs typeface="Constantia"/>
              </a:rPr>
              <a:t>and</a:t>
            </a:r>
            <a:r>
              <a:rPr sz="2600" spc="-40" dirty="0">
                <a:solidFill>
                  <a:srgbClr val="FFFFFF"/>
                </a:solidFill>
                <a:latin typeface="Constantia"/>
                <a:cs typeface="Constantia"/>
              </a:rPr>
              <a:t> r</a:t>
            </a:r>
            <a:r>
              <a:rPr sz="2600" dirty="0">
                <a:solidFill>
                  <a:srgbClr val="FFFFFF"/>
                </a:solidFill>
                <a:latin typeface="Constantia"/>
                <a:cs typeface="Constantia"/>
              </a:rPr>
              <a:t>e</a:t>
            </a:r>
            <a:r>
              <a:rPr sz="2600" spc="-45" dirty="0">
                <a:solidFill>
                  <a:srgbClr val="FFFFFF"/>
                </a:solidFill>
                <a:latin typeface="Constantia"/>
                <a:cs typeface="Constantia"/>
              </a:rPr>
              <a:t>c</a:t>
            </a:r>
            <a:r>
              <a:rPr sz="2600" dirty="0">
                <a:solidFill>
                  <a:srgbClr val="FFFFFF"/>
                </a:solidFill>
                <a:latin typeface="Constantia"/>
                <a:cs typeface="Constantia"/>
              </a:rPr>
              <a:t>o</a:t>
            </a:r>
            <a:r>
              <a:rPr sz="2600" spc="-40" dirty="0">
                <a:solidFill>
                  <a:srgbClr val="FFFFFF"/>
                </a:solidFill>
                <a:latin typeface="Constantia"/>
                <a:cs typeface="Constantia"/>
              </a:rPr>
              <a:t>r</a:t>
            </a:r>
            <a:r>
              <a:rPr sz="2600" dirty="0">
                <a:solidFill>
                  <a:srgbClr val="FFFFFF"/>
                </a:solidFill>
                <a:latin typeface="Constantia"/>
                <a:cs typeface="Constantia"/>
              </a:rPr>
              <a:t>d</a:t>
            </a:r>
            <a:r>
              <a:rPr sz="2600" spc="-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dirty="0">
                <a:solidFill>
                  <a:srgbClr val="FFFFFF"/>
                </a:solidFill>
                <a:latin typeface="Constantia"/>
                <a:cs typeface="Constantia"/>
              </a:rPr>
              <a:t>hi</a:t>
            </a:r>
            <a:r>
              <a:rPr sz="2600" spc="-30" dirty="0">
                <a:solidFill>
                  <a:srgbClr val="FFFFFF"/>
                </a:solidFill>
                <a:latin typeface="Constantia"/>
                <a:cs typeface="Constantia"/>
              </a:rPr>
              <a:t>g</a:t>
            </a:r>
            <a:r>
              <a:rPr sz="2600" dirty="0">
                <a:solidFill>
                  <a:srgbClr val="FFFFFF"/>
                </a:solidFill>
                <a:latin typeface="Constantia"/>
                <a:cs typeface="Constantia"/>
              </a:rPr>
              <a:t>h  </a:t>
            </a:r>
            <a:r>
              <a:rPr sz="2600" spc="-5" dirty="0">
                <a:solidFill>
                  <a:srgbClr val="FFFFFF"/>
                </a:solidFill>
                <a:latin typeface="Constantia"/>
                <a:cs typeface="Constantia"/>
              </a:rPr>
              <a:t>quality</a:t>
            </a:r>
            <a:r>
              <a:rPr sz="2600" spc="-14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dirty="0">
                <a:solidFill>
                  <a:srgbClr val="FFFFFF"/>
                </a:solidFill>
                <a:latin typeface="Constantia"/>
                <a:cs typeface="Constantia"/>
              </a:rPr>
              <a:t>sound.</a:t>
            </a:r>
            <a:endParaRPr sz="2600">
              <a:latin typeface="Constantia"/>
              <a:cs typeface="Constantia"/>
            </a:endParaRPr>
          </a:p>
        </p:txBody>
      </p:sp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315200" y="2057400"/>
            <a:ext cx="1185672" cy="1185672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575804" y="4183379"/>
            <a:ext cx="998220" cy="998219"/>
          </a:xfrm>
          <a:prstGeom prst="rect">
            <a:avLst/>
          </a:prstGeom>
        </p:spPr>
      </p:pic>
    </p:spTree>
  </p:cSld>
  <p:clrMapOvr>
    <a:masterClrMapping/>
  </p:clrMapOvr>
  <p:transition>
    <p:wipe dir="d"/>
    <p:sndAc>
      <p:stSnd>
        <p:snd r:embed="rId2" name="arrow.wav" builtIn="1"/>
      </p:stSnd>
    </p:sndAc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4500" y="1031494"/>
            <a:ext cx="5466080" cy="7880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5000" spc="-10" dirty="0"/>
              <a:t>Components</a:t>
            </a:r>
            <a:r>
              <a:rPr sz="5000" spc="-40" dirty="0"/>
              <a:t> </a:t>
            </a:r>
            <a:r>
              <a:rPr sz="5000" dirty="0"/>
              <a:t>of</a:t>
            </a:r>
            <a:r>
              <a:rPr sz="5000" spc="-25" dirty="0"/>
              <a:t> </a:t>
            </a:r>
            <a:r>
              <a:rPr sz="5000" spc="-5" dirty="0"/>
              <a:t>CPU:</a:t>
            </a:r>
            <a:endParaRPr sz="5000"/>
          </a:p>
        </p:txBody>
      </p:sp>
      <p:sp>
        <p:nvSpPr>
          <p:cNvPr id="3" name="object 3"/>
          <p:cNvSpPr txBox="1"/>
          <p:nvPr/>
        </p:nvSpPr>
        <p:spPr>
          <a:xfrm>
            <a:off x="1298194" y="2453386"/>
            <a:ext cx="3598545" cy="23247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73380" indent="-361315">
              <a:lnSpc>
                <a:spcPct val="100000"/>
              </a:lnSpc>
              <a:spcBef>
                <a:spcPts val="105"/>
              </a:spcBef>
              <a:buClr>
                <a:srgbClr val="D2CA6C"/>
              </a:buClr>
              <a:buSzPct val="94230"/>
              <a:buFont typeface="Wingdings"/>
              <a:buChar char=""/>
              <a:tabLst>
                <a:tab pos="374015" algn="l"/>
              </a:tabLst>
            </a:pPr>
            <a:r>
              <a:rPr sz="2600" spc="-15" dirty="0">
                <a:solidFill>
                  <a:srgbClr val="FFFFFF"/>
                </a:solidFill>
                <a:latin typeface="Constantia"/>
                <a:cs typeface="Constantia"/>
              </a:rPr>
              <a:t>Control</a:t>
            </a:r>
            <a:r>
              <a:rPr sz="2600" spc="-6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spc="-20" dirty="0">
                <a:solidFill>
                  <a:srgbClr val="FFFFFF"/>
                </a:solidFill>
                <a:latin typeface="Constantia"/>
                <a:cs typeface="Constantia"/>
              </a:rPr>
              <a:t>Unit</a:t>
            </a:r>
            <a:endParaRPr sz="2600">
              <a:latin typeface="Constantia"/>
              <a:cs typeface="Constantia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Clr>
                <a:srgbClr val="D2CA6C"/>
              </a:buClr>
              <a:buFont typeface="Wingdings"/>
              <a:buChar char=""/>
            </a:pPr>
            <a:endParaRPr sz="3550">
              <a:latin typeface="Constantia"/>
              <a:cs typeface="Constantia"/>
            </a:endParaRPr>
          </a:p>
          <a:p>
            <a:pPr marL="368935" indent="-356870">
              <a:lnSpc>
                <a:spcPct val="100000"/>
              </a:lnSpc>
              <a:buClr>
                <a:srgbClr val="D2CA6C"/>
              </a:buClr>
              <a:buSzPct val="94230"/>
              <a:buFont typeface="Wingdings"/>
              <a:buChar char=""/>
              <a:tabLst>
                <a:tab pos="369570" algn="l"/>
              </a:tabLst>
            </a:pPr>
            <a:r>
              <a:rPr sz="2600" spc="-5" dirty="0">
                <a:solidFill>
                  <a:srgbClr val="FFFFFF"/>
                </a:solidFill>
                <a:latin typeface="Constantia"/>
                <a:cs typeface="Constantia"/>
              </a:rPr>
              <a:t>Arithmetic</a:t>
            </a:r>
            <a:r>
              <a:rPr sz="2600" spc="-9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spc="5" dirty="0">
                <a:solidFill>
                  <a:srgbClr val="FFFFFF"/>
                </a:solidFill>
                <a:latin typeface="Constantia"/>
                <a:cs typeface="Constantia"/>
              </a:rPr>
              <a:t>Logic</a:t>
            </a:r>
            <a:r>
              <a:rPr sz="2600" spc="-7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spc="-20" dirty="0">
                <a:solidFill>
                  <a:srgbClr val="FFFFFF"/>
                </a:solidFill>
                <a:latin typeface="Constantia"/>
                <a:cs typeface="Constantia"/>
              </a:rPr>
              <a:t>Unit</a:t>
            </a:r>
            <a:endParaRPr sz="2600">
              <a:latin typeface="Constantia"/>
              <a:cs typeface="Constantia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Clr>
                <a:srgbClr val="D2CA6C"/>
              </a:buClr>
              <a:buFont typeface="Wingdings"/>
              <a:buChar char=""/>
            </a:pPr>
            <a:endParaRPr sz="3550">
              <a:latin typeface="Constantia"/>
              <a:cs typeface="Constantia"/>
            </a:endParaRPr>
          </a:p>
          <a:p>
            <a:pPr marL="373380" indent="-361315">
              <a:lnSpc>
                <a:spcPct val="100000"/>
              </a:lnSpc>
              <a:buClr>
                <a:srgbClr val="D2CA6C"/>
              </a:buClr>
              <a:buSzPct val="94230"/>
              <a:buFont typeface="Wingdings"/>
              <a:buChar char=""/>
              <a:tabLst>
                <a:tab pos="374015" algn="l"/>
              </a:tabLst>
            </a:pPr>
            <a:r>
              <a:rPr sz="2600" spc="-5" dirty="0">
                <a:solidFill>
                  <a:srgbClr val="FFFFFF"/>
                </a:solidFill>
                <a:latin typeface="Constantia"/>
                <a:cs typeface="Constantia"/>
              </a:rPr>
              <a:t>Memory</a:t>
            </a:r>
            <a:r>
              <a:rPr sz="2600" spc="-13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spc="-10" dirty="0">
                <a:solidFill>
                  <a:srgbClr val="FFFFFF"/>
                </a:solidFill>
                <a:latin typeface="Constantia"/>
                <a:cs typeface="Constantia"/>
              </a:rPr>
              <a:t>Unit/Register</a:t>
            </a:r>
            <a:endParaRPr sz="2600">
              <a:latin typeface="Constantia"/>
              <a:cs typeface="Constantia"/>
            </a:endParaRPr>
          </a:p>
        </p:txBody>
      </p:sp>
    </p:spTree>
  </p:cSld>
  <p:clrMapOvr>
    <a:masterClrMapping/>
  </p:clrMapOvr>
  <p:transition>
    <p:pull dir="d"/>
    <p:sndAc>
      <p:stSnd>
        <p:snd r:embed="rId2" name="arrow.wav" builtIn="1"/>
      </p:stSnd>
    </p:sndAc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4500" y="1031494"/>
            <a:ext cx="7858125" cy="7880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5000" spc="-20" dirty="0"/>
              <a:t>Arrangement</a:t>
            </a:r>
            <a:r>
              <a:rPr sz="5000" spc="-60" dirty="0"/>
              <a:t> </a:t>
            </a:r>
            <a:r>
              <a:rPr sz="5000" dirty="0"/>
              <a:t>of</a:t>
            </a:r>
            <a:r>
              <a:rPr sz="5000" spc="-20" dirty="0"/>
              <a:t> </a:t>
            </a:r>
            <a:r>
              <a:rPr sz="5000" spc="-10" dirty="0"/>
              <a:t>Components:</a:t>
            </a:r>
            <a:endParaRPr sz="5000"/>
          </a:p>
        </p:txBody>
      </p:sp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57200" y="2057400"/>
            <a:ext cx="8229600" cy="4495800"/>
          </a:xfrm>
          <a:prstGeom prst="rect">
            <a:avLst/>
          </a:prstGeom>
        </p:spPr>
      </p:pic>
    </p:spTree>
  </p:cSld>
  <p:clrMapOvr>
    <a:masterClrMapping/>
  </p:clrMapOvr>
  <p:transition>
    <p:pull dir="ru"/>
    <p:sndAc>
      <p:stSnd>
        <p:snd r:embed="rId2" name="arrow.wav" builtIn="1"/>
      </p:stSnd>
    </p:sndAc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4500" y="967181"/>
            <a:ext cx="7779384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spc="-15" dirty="0">
                <a:solidFill>
                  <a:srgbClr val="FFFF00"/>
                </a:solidFill>
              </a:rPr>
              <a:t>ALU(Arithmetic</a:t>
            </a:r>
            <a:r>
              <a:rPr sz="5400" spc="-20" dirty="0">
                <a:solidFill>
                  <a:srgbClr val="FFFF00"/>
                </a:solidFill>
              </a:rPr>
              <a:t> </a:t>
            </a:r>
            <a:r>
              <a:rPr sz="5400" dirty="0">
                <a:solidFill>
                  <a:srgbClr val="FFFF00"/>
                </a:solidFill>
              </a:rPr>
              <a:t>Logic</a:t>
            </a:r>
            <a:r>
              <a:rPr sz="5400" spc="-15" dirty="0">
                <a:solidFill>
                  <a:srgbClr val="FFFF00"/>
                </a:solidFill>
              </a:rPr>
              <a:t> </a:t>
            </a:r>
            <a:r>
              <a:rPr sz="5400" spc="-5" dirty="0">
                <a:solidFill>
                  <a:srgbClr val="FFFF00"/>
                </a:solidFill>
              </a:rPr>
              <a:t>Unit):</a:t>
            </a:r>
            <a:endParaRPr sz="5400"/>
          </a:p>
        </p:txBody>
      </p:sp>
      <p:sp>
        <p:nvSpPr>
          <p:cNvPr id="3" name="object 3"/>
          <p:cNvSpPr txBox="1"/>
          <p:nvPr/>
        </p:nvSpPr>
        <p:spPr>
          <a:xfrm>
            <a:off x="441451" y="2412618"/>
            <a:ext cx="5606415" cy="18173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59079" indent="-247015">
              <a:lnSpc>
                <a:spcPct val="100000"/>
              </a:lnSpc>
              <a:spcBef>
                <a:spcPts val="95"/>
              </a:spcBef>
              <a:buSzPct val="69642"/>
              <a:buFont typeface="Wingdings"/>
              <a:buChar char=""/>
              <a:tabLst>
                <a:tab pos="259715" algn="l"/>
              </a:tabLst>
            </a:pPr>
            <a:r>
              <a:rPr sz="2800" spc="-45" dirty="0">
                <a:solidFill>
                  <a:srgbClr val="FFFFFF"/>
                </a:solidFill>
                <a:latin typeface="Constantia"/>
                <a:cs typeface="Constantia"/>
              </a:rPr>
              <a:t>It</a:t>
            </a:r>
            <a:r>
              <a:rPr sz="2800" spc="-114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Constantia"/>
                <a:cs typeface="Constantia"/>
              </a:rPr>
              <a:t>performs</a:t>
            </a:r>
            <a:r>
              <a:rPr sz="2800" spc="-6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800" spc="-30" dirty="0">
                <a:solidFill>
                  <a:srgbClr val="FFFFFF"/>
                </a:solidFill>
                <a:latin typeface="Constantia"/>
                <a:cs typeface="Constantia"/>
              </a:rPr>
              <a:t>two</a:t>
            </a:r>
            <a:r>
              <a:rPr sz="2800" spc="-9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Constantia"/>
                <a:cs typeface="Constantia"/>
              </a:rPr>
              <a:t>types</a:t>
            </a:r>
            <a:r>
              <a:rPr sz="2800" spc="-10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onstantia"/>
                <a:cs typeface="Constantia"/>
              </a:rPr>
              <a:t>of</a:t>
            </a:r>
            <a:r>
              <a:rPr sz="2800" spc="-1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Constantia"/>
                <a:cs typeface="Constantia"/>
              </a:rPr>
              <a:t>operations</a:t>
            </a:r>
            <a:endParaRPr sz="2800">
              <a:latin typeface="Constantia"/>
              <a:cs typeface="Constantia"/>
            </a:endParaRPr>
          </a:p>
          <a:p>
            <a:pPr marL="1548765" lvl="1" indent="-287020">
              <a:lnSpc>
                <a:spcPct val="100000"/>
              </a:lnSpc>
              <a:spcBef>
                <a:spcPts val="2014"/>
              </a:spcBef>
              <a:buAutoNum type="arabicPeriod"/>
              <a:tabLst>
                <a:tab pos="1549400" algn="l"/>
              </a:tabLst>
            </a:pPr>
            <a:r>
              <a:rPr sz="2800" spc="-10" dirty="0">
                <a:solidFill>
                  <a:srgbClr val="FFFFFF"/>
                </a:solidFill>
                <a:latin typeface="Constantia"/>
                <a:cs typeface="Constantia"/>
              </a:rPr>
              <a:t>Arithmetic</a:t>
            </a:r>
            <a:r>
              <a:rPr sz="2800" spc="-8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800" spc="-15" dirty="0">
                <a:solidFill>
                  <a:srgbClr val="FFFFFF"/>
                </a:solidFill>
                <a:latin typeface="Constantia"/>
                <a:cs typeface="Constantia"/>
              </a:rPr>
              <a:t>Operations.</a:t>
            </a:r>
            <a:endParaRPr sz="2800">
              <a:latin typeface="Constantia"/>
              <a:cs typeface="Constantia"/>
            </a:endParaRPr>
          </a:p>
          <a:p>
            <a:pPr marL="1615440" lvl="1" indent="-353695">
              <a:lnSpc>
                <a:spcPct val="100000"/>
              </a:lnSpc>
              <a:spcBef>
                <a:spcPts val="2020"/>
              </a:spcBef>
              <a:buAutoNum type="arabicPeriod"/>
              <a:tabLst>
                <a:tab pos="1616075" algn="l"/>
              </a:tabLst>
            </a:pPr>
            <a:r>
              <a:rPr sz="2800" dirty="0">
                <a:solidFill>
                  <a:srgbClr val="FFFFFF"/>
                </a:solidFill>
                <a:latin typeface="Constantia"/>
                <a:cs typeface="Constantia"/>
              </a:rPr>
              <a:t>Logical</a:t>
            </a:r>
            <a:r>
              <a:rPr sz="2800" spc="-2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800" spc="-15" dirty="0">
                <a:solidFill>
                  <a:srgbClr val="FFFFFF"/>
                </a:solidFill>
                <a:latin typeface="Constantia"/>
                <a:cs typeface="Constantia"/>
              </a:rPr>
              <a:t>Operations.</a:t>
            </a:r>
            <a:endParaRPr sz="2800">
              <a:latin typeface="Constantia"/>
              <a:cs typeface="Constantia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5551932" y="4160518"/>
            <a:ext cx="3324225" cy="2575560"/>
            <a:chOff x="5551932" y="4160518"/>
            <a:chExt cx="3324225" cy="2575560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551932" y="4160518"/>
              <a:ext cx="3323844" cy="257556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620512" y="4191000"/>
              <a:ext cx="3186684" cy="243840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5615940" y="4186428"/>
              <a:ext cx="3195955" cy="2447925"/>
            </a:xfrm>
            <a:custGeom>
              <a:avLst/>
              <a:gdLst/>
              <a:ahLst/>
              <a:cxnLst/>
              <a:rect l="l" t="t" r="r" b="b"/>
              <a:pathLst>
                <a:path w="3195954" h="2447925">
                  <a:moveTo>
                    <a:pt x="0" y="2447544"/>
                  </a:moveTo>
                  <a:lnTo>
                    <a:pt x="3195827" y="2447544"/>
                  </a:lnTo>
                  <a:lnTo>
                    <a:pt x="3195827" y="0"/>
                  </a:lnTo>
                  <a:lnTo>
                    <a:pt x="0" y="0"/>
                  </a:lnTo>
                  <a:lnTo>
                    <a:pt x="0" y="2447544"/>
                  </a:lnTo>
                  <a:close/>
                </a:path>
              </a:pathLst>
            </a:custGeom>
            <a:ln w="9144">
              <a:solidFill>
                <a:srgbClr val="708A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  <p:transition>
    <p:wedge/>
    <p:sndAc>
      <p:stSnd>
        <p:snd r:embed="rId2" name="arrow.wav" builtIn="1"/>
      </p:stSnd>
    </p:sndAc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4500" y="967181"/>
            <a:ext cx="6553200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spc="-5" dirty="0"/>
              <a:t>Arithmetic</a:t>
            </a:r>
            <a:r>
              <a:rPr sz="5400" spc="-45" dirty="0"/>
              <a:t> </a:t>
            </a:r>
            <a:r>
              <a:rPr sz="5400" spc="-20" dirty="0"/>
              <a:t>Operations:</a:t>
            </a:r>
            <a:endParaRPr sz="5400"/>
          </a:p>
        </p:txBody>
      </p:sp>
      <p:sp>
        <p:nvSpPr>
          <p:cNvPr id="3" name="object 3"/>
          <p:cNvSpPr txBox="1"/>
          <p:nvPr/>
        </p:nvSpPr>
        <p:spPr>
          <a:xfrm>
            <a:off x="2593594" y="2081910"/>
            <a:ext cx="39922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755900" algn="l"/>
              </a:tabLst>
            </a:pPr>
            <a:r>
              <a:rPr sz="2400" b="1" spc="-5" dirty="0">
                <a:solidFill>
                  <a:srgbClr val="FFC000"/>
                </a:solidFill>
                <a:latin typeface="Constantia"/>
                <a:cs typeface="Constantia"/>
              </a:rPr>
              <a:t>Operation	</a:t>
            </a:r>
            <a:r>
              <a:rPr sz="2400" b="1" dirty="0">
                <a:solidFill>
                  <a:srgbClr val="FFC000"/>
                </a:solidFill>
                <a:latin typeface="Constantia"/>
                <a:cs typeface="Constantia"/>
              </a:rPr>
              <a:t>:</a:t>
            </a:r>
            <a:r>
              <a:rPr sz="2400" b="1" spc="-75" dirty="0">
                <a:solidFill>
                  <a:srgbClr val="FFC000"/>
                </a:solidFill>
                <a:latin typeface="Constantia"/>
                <a:cs typeface="Constantia"/>
              </a:rPr>
              <a:t> </a:t>
            </a:r>
            <a:r>
              <a:rPr sz="2400" b="1" spc="-15" dirty="0">
                <a:solidFill>
                  <a:srgbClr val="FFC000"/>
                </a:solidFill>
                <a:latin typeface="Constantia"/>
                <a:cs typeface="Constantia"/>
              </a:rPr>
              <a:t>Symbol</a:t>
            </a:r>
            <a:endParaRPr sz="2400">
              <a:latin typeface="Constantia"/>
              <a:cs typeface="Constanti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593594" y="2674556"/>
            <a:ext cx="1569720" cy="914400"/>
          </a:xfrm>
          <a:prstGeom prst="rect">
            <a:avLst/>
          </a:prstGeom>
        </p:spPr>
        <p:txBody>
          <a:bodyPr vert="horz" wrap="square" lIns="0" tIns="10731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44"/>
              </a:spcBef>
            </a:pPr>
            <a:r>
              <a:rPr sz="2100" spc="-5" dirty="0">
                <a:solidFill>
                  <a:srgbClr val="FFFFFF"/>
                </a:solidFill>
                <a:latin typeface="Constantia"/>
                <a:cs typeface="Constantia"/>
              </a:rPr>
              <a:t>Addition</a:t>
            </a:r>
            <a:endParaRPr sz="2100">
              <a:latin typeface="Constantia"/>
              <a:cs typeface="Constantia"/>
            </a:endParaRPr>
          </a:p>
          <a:p>
            <a:pPr marL="12700">
              <a:lnSpc>
                <a:spcPct val="100000"/>
              </a:lnSpc>
              <a:spcBef>
                <a:spcPts val="850"/>
              </a:spcBef>
            </a:pPr>
            <a:r>
              <a:rPr sz="2400" spc="-5" dirty="0">
                <a:solidFill>
                  <a:srgbClr val="FFFFFF"/>
                </a:solidFill>
                <a:latin typeface="Constantia"/>
                <a:cs typeface="Constantia"/>
              </a:rPr>
              <a:t>Subtraction</a:t>
            </a:r>
            <a:endParaRPr sz="2400">
              <a:latin typeface="Constantia"/>
              <a:cs typeface="Constanti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337428" y="2674556"/>
            <a:ext cx="1113155" cy="914400"/>
          </a:xfrm>
          <a:prstGeom prst="rect">
            <a:avLst/>
          </a:prstGeom>
        </p:spPr>
        <p:txBody>
          <a:bodyPr vert="horz" wrap="square" lIns="0" tIns="10731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44"/>
              </a:spcBef>
              <a:tabLst>
                <a:tab pos="926465" algn="l"/>
              </a:tabLst>
            </a:pPr>
            <a:r>
              <a:rPr sz="2100" dirty="0">
                <a:solidFill>
                  <a:srgbClr val="FFFFFF"/>
                </a:solidFill>
                <a:latin typeface="Constantia"/>
                <a:cs typeface="Constantia"/>
              </a:rPr>
              <a:t>:	+</a:t>
            </a:r>
            <a:endParaRPr sz="2100">
              <a:latin typeface="Constantia"/>
              <a:cs typeface="Constantia"/>
            </a:endParaRPr>
          </a:p>
          <a:p>
            <a:pPr marL="12700">
              <a:lnSpc>
                <a:spcPct val="100000"/>
              </a:lnSpc>
              <a:spcBef>
                <a:spcPts val="850"/>
              </a:spcBef>
              <a:tabLst>
                <a:tab pos="1002665" algn="l"/>
              </a:tabLst>
            </a:pPr>
            <a:r>
              <a:rPr sz="2400" dirty="0">
                <a:solidFill>
                  <a:srgbClr val="FFFFFF"/>
                </a:solidFill>
                <a:latin typeface="Constantia"/>
                <a:cs typeface="Constantia"/>
              </a:rPr>
              <a:t>:	-</a:t>
            </a:r>
            <a:endParaRPr sz="2400">
              <a:latin typeface="Constantia"/>
              <a:cs typeface="Constanti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593594" y="3673220"/>
            <a:ext cx="1915160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5000"/>
              </a:lnSpc>
              <a:spcBef>
                <a:spcPts val="100"/>
              </a:spcBef>
            </a:pPr>
            <a:r>
              <a:rPr sz="2400" spc="-65" dirty="0">
                <a:solidFill>
                  <a:srgbClr val="FFFFFF"/>
                </a:solidFill>
                <a:latin typeface="Constantia"/>
                <a:cs typeface="Constantia"/>
              </a:rPr>
              <a:t>M</a:t>
            </a:r>
            <a:r>
              <a:rPr sz="2400" spc="-5" dirty="0">
                <a:solidFill>
                  <a:srgbClr val="FFFFFF"/>
                </a:solidFill>
                <a:latin typeface="Constantia"/>
                <a:cs typeface="Constantia"/>
              </a:rPr>
              <a:t>ult</a:t>
            </a:r>
            <a:r>
              <a:rPr sz="2400" spc="5" dirty="0">
                <a:solidFill>
                  <a:srgbClr val="FFFFFF"/>
                </a:solidFill>
                <a:latin typeface="Constantia"/>
                <a:cs typeface="Constantia"/>
              </a:rPr>
              <a:t>i</a:t>
            </a:r>
            <a:r>
              <a:rPr sz="2400" dirty="0">
                <a:solidFill>
                  <a:srgbClr val="FFFFFF"/>
                </a:solidFill>
                <a:latin typeface="Constantia"/>
                <a:cs typeface="Constantia"/>
              </a:rPr>
              <a:t>plicat</a:t>
            </a:r>
            <a:r>
              <a:rPr sz="2400" spc="5" dirty="0">
                <a:solidFill>
                  <a:srgbClr val="FFFFFF"/>
                </a:solidFill>
                <a:latin typeface="Constantia"/>
                <a:cs typeface="Constantia"/>
              </a:rPr>
              <a:t>i</a:t>
            </a:r>
            <a:r>
              <a:rPr sz="2400" dirty="0">
                <a:solidFill>
                  <a:srgbClr val="FFFFFF"/>
                </a:solidFill>
                <a:latin typeface="Constantia"/>
                <a:cs typeface="Constantia"/>
              </a:rPr>
              <a:t>on  </a:t>
            </a:r>
            <a:r>
              <a:rPr sz="2400" spc="-5" dirty="0">
                <a:solidFill>
                  <a:srgbClr val="FFFFFF"/>
                </a:solidFill>
                <a:latin typeface="Constantia"/>
                <a:cs typeface="Constantia"/>
              </a:rPr>
              <a:t>Division</a:t>
            </a:r>
            <a:endParaRPr sz="2400">
              <a:latin typeface="Constantia"/>
              <a:cs typeface="Constanti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337428" y="3673220"/>
            <a:ext cx="1059180" cy="939800"/>
          </a:xfrm>
          <a:prstGeom prst="rect">
            <a:avLst/>
          </a:prstGeom>
        </p:spPr>
        <p:txBody>
          <a:bodyPr vert="horz" wrap="square" lIns="0" tIns="1041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20"/>
              </a:spcBef>
              <a:tabLst>
                <a:tab pos="926465" algn="l"/>
              </a:tabLst>
            </a:pPr>
            <a:r>
              <a:rPr sz="2400" dirty="0">
                <a:solidFill>
                  <a:srgbClr val="FFFFFF"/>
                </a:solidFill>
                <a:latin typeface="Constantia"/>
                <a:cs typeface="Constantia"/>
              </a:rPr>
              <a:t>:	*</a:t>
            </a:r>
            <a:endParaRPr sz="2400">
              <a:latin typeface="Constantia"/>
              <a:cs typeface="Constantia"/>
            </a:endParaRPr>
          </a:p>
          <a:p>
            <a:pPr marL="12700">
              <a:lnSpc>
                <a:spcPct val="100000"/>
              </a:lnSpc>
              <a:spcBef>
                <a:spcPts val="720"/>
              </a:spcBef>
              <a:tabLst>
                <a:tab pos="926465" algn="l"/>
              </a:tabLst>
            </a:pPr>
            <a:r>
              <a:rPr sz="2400" dirty="0">
                <a:solidFill>
                  <a:srgbClr val="FFFFFF"/>
                </a:solidFill>
                <a:latin typeface="Constantia"/>
                <a:cs typeface="Constantia"/>
              </a:rPr>
              <a:t>:	/</a:t>
            </a:r>
            <a:endParaRPr sz="2400">
              <a:latin typeface="Constantia"/>
              <a:cs typeface="Constantia"/>
            </a:endParaRPr>
          </a:p>
        </p:txBody>
      </p:sp>
    </p:spTree>
  </p:cSld>
  <p:clrMapOvr>
    <a:masterClrMapping/>
  </p:clrMapOvr>
  <p:transition>
    <p:pull dir="d"/>
    <p:sndAc>
      <p:stSnd>
        <p:snd r:embed="rId2" name="arrow.wav" builtIn="1"/>
      </p:stSnd>
    </p:sndAc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4500" y="967181"/>
            <a:ext cx="5469255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spc="-10" dirty="0"/>
              <a:t>Logical</a:t>
            </a:r>
            <a:r>
              <a:rPr sz="5400" spc="-30" dirty="0"/>
              <a:t> </a:t>
            </a:r>
            <a:r>
              <a:rPr sz="5400" spc="-20" dirty="0"/>
              <a:t>Operations:</a:t>
            </a:r>
            <a:endParaRPr sz="5400"/>
          </a:p>
        </p:txBody>
      </p:sp>
      <p:sp>
        <p:nvSpPr>
          <p:cNvPr id="3" name="object 3"/>
          <p:cNvSpPr txBox="1"/>
          <p:nvPr/>
        </p:nvSpPr>
        <p:spPr>
          <a:xfrm>
            <a:off x="612140" y="2134641"/>
            <a:ext cx="3956685" cy="2157730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287020" indent="-274320">
              <a:lnSpc>
                <a:spcPct val="100000"/>
              </a:lnSpc>
              <a:spcBef>
                <a:spcPts val="770"/>
              </a:spcBef>
              <a:buClr>
                <a:srgbClr val="D2CA6C"/>
              </a:buClr>
              <a:buSzPct val="91071"/>
              <a:buFont typeface="Wingdings"/>
              <a:buChar char=""/>
              <a:tabLst>
                <a:tab pos="287020" algn="l"/>
              </a:tabLst>
            </a:pPr>
            <a:r>
              <a:rPr sz="2800" dirty="0">
                <a:solidFill>
                  <a:srgbClr val="FFFFFF"/>
                </a:solidFill>
                <a:latin typeface="Constantia"/>
                <a:cs typeface="Constantia"/>
              </a:rPr>
              <a:t>Logical</a:t>
            </a:r>
            <a:r>
              <a:rPr sz="2800" spc="-7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onstantia"/>
                <a:cs typeface="Constantia"/>
              </a:rPr>
              <a:t>AND</a:t>
            </a:r>
            <a:endParaRPr sz="2800">
              <a:latin typeface="Constantia"/>
              <a:cs typeface="Constantia"/>
            </a:endParaRPr>
          </a:p>
          <a:p>
            <a:pPr marL="287020" indent="-274320">
              <a:lnSpc>
                <a:spcPct val="100000"/>
              </a:lnSpc>
              <a:spcBef>
                <a:spcPts val="675"/>
              </a:spcBef>
              <a:buClr>
                <a:srgbClr val="D2CA6C"/>
              </a:buClr>
              <a:buSzPct val="91071"/>
              <a:buFont typeface="Wingdings"/>
              <a:buChar char=""/>
              <a:tabLst>
                <a:tab pos="287020" algn="l"/>
              </a:tabLst>
            </a:pPr>
            <a:r>
              <a:rPr sz="2800" dirty="0">
                <a:solidFill>
                  <a:srgbClr val="FFFFFF"/>
                </a:solidFill>
                <a:latin typeface="Constantia"/>
                <a:cs typeface="Constantia"/>
              </a:rPr>
              <a:t>Logical</a:t>
            </a:r>
            <a:r>
              <a:rPr sz="2800" spc="-4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Constantia"/>
                <a:cs typeface="Constantia"/>
              </a:rPr>
              <a:t>OR</a:t>
            </a:r>
            <a:endParaRPr sz="2800">
              <a:latin typeface="Constantia"/>
              <a:cs typeface="Constantia"/>
            </a:endParaRPr>
          </a:p>
          <a:p>
            <a:pPr marL="287020" indent="-274320">
              <a:lnSpc>
                <a:spcPct val="100000"/>
              </a:lnSpc>
              <a:spcBef>
                <a:spcPts val="670"/>
              </a:spcBef>
              <a:buClr>
                <a:srgbClr val="D2CA6C"/>
              </a:buClr>
              <a:buSzPct val="91071"/>
              <a:buFont typeface="Wingdings"/>
              <a:buChar char=""/>
              <a:tabLst>
                <a:tab pos="287020" algn="l"/>
              </a:tabLst>
            </a:pPr>
            <a:r>
              <a:rPr sz="2800" dirty="0">
                <a:solidFill>
                  <a:srgbClr val="FFFFFF"/>
                </a:solidFill>
                <a:latin typeface="Constantia"/>
                <a:cs typeface="Constantia"/>
              </a:rPr>
              <a:t>Logical</a:t>
            </a:r>
            <a:r>
              <a:rPr sz="2800" spc="-3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800" spc="-15" dirty="0">
                <a:solidFill>
                  <a:srgbClr val="FFFFFF"/>
                </a:solidFill>
                <a:latin typeface="Constantia"/>
                <a:cs typeface="Constantia"/>
              </a:rPr>
              <a:t>NOT</a:t>
            </a:r>
            <a:endParaRPr sz="2800">
              <a:latin typeface="Constantia"/>
              <a:cs typeface="Constantia"/>
            </a:endParaRPr>
          </a:p>
          <a:p>
            <a:pPr marL="287020" indent="-274320">
              <a:lnSpc>
                <a:spcPct val="100000"/>
              </a:lnSpc>
              <a:spcBef>
                <a:spcPts val="1335"/>
              </a:spcBef>
              <a:buClr>
                <a:srgbClr val="D2CA6C"/>
              </a:buClr>
              <a:buSzPct val="91071"/>
              <a:buFont typeface="Wingdings"/>
              <a:buChar char=""/>
              <a:tabLst>
                <a:tab pos="287020" algn="l"/>
              </a:tabLst>
            </a:pPr>
            <a:r>
              <a:rPr sz="2800" dirty="0">
                <a:solidFill>
                  <a:srgbClr val="FFFFFF"/>
                </a:solidFill>
                <a:latin typeface="Constantia"/>
                <a:cs typeface="Constantia"/>
              </a:rPr>
              <a:t>Logical</a:t>
            </a:r>
            <a:r>
              <a:rPr sz="2800" spc="-4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Constantia"/>
                <a:cs typeface="Constantia"/>
              </a:rPr>
              <a:t>EXCLUSIVE</a:t>
            </a:r>
            <a:r>
              <a:rPr sz="2800" spc="-10" dirty="0">
                <a:solidFill>
                  <a:srgbClr val="FFFFFF"/>
                </a:solidFill>
                <a:latin typeface="Constantia"/>
                <a:cs typeface="Constantia"/>
              </a:rPr>
              <a:t> OR</a:t>
            </a:r>
            <a:endParaRPr sz="2800">
              <a:latin typeface="Constantia"/>
              <a:cs typeface="Constantia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6412991" y="1828800"/>
            <a:ext cx="2289175" cy="5029200"/>
            <a:chOff x="6412991" y="1828800"/>
            <a:chExt cx="2289175" cy="5029200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12991" y="2958083"/>
              <a:ext cx="2289048" cy="117043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28231" y="1828800"/>
              <a:ext cx="2258567" cy="113995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412991" y="4485132"/>
              <a:ext cx="2289048" cy="112776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428231" y="3398519"/>
              <a:ext cx="2258567" cy="1097279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412991" y="6085330"/>
              <a:ext cx="2267712" cy="772668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428231" y="4876800"/>
              <a:ext cx="2237232" cy="1219200"/>
            </a:xfrm>
            <a:prstGeom prst="rect">
              <a:avLst/>
            </a:prstGeom>
          </p:spPr>
        </p:pic>
      </p:grpSp>
      <p:grpSp>
        <p:nvGrpSpPr>
          <p:cNvPr id="11" name="object 11"/>
          <p:cNvGrpSpPr/>
          <p:nvPr/>
        </p:nvGrpSpPr>
        <p:grpSpPr>
          <a:xfrm>
            <a:off x="2042160" y="4648200"/>
            <a:ext cx="2621280" cy="2209800"/>
            <a:chOff x="2042160" y="4648200"/>
            <a:chExt cx="2621280" cy="2209800"/>
          </a:xfrm>
        </p:grpSpPr>
        <p:pic>
          <p:nvPicPr>
            <p:cNvPr id="12" name="object 1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042160" y="6077710"/>
              <a:ext cx="2621280" cy="780288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057400" y="4648200"/>
              <a:ext cx="2590800" cy="1440180"/>
            </a:xfrm>
            <a:prstGeom prst="rect">
              <a:avLst/>
            </a:prstGeom>
          </p:spPr>
        </p:pic>
      </p:grpSp>
    </p:spTree>
  </p:cSld>
  <p:clrMapOvr>
    <a:masterClrMapping/>
  </p:clrMapOvr>
  <p:transition>
    <p:zoom/>
    <p:sndAc>
      <p:stSnd>
        <p:snd r:embed="rId2" name="arrow.wav" builtIn="1"/>
      </p:stSnd>
    </p:sndAc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4500" y="1031494"/>
            <a:ext cx="4716780" cy="7880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5000" spc="-5" dirty="0">
                <a:solidFill>
                  <a:srgbClr val="FFFF00"/>
                </a:solidFill>
              </a:rPr>
              <a:t>CU</a:t>
            </a:r>
            <a:r>
              <a:rPr sz="5000" spc="-30" dirty="0">
                <a:solidFill>
                  <a:srgbClr val="FFFF00"/>
                </a:solidFill>
              </a:rPr>
              <a:t> </a:t>
            </a:r>
            <a:r>
              <a:rPr sz="5000" spc="-15" dirty="0">
                <a:solidFill>
                  <a:srgbClr val="FFFF00"/>
                </a:solidFill>
              </a:rPr>
              <a:t>(Control</a:t>
            </a:r>
            <a:r>
              <a:rPr sz="5000" spc="-25" dirty="0">
                <a:solidFill>
                  <a:srgbClr val="FFFF00"/>
                </a:solidFill>
              </a:rPr>
              <a:t> </a:t>
            </a:r>
            <a:r>
              <a:rPr sz="5000" spc="-5" dirty="0">
                <a:solidFill>
                  <a:srgbClr val="FFFF00"/>
                </a:solidFill>
              </a:rPr>
              <a:t>Unit):</a:t>
            </a:r>
            <a:endParaRPr sz="5000"/>
          </a:p>
        </p:txBody>
      </p:sp>
      <p:sp>
        <p:nvSpPr>
          <p:cNvPr id="3" name="object 3"/>
          <p:cNvSpPr txBox="1"/>
          <p:nvPr/>
        </p:nvSpPr>
        <p:spPr>
          <a:xfrm>
            <a:off x="459740" y="2252599"/>
            <a:ext cx="8021955" cy="24961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86385" marR="5080" indent="-274320">
              <a:lnSpc>
                <a:spcPct val="100000"/>
              </a:lnSpc>
              <a:spcBef>
                <a:spcPts val="105"/>
              </a:spcBef>
              <a:buClr>
                <a:srgbClr val="D2CA6C"/>
              </a:buClr>
              <a:buSzPct val="94230"/>
              <a:buFont typeface="Segoe UI Symbol"/>
              <a:buChar char="⚫"/>
              <a:tabLst>
                <a:tab pos="287020" algn="l"/>
              </a:tabLst>
            </a:pPr>
            <a:r>
              <a:rPr sz="2600" spc="-30" dirty="0">
                <a:solidFill>
                  <a:srgbClr val="FFFFFF"/>
                </a:solidFill>
                <a:latin typeface="Constantia"/>
                <a:cs typeface="Constantia"/>
              </a:rPr>
              <a:t>It</a:t>
            </a:r>
            <a:r>
              <a:rPr sz="2600" spc="-12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spc="-10" dirty="0">
                <a:solidFill>
                  <a:srgbClr val="FFFFFF"/>
                </a:solidFill>
                <a:latin typeface="Constantia"/>
                <a:cs typeface="Constantia"/>
              </a:rPr>
              <a:t>reads</a:t>
            </a:r>
            <a:r>
              <a:rPr sz="2600" spc="-11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dirty="0">
                <a:solidFill>
                  <a:srgbClr val="FFFFFF"/>
                </a:solidFill>
                <a:latin typeface="Constantia"/>
                <a:cs typeface="Constantia"/>
              </a:rPr>
              <a:t>and</a:t>
            </a:r>
            <a:r>
              <a:rPr sz="2600" spc="-1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spc="-5" dirty="0">
                <a:solidFill>
                  <a:srgbClr val="FFFFFF"/>
                </a:solidFill>
                <a:latin typeface="Constantia"/>
                <a:cs typeface="Constantia"/>
              </a:rPr>
              <a:t>instructions</a:t>
            </a:r>
            <a:r>
              <a:rPr sz="2600" spc="-9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spc="-10" dirty="0">
                <a:solidFill>
                  <a:srgbClr val="FFFFFF"/>
                </a:solidFill>
                <a:latin typeface="Constantia"/>
                <a:cs typeface="Constantia"/>
              </a:rPr>
              <a:t>from</a:t>
            </a:r>
            <a:r>
              <a:rPr sz="2600" spc="-5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dirty="0">
                <a:solidFill>
                  <a:srgbClr val="FFFFFF"/>
                </a:solidFill>
                <a:latin typeface="Constantia"/>
                <a:cs typeface="Constantia"/>
              </a:rPr>
              <a:t>memory</a:t>
            </a:r>
            <a:r>
              <a:rPr sz="2600" spc="-14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dirty="0">
                <a:solidFill>
                  <a:srgbClr val="FFFFFF"/>
                </a:solidFill>
                <a:latin typeface="Constantia"/>
                <a:cs typeface="Constantia"/>
              </a:rPr>
              <a:t>and</a:t>
            </a:r>
            <a:r>
              <a:rPr sz="2600" spc="-3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spc="-10" dirty="0">
                <a:solidFill>
                  <a:srgbClr val="FFFFFF"/>
                </a:solidFill>
                <a:latin typeface="Constantia"/>
                <a:cs typeface="Constantia"/>
              </a:rPr>
              <a:t>transforms </a:t>
            </a:r>
            <a:r>
              <a:rPr sz="2600" spc="-64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spc="-5" dirty="0">
                <a:solidFill>
                  <a:srgbClr val="FFFFFF"/>
                </a:solidFill>
                <a:latin typeface="Constantia"/>
                <a:cs typeface="Constantia"/>
              </a:rPr>
              <a:t>the</a:t>
            </a:r>
            <a:r>
              <a:rPr sz="2600" dirty="0">
                <a:solidFill>
                  <a:srgbClr val="FFFFFF"/>
                </a:solidFill>
                <a:latin typeface="Constantia"/>
                <a:cs typeface="Constantia"/>
              </a:rPr>
              <a:t>m</a:t>
            </a:r>
            <a:r>
              <a:rPr sz="2600" spc="-4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spc="-5" dirty="0">
                <a:solidFill>
                  <a:srgbClr val="FFFFFF"/>
                </a:solidFill>
                <a:latin typeface="Constantia"/>
                <a:cs typeface="Constantia"/>
              </a:rPr>
              <a:t>i</a:t>
            </a:r>
            <a:r>
              <a:rPr sz="2600" spc="-10" dirty="0">
                <a:solidFill>
                  <a:srgbClr val="FFFFFF"/>
                </a:solidFill>
                <a:latin typeface="Constantia"/>
                <a:cs typeface="Constantia"/>
              </a:rPr>
              <a:t>n</a:t>
            </a:r>
            <a:r>
              <a:rPr sz="2600" spc="-35" dirty="0">
                <a:solidFill>
                  <a:srgbClr val="FFFFFF"/>
                </a:solidFill>
                <a:latin typeface="Constantia"/>
                <a:cs typeface="Constantia"/>
              </a:rPr>
              <a:t>t</a:t>
            </a:r>
            <a:r>
              <a:rPr sz="2600" dirty="0">
                <a:solidFill>
                  <a:srgbClr val="FFFFFF"/>
                </a:solidFill>
                <a:latin typeface="Constantia"/>
                <a:cs typeface="Constantia"/>
              </a:rPr>
              <a:t>o</a:t>
            </a:r>
            <a:r>
              <a:rPr sz="2600" spc="-15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dirty="0">
                <a:solidFill>
                  <a:srgbClr val="FFFFFF"/>
                </a:solidFill>
                <a:latin typeface="Constantia"/>
                <a:cs typeface="Constantia"/>
              </a:rPr>
              <a:t>a</a:t>
            </a:r>
            <a:r>
              <a:rPr sz="2600" spc="-12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dirty="0">
                <a:solidFill>
                  <a:srgbClr val="FFFFFF"/>
                </a:solidFill>
                <a:latin typeface="Constantia"/>
                <a:cs typeface="Constantia"/>
              </a:rPr>
              <a:t>series</a:t>
            </a:r>
            <a:r>
              <a:rPr sz="2600" spc="-114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dirty="0">
                <a:solidFill>
                  <a:srgbClr val="FFFFFF"/>
                </a:solidFill>
                <a:latin typeface="Constantia"/>
                <a:cs typeface="Constantia"/>
              </a:rPr>
              <a:t>of</a:t>
            </a:r>
            <a:r>
              <a:rPr sz="2600" spc="-1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dirty="0">
                <a:solidFill>
                  <a:srgbClr val="FFFFFF"/>
                </a:solidFill>
                <a:latin typeface="Constantia"/>
                <a:cs typeface="Constantia"/>
              </a:rPr>
              <a:t>sig</a:t>
            </a:r>
            <a:r>
              <a:rPr sz="2600" spc="-10" dirty="0">
                <a:solidFill>
                  <a:srgbClr val="FFFFFF"/>
                </a:solidFill>
                <a:latin typeface="Constantia"/>
                <a:cs typeface="Constantia"/>
              </a:rPr>
              <a:t>n</a:t>
            </a:r>
            <a:r>
              <a:rPr sz="2600" dirty="0">
                <a:solidFill>
                  <a:srgbClr val="FFFFFF"/>
                </a:solidFill>
                <a:latin typeface="Constantia"/>
                <a:cs typeface="Constantia"/>
              </a:rPr>
              <a:t>als</a:t>
            </a:r>
            <a:r>
              <a:rPr sz="2600" spc="-8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spc="-35" dirty="0">
                <a:solidFill>
                  <a:srgbClr val="FFFFFF"/>
                </a:solidFill>
                <a:latin typeface="Constantia"/>
                <a:cs typeface="Constantia"/>
              </a:rPr>
              <a:t>t</a:t>
            </a:r>
            <a:r>
              <a:rPr sz="2600" dirty="0">
                <a:solidFill>
                  <a:srgbClr val="FFFFFF"/>
                </a:solidFill>
                <a:latin typeface="Constantia"/>
                <a:cs typeface="Constantia"/>
              </a:rPr>
              <a:t>o</a:t>
            </a:r>
            <a:r>
              <a:rPr sz="2600" spc="-15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dirty="0">
                <a:solidFill>
                  <a:srgbClr val="FFFFFF"/>
                </a:solidFill>
                <a:latin typeface="Constantia"/>
                <a:cs typeface="Constantia"/>
              </a:rPr>
              <a:t>act</a:t>
            </a:r>
            <a:r>
              <a:rPr sz="2600" spc="-30" dirty="0">
                <a:solidFill>
                  <a:srgbClr val="FFFFFF"/>
                </a:solidFill>
                <a:latin typeface="Constantia"/>
                <a:cs typeface="Constantia"/>
              </a:rPr>
              <a:t>i</a:t>
            </a:r>
            <a:r>
              <a:rPr sz="2600" spc="-25" dirty="0">
                <a:solidFill>
                  <a:srgbClr val="FFFFFF"/>
                </a:solidFill>
                <a:latin typeface="Constantia"/>
                <a:cs typeface="Constantia"/>
              </a:rPr>
              <a:t>v</a:t>
            </a:r>
            <a:r>
              <a:rPr sz="2600" dirty="0">
                <a:solidFill>
                  <a:srgbClr val="FFFFFF"/>
                </a:solidFill>
                <a:latin typeface="Constantia"/>
                <a:cs typeface="Constantia"/>
              </a:rPr>
              <a:t>a</a:t>
            </a:r>
            <a:r>
              <a:rPr sz="2600" spc="-35" dirty="0">
                <a:solidFill>
                  <a:srgbClr val="FFFFFF"/>
                </a:solidFill>
                <a:latin typeface="Constantia"/>
                <a:cs typeface="Constantia"/>
              </a:rPr>
              <a:t>t</a:t>
            </a:r>
            <a:r>
              <a:rPr sz="2600" dirty="0">
                <a:solidFill>
                  <a:srgbClr val="FFFFFF"/>
                </a:solidFill>
                <a:latin typeface="Constantia"/>
                <a:cs typeface="Constantia"/>
              </a:rPr>
              <a:t>e</a:t>
            </a:r>
            <a:r>
              <a:rPr sz="2600" spc="-16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dirty="0">
                <a:solidFill>
                  <a:srgbClr val="FFFFFF"/>
                </a:solidFill>
                <a:latin typeface="Constantia"/>
                <a:cs typeface="Constantia"/>
              </a:rPr>
              <a:t>other</a:t>
            </a:r>
            <a:r>
              <a:rPr sz="2600" spc="-14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dirty="0">
                <a:solidFill>
                  <a:srgbClr val="FFFFFF"/>
                </a:solidFill>
                <a:latin typeface="Constantia"/>
                <a:cs typeface="Constantia"/>
              </a:rPr>
              <a:t>p</a:t>
            </a:r>
            <a:r>
              <a:rPr sz="2600" spc="-10" dirty="0">
                <a:solidFill>
                  <a:srgbClr val="FFFFFF"/>
                </a:solidFill>
                <a:latin typeface="Constantia"/>
                <a:cs typeface="Constantia"/>
              </a:rPr>
              <a:t>a</a:t>
            </a:r>
            <a:r>
              <a:rPr sz="2600" spc="-5" dirty="0">
                <a:solidFill>
                  <a:srgbClr val="FFFFFF"/>
                </a:solidFill>
                <a:latin typeface="Constantia"/>
                <a:cs typeface="Constantia"/>
              </a:rPr>
              <a:t>rt</a:t>
            </a:r>
            <a:r>
              <a:rPr sz="2600" dirty="0">
                <a:solidFill>
                  <a:srgbClr val="FFFFFF"/>
                </a:solidFill>
                <a:latin typeface="Constantia"/>
                <a:cs typeface="Constantia"/>
              </a:rPr>
              <a:t>s</a:t>
            </a:r>
            <a:r>
              <a:rPr sz="2600" spc="-12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dirty="0">
                <a:solidFill>
                  <a:srgbClr val="FFFFFF"/>
                </a:solidFill>
                <a:latin typeface="Constantia"/>
                <a:cs typeface="Constantia"/>
              </a:rPr>
              <a:t>of  </a:t>
            </a:r>
            <a:r>
              <a:rPr sz="2600" spc="-5" dirty="0">
                <a:solidFill>
                  <a:srgbClr val="FFFFFF"/>
                </a:solidFill>
                <a:latin typeface="Constantia"/>
                <a:cs typeface="Constantia"/>
              </a:rPr>
              <a:t>the</a:t>
            </a:r>
            <a:r>
              <a:rPr sz="2600" spc="-13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spc="-40" dirty="0">
                <a:solidFill>
                  <a:srgbClr val="FFFFFF"/>
                </a:solidFill>
                <a:latin typeface="Constantia"/>
                <a:cs typeface="Constantia"/>
              </a:rPr>
              <a:t>computer.</a:t>
            </a:r>
            <a:endParaRPr sz="2600">
              <a:latin typeface="Constantia"/>
              <a:cs typeface="Constantia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Char char="⚫"/>
            </a:pPr>
            <a:endParaRPr sz="3500">
              <a:latin typeface="Constantia"/>
              <a:cs typeface="Constantia"/>
            </a:endParaRPr>
          </a:p>
          <a:p>
            <a:pPr marL="286385" marR="130175" indent="-274320">
              <a:lnSpc>
                <a:spcPct val="100000"/>
              </a:lnSpc>
              <a:buClr>
                <a:srgbClr val="D2CA6C"/>
              </a:buClr>
              <a:buSzPct val="93750"/>
              <a:buFont typeface="Segoe UI Symbol"/>
              <a:buChar char="⚫"/>
              <a:tabLst>
                <a:tab pos="287020" algn="l"/>
              </a:tabLst>
            </a:pPr>
            <a:r>
              <a:rPr sz="2400" spc="-10" dirty="0">
                <a:solidFill>
                  <a:srgbClr val="FFFFFF"/>
                </a:solidFill>
                <a:latin typeface="Constantia"/>
                <a:cs typeface="Constantia"/>
              </a:rPr>
              <a:t>Controls</a:t>
            </a:r>
            <a:r>
              <a:rPr sz="2400" spc="-6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Constantia"/>
                <a:cs typeface="Constantia"/>
              </a:rPr>
              <a:t>the</a:t>
            </a:r>
            <a:r>
              <a:rPr sz="2400" spc="-13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Constantia"/>
                <a:cs typeface="Constantia"/>
              </a:rPr>
              <a:t>operations</a:t>
            </a:r>
            <a:r>
              <a:rPr sz="2400" spc="-7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Constantia"/>
                <a:cs typeface="Constantia"/>
              </a:rPr>
              <a:t>that</a:t>
            </a:r>
            <a:r>
              <a:rPr sz="2400" spc="-9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400" spc="-15" dirty="0">
                <a:solidFill>
                  <a:srgbClr val="FFFFFF"/>
                </a:solidFill>
                <a:latin typeface="Constantia"/>
                <a:cs typeface="Constantia"/>
              </a:rPr>
              <a:t>takes</a:t>
            </a:r>
            <a:r>
              <a:rPr sz="2400" spc="-8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400" spc="-15" dirty="0">
                <a:solidFill>
                  <a:srgbClr val="FFFFFF"/>
                </a:solidFill>
                <a:latin typeface="Constantia"/>
                <a:cs typeface="Constantia"/>
              </a:rPr>
              <a:t>place</a:t>
            </a:r>
            <a:r>
              <a:rPr sz="2400" spc="-6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Constantia"/>
                <a:cs typeface="Constantia"/>
              </a:rPr>
              <a:t>in</a:t>
            </a:r>
            <a:r>
              <a:rPr sz="2400" spc="-114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Constantia"/>
                <a:cs typeface="Constantia"/>
              </a:rPr>
              <a:t>various</a:t>
            </a:r>
            <a:r>
              <a:rPr sz="2400" spc="-9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400" dirty="0">
                <a:solidFill>
                  <a:srgbClr val="FFFFFF"/>
                </a:solidFill>
                <a:latin typeface="Constantia"/>
                <a:cs typeface="Constantia"/>
              </a:rPr>
              <a:t>parts</a:t>
            </a:r>
            <a:r>
              <a:rPr sz="2400" spc="-12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400" dirty="0">
                <a:solidFill>
                  <a:srgbClr val="FFFFFF"/>
                </a:solidFill>
                <a:latin typeface="Constantia"/>
                <a:cs typeface="Constantia"/>
              </a:rPr>
              <a:t>of </a:t>
            </a:r>
            <a:r>
              <a:rPr sz="2400" spc="-59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400" dirty="0">
                <a:solidFill>
                  <a:srgbClr val="FFFFFF"/>
                </a:solidFill>
                <a:latin typeface="Constantia"/>
                <a:cs typeface="Constantia"/>
              </a:rPr>
              <a:t>a</a:t>
            </a:r>
            <a:r>
              <a:rPr sz="2400" spc="-13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400" spc="-15" dirty="0">
                <a:solidFill>
                  <a:srgbClr val="FFFFFF"/>
                </a:solidFill>
                <a:latin typeface="Constantia"/>
                <a:cs typeface="Constantia"/>
              </a:rPr>
              <a:t>computer</a:t>
            </a:r>
            <a:r>
              <a:rPr sz="2400" spc="-8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400" spc="-20" dirty="0">
                <a:solidFill>
                  <a:srgbClr val="FFFFFF"/>
                </a:solidFill>
                <a:latin typeface="Constantia"/>
                <a:cs typeface="Constantia"/>
              </a:rPr>
              <a:t>by</a:t>
            </a:r>
            <a:r>
              <a:rPr sz="2400" spc="-10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Constantia"/>
                <a:cs typeface="Constantia"/>
              </a:rPr>
              <a:t>sending</a:t>
            </a:r>
            <a:r>
              <a:rPr sz="2400" spc="-5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Constantia"/>
                <a:cs typeface="Constantia"/>
              </a:rPr>
              <a:t>electronic</a:t>
            </a:r>
            <a:r>
              <a:rPr sz="2400" spc="-8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Constantia"/>
                <a:cs typeface="Constantia"/>
              </a:rPr>
              <a:t>signals.</a:t>
            </a:r>
            <a:endParaRPr sz="2400">
              <a:latin typeface="Constantia"/>
              <a:cs typeface="Constantia"/>
            </a:endParaRPr>
          </a:p>
        </p:txBody>
      </p:sp>
    </p:spTree>
  </p:cSld>
  <p:clrMapOvr>
    <a:masterClrMapping/>
  </p:clrMapOvr>
  <p:transition>
    <p:zoom dir="in"/>
    <p:sndAc>
      <p:stSnd>
        <p:snd r:embed="rId2" name="arrow.wav" builtIn="1"/>
      </p:stSnd>
    </p:sndAc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4500" y="967181"/>
            <a:ext cx="8105775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spc="-15" dirty="0">
                <a:solidFill>
                  <a:srgbClr val="FFFF00"/>
                </a:solidFill>
              </a:rPr>
              <a:t>MU/Register(Memory</a:t>
            </a:r>
            <a:r>
              <a:rPr sz="5400" spc="-55" dirty="0">
                <a:solidFill>
                  <a:srgbClr val="FFFF00"/>
                </a:solidFill>
              </a:rPr>
              <a:t> </a:t>
            </a:r>
            <a:r>
              <a:rPr sz="5400" dirty="0">
                <a:solidFill>
                  <a:srgbClr val="FFFF00"/>
                </a:solidFill>
              </a:rPr>
              <a:t>Unit):</a:t>
            </a:r>
            <a:endParaRPr sz="5400"/>
          </a:p>
        </p:txBody>
      </p:sp>
      <p:sp>
        <p:nvSpPr>
          <p:cNvPr id="3" name="object 3"/>
          <p:cNvSpPr txBox="1"/>
          <p:nvPr/>
        </p:nvSpPr>
        <p:spPr>
          <a:xfrm>
            <a:off x="535940" y="2755519"/>
            <a:ext cx="6883400" cy="8185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86385" marR="5080" indent="-274320">
              <a:lnSpc>
                <a:spcPct val="100000"/>
              </a:lnSpc>
              <a:spcBef>
                <a:spcPts val="105"/>
              </a:spcBef>
              <a:buClr>
                <a:srgbClr val="D2CA6C"/>
              </a:buClr>
              <a:buSzPct val="94230"/>
              <a:buFont typeface="Segoe UI Symbol"/>
              <a:buChar char="⚫"/>
              <a:tabLst>
                <a:tab pos="287020" algn="l"/>
              </a:tabLst>
            </a:pPr>
            <a:r>
              <a:rPr sz="2600" spc="-15" dirty="0">
                <a:solidFill>
                  <a:srgbClr val="FFFFFF"/>
                </a:solidFill>
                <a:latin typeface="Constantia"/>
                <a:cs typeface="Constantia"/>
              </a:rPr>
              <a:t>Is</a:t>
            </a:r>
            <a:r>
              <a:rPr sz="2600" spc="-9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spc="-5" dirty="0">
                <a:solidFill>
                  <a:srgbClr val="FFFFFF"/>
                </a:solidFill>
                <a:latin typeface="Constantia"/>
                <a:cs typeface="Constantia"/>
              </a:rPr>
              <a:t>the</a:t>
            </a:r>
            <a:r>
              <a:rPr sz="2600" spc="-11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spc="-5" dirty="0">
                <a:solidFill>
                  <a:srgbClr val="FFFFFF"/>
                </a:solidFill>
                <a:latin typeface="Constantia"/>
                <a:cs typeface="Constantia"/>
              </a:rPr>
              <a:t>part</a:t>
            </a:r>
            <a:r>
              <a:rPr sz="2600" spc="-13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dirty="0">
                <a:solidFill>
                  <a:srgbClr val="FFFFFF"/>
                </a:solidFill>
                <a:latin typeface="Constantia"/>
                <a:cs typeface="Constantia"/>
              </a:rPr>
              <a:t>of</a:t>
            </a:r>
            <a:r>
              <a:rPr sz="2600" spc="2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spc="-5" dirty="0">
                <a:solidFill>
                  <a:srgbClr val="FFFFFF"/>
                </a:solidFill>
                <a:latin typeface="Constantia"/>
                <a:cs typeface="Constantia"/>
              </a:rPr>
              <a:t>the</a:t>
            </a:r>
            <a:r>
              <a:rPr sz="2600" spc="-13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spc="-15" dirty="0">
                <a:solidFill>
                  <a:srgbClr val="FFFFFF"/>
                </a:solidFill>
                <a:latin typeface="Constantia"/>
                <a:cs typeface="Constantia"/>
              </a:rPr>
              <a:t>computer</a:t>
            </a:r>
            <a:r>
              <a:rPr sz="2600" spc="-15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spc="-5" dirty="0">
                <a:solidFill>
                  <a:srgbClr val="FFFFFF"/>
                </a:solidFill>
                <a:latin typeface="Constantia"/>
                <a:cs typeface="Constantia"/>
              </a:rPr>
              <a:t>that</a:t>
            </a:r>
            <a:r>
              <a:rPr sz="2600" spc="-7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dirty="0">
                <a:solidFill>
                  <a:srgbClr val="FFFFFF"/>
                </a:solidFill>
                <a:latin typeface="Constantia"/>
                <a:cs typeface="Constantia"/>
              </a:rPr>
              <a:t>holds</a:t>
            </a:r>
            <a:r>
              <a:rPr sz="2600" spc="-13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spc="-5" dirty="0">
                <a:solidFill>
                  <a:srgbClr val="FFFFFF"/>
                </a:solidFill>
                <a:latin typeface="Constantia"/>
                <a:cs typeface="Constantia"/>
              </a:rPr>
              <a:t>data</a:t>
            </a:r>
            <a:r>
              <a:rPr sz="2600" spc="-14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dirty="0">
                <a:solidFill>
                  <a:srgbClr val="FFFFFF"/>
                </a:solidFill>
                <a:latin typeface="Constantia"/>
                <a:cs typeface="Constantia"/>
              </a:rPr>
              <a:t>and </a:t>
            </a:r>
            <a:r>
              <a:rPr sz="2600" spc="-64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spc="-5" dirty="0">
                <a:solidFill>
                  <a:srgbClr val="FFFFFF"/>
                </a:solidFill>
                <a:latin typeface="Constantia"/>
                <a:cs typeface="Constantia"/>
              </a:rPr>
              <a:t>instructions</a:t>
            </a:r>
            <a:r>
              <a:rPr sz="2600" spc="-10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spc="-10" dirty="0">
                <a:solidFill>
                  <a:srgbClr val="FFFFFF"/>
                </a:solidFill>
                <a:latin typeface="Constantia"/>
                <a:cs typeface="Constantia"/>
              </a:rPr>
              <a:t>for</a:t>
            </a:r>
            <a:r>
              <a:rPr sz="2600" spc="-13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spc="-15" dirty="0">
                <a:solidFill>
                  <a:srgbClr val="FFFFFF"/>
                </a:solidFill>
                <a:latin typeface="Constantia"/>
                <a:cs typeface="Constantia"/>
              </a:rPr>
              <a:t>processing.</a:t>
            </a:r>
            <a:endParaRPr sz="2600">
              <a:latin typeface="Constantia"/>
              <a:cs typeface="Constantia"/>
            </a:endParaRPr>
          </a:p>
        </p:txBody>
      </p:sp>
    </p:spTree>
  </p:cSld>
  <p:clrMapOvr>
    <a:masterClrMapping/>
  </p:clrMapOvr>
  <p:transition>
    <p:wheel spokes="1"/>
    <p:sndAc>
      <p:stSnd>
        <p:snd r:embed="rId2" name="arrow.wav" builtIn="1"/>
      </p:stSnd>
    </p:sndAc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98700" marR="5080" indent="-2283460">
              <a:lnSpc>
                <a:spcPct val="100000"/>
              </a:lnSpc>
              <a:spcBef>
                <a:spcPts val="100"/>
              </a:spcBef>
            </a:pPr>
            <a:r>
              <a:rPr dirty="0"/>
              <a:t>Functions</a:t>
            </a:r>
            <a:r>
              <a:rPr spc="-55" dirty="0"/>
              <a:t> </a:t>
            </a:r>
            <a:r>
              <a:rPr dirty="0"/>
              <a:t>of</a:t>
            </a:r>
            <a:r>
              <a:rPr spc="-40" dirty="0"/>
              <a:t> </a:t>
            </a:r>
            <a:r>
              <a:rPr dirty="0"/>
              <a:t>the </a:t>
            </a:r>
            <a:r>
              <a:rPr spc="-1614" dirty="0"/>
              <a:t> </a:t>
            </a:r>
            <a:r>
              <a:rPr spc="-5" dirty="0"/>
              <a:t>CPU</a:t>
            </a:r>
          </a:p>
        </p:txBody>
      </p:sp>
    </p:spTree>
  </p:cSld>
  <p:clrMapOvr>
    <a:masterClrMapping/>
  </p:clrMapOvr>
  <p:transition>
    <p:wheel spokes="2"/>
    <p:sndAc>
      <p:stSnd>
        <p:snd r:embed="rId2" name="arrow.wav" builtIn="1"/>
      </p:stSnd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828" y="0"/>
            <a:ext cx="9145905" cy="3076575"/>
            <a:chOff x="-828" y="0"/>
            <a:chExt cx="9145905" cy="3076575"/>
          </a:xfrm>
        </p:grpSpPr>
        <p:pic>
          <p:nvPicPr>
            <p:cNvPr id="3" name="object 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828" y="0"/>
              <a:ext cx="9145590" cy="1028923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47136" y="872559"/>
              <a:ext cx="2582199" cy="213892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631404" y="795034"/>
              <a:ext cx="2289075" cy="2281490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3697351" y="1519554"/>
            <a:ext cx="1748789" cy="1031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600" b="1" dirty="0">
                <a:solidFill>
                  <a:srgbClr val="FFFFFF"/>
                </a:solidFill>
                <a:latin typeface="Constantia"/>
                <a:cs typeface="Constantia"/>
              </a:rPr>
              <a:t>C</a:t>
            </a:r>
            <a:r>
              <a:rPr sz="6600" b="1" spc="-85" dirty="0">
                <a:solidFill>
                  <a:srgbClr val="FFFFFF"/>
                </a:solidFill>
                <a:latin typeface="Constantia"/>
                <a:cs typeface="Constantia"/>
              </a:rPr>
              <a:t>P</a:t>
            </a:r>
            <a:r>
              <a:rPr sz="6600" b="1" dirty="0">
                <a:solidFill>
                  <a:srgbClr val="FFFFFF"/>
                </a:solidFill>
                <a:latin typeface="Constantia"/>
                <a:cs typeface="Constantia"/>
              </a:rPr>
              <a:t>U</a:t>
            </a:r>
            <a:endParaRPr sz="6600">
              <a:latin typeface="Constantia"/>
              <a:cs typeface="Constanti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219200" y="3360420"/>
            <a:ext cx="6705600" cy="830580"/>
          </a:xfrm>
          <a:prstGeom prst="rect">
            <a:avLst/>
          </a:prstGeom>
          <a:solidFill>
            <a:srgbClr val="8D863D"/>
          </a:solidFill>
        </p:spPr>
        <p:txBody>
          <a:bodyPr vert="horz" wrap="square" lIns="0" tIns="6350" rIns="0" bIns="0" rtlCol="0">
            <a:spAutoFit/>
          </a:bodyPr>
          <a:lstStyle/>
          <a:p>
            <a:pPr marL="238125">
              <a:lnSpc>
                <a:spcPct val="100000"/>
              </a:lnSpc>
              <a:spcBef>
                <a:spcPts val="50"/>
              </a:spcBef>
            </a:pPr>
            <a:r>
              <a:rPr sz="4800" spc="-20" dirty="0">
                <a:solidFill>
                  <a:srgbClr val="FFFFFF"/>
                </a:solidFill>
                <a:latin typeface="Constantia"/>
                <a:cs typeface="Constantia"/>
              </a:rPr>
              <a:t>Central</a:t>
            </a:r>
            <a:r>
              <a:rPr sz="4800" spc="-1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4800" spc="-20" dirty="0">
                <a:solidFill>
                  <a:srgbClr val="FFFFFF"/>
                </a:solidFill>
                <a:latin typeface="Constantia"/>
                <a:cs typeface="Constantia"/>
              </a:rPr>
              <a:t>Processing</a:t>
            </a:r>
            <a:r>
              <a:rPr sz="4800" spc="-3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4800" spc="-30" dirty="0">
                <a:solidFill>
                  <a:srgbClr val="FFFFFF"/>
                </a:solidFill>
                <a:latin typeface="Constantia"/>
                <a:cs typeface="Constantia"/>
              </a:rPr>
              <a:t>Unit</a:t>
            </a:r>
            <a:endParaRPr sz="4800">
              <a:latin typeface="Constantia"/>
              <a:cs typeface="Constantia"/>
            </a:endParaRPr>
          </a:p>
        </p:txBody>
      </p:sp>
      <p:pic>
        <p:nvPicPr>
          <p:cNvPr id="8" name="object 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041520" y="4751706"/>
            <a:ext cx="2935519" cy="1809883"/>
          </a:xfrm>
          <a:prstGeom prst="rect">
            <a:avLst/>
          </a:prstGeom>
        </p:spPr>
      </p:pic>
      <p:grpSp>
        <p:nvGrpSpPr>
          <p:cNvPr id="9" name="object 9"/>
          <p:cNvGrpSpPr/>
          <p:nvPr/>
        </p:nvGrpSpPr>
        <p:grpSpPr>
          <a:xfrm>
            <a:off x="300227" y="4872228"/>
            <a:ext cx="1295400" cy="1667510"/>
            <a:chOff x="300227" y="4872228"/>
            <a:chExt cx="1295400" cy="1667510"/>
          </a:xfrm>
        </p:grpSpPr>
        <p:sp>
          <p:nvSpPr>
            <p:cNvPr id="10" name="object 10"/>
            <p:cNvSpPr/>
            <p:nvPr/>
          </p:nvSpPr>
          <p:spPr>
            <a:xfrm>
              <a:off x="304800" y="4876800"/>
              <a:ext cx="1286510" cy="1658620"/>
            </a:xfrm>
            <a:custGeom>
              <a:avLst/>
              <a:gdLst/>
              <a:ahLst/>
              <a:cxnLst/>
              <a:rect l="l" t="t" r="r" b="b"/>
              <a:pathLst>
                <a:path w="1286510" h="1658620">
                  <a:moveTo>
                    <a:pt x="1286256" y="0"/>
                  </a:moveTo>
                  <a:lnTo>
                    <a:pt x="396836" y="0"/>
                  </a:lnTo>
                  <a:lnTo>
                    <a:pt x="0" y="167640"/>
                  </a:lnTo>
                  <a:lnTo>
                    <a:pt x="0" y="1658112"/>
                  </a:lnTo>
                  <a:lnTo>
                    <a:pt x="875728" y="1658112"/>
                  </a:lnTo>
                  <a:lnTo>
                    <a:pt x="903122" y="1658112"/>
                  </a:lnTo>
                  <a:lnTo>
                    <a:pt x="1286256" y="1490459"/>
                  </a:lnTo>
                  <a:lnTo>
                    <a:pt x="1286256" y="0"/>
                  </a:lnTo>
                  <a:close/>
                </a:path>
              </a:pathLst>
            </a:custGeom>
            <a:solidFill>
              <a:srgbClr val="FFFF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04799" y="4876800"/>
              <a:ext cx="1286510" cy="1658620"/>
            </a:xfrm>
            <a:custGeom>
              <a:avLst/>
              <a:gdLst/>
              <a:ahLst/>
              <a:cxnLst/>
              <a:rect l="l" t="t" r="r" b="b"/>
              <a:pathLst>
                <a:path w="1286510" h="1658620">
                  <a:moveTo>
                    <a:pt x="0" y="167639"/>
                  </a:moveTo>
                  <a:lnTo>
                    <a:pt x="396836" y="0"/>
                  </a:lnTo>
                  <a:lnTo>
                    <a:pt x="643128" y="0"/>
                  </a:lnTo>
                  <a:lnTo>
                    <a:pt x="1286256" y="0"/>
                  </a:lnTo>
                  <a:lnTo>
                    <a:pt x="1286256" y="894232"/>
                  </a:lnTo>
                  <a:lnTo>
                    <a:pt x="1286256" y="1490459"/>
                  </a:lnTo>
                  <a:lnTo>
                    <a:pt x="903122" y="1658112"/>
                  </a:lnTo>
                  <a:lnTo>
                    <a:pt x="629437" y="1658112"/>
                  </a:lnTo>
                  <a:lnTo>
                    <a:pt x="0" y="1658112"/>
                  </a:lnTo>
                  <a:lnTo>
                    <a:pt x="0" y="884936"/>
                  </a:lnTo>
                  <a:lnTo>
                    <a:pt x="0" y="167639"/>
                  </a:lnTo>
                  <a:close/>
                </a:path>
                <a:path w="1286510" h="1658620">
                  <a:moveTo>
                    <a:pt x="0" y="167639"/>
                  </a:moveTo>
                  <a:lnTo>
                    <a:pt x="875728" y="167639"/>
                  </a:lnTo>
                  <a:lnTo>
                    <a:pt x="1286256" y="0"/>
                  </a:lnTo>
                </a:path>
                <a:path w="1286510" h="1658620">
                  <a:moveTo>
                    <a:pt x="0" y="167639"/>
                  </a:moveTo>
                  <a:lnTo>
                    <a:pt x="875728" y="167639"/>
                  </a:lnTo>
                  <a:lnTo>
                    <a:pt x="875728" y="409828"/>
                  </a:lnTo>
                  <a:lnTo>
                    <a:pt x="875728" y="1341386"/>
                  </a:lnTo>
                  <a:lnTo>
                    <a:pt x="875728" y="1658112"/>
                  </a:lnTo>
                </a:path>
                <a:path w="1286510" h="1658620">
                  <a:moveTo>
                    <a:pt x="68427" y="232918"/>
                  </a:moveTo>
                  <a:lnTo>
                    <a:pt x="793673" y="232918"/>
                  </a:lnTo>
                  <a:lnTo>
                    <a:pt x="793673" y="270129"/>
                  </a:lnTo>
                  <a:lnTo>
                    <a:pt x="68427" y="270129"/>
                  </a:lnTo>
                  <a:lnTo>
                    <a:pt x="68427" y="232918"/>
                  </a:lnTo>
                </a:path>
                <a:path w="1286510" h="1658620">
                  <a:moveTo>
                    <a:pt x="68427" y="344677"/>
                  </a:moveTo>
                  <a:lnTo>
                    <a:pt x="793673" y="344677"/>
                  </a:lnTo>
                  <a:lnTo>
                    <a:pt x="793673" y="372618"/>
                  </a:lnTo>
                  <a:lnTo>
                    <a:pt x="68427" y="372618"/>
                  </a:lnTo>
                  <a:lnTo>
                    <a:pt x="68427" y="344677"/>
                  </a:lnTo>
                </a:path>
                <a:path w="1286510" h="1658620">
                  <a:moveTo>
                    <a:pt x="68427" y="456438"/>
                  </a:moveTo>
                  <a:lnTo>
                    <a:pt x="793673" y="456438"/>
                  </a:lnTo>
                  <a:lnTo>
                    <a:pt x="793673" y="484378"/>
                  </a:lnTo>
                  <a:lnTo>
                    <a:pt x="68427" y="484378"/>
                  </a:lnTo>
                  <a:lnTo>
                    <a:pt x="68427" y="456438"/>
                  </a:lnTo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  <p:transition>
    <p:dissolve/>
    <p:sndAc>
      <p:stSnd>
        <p:snd r:embed="rId2" name="camera.wav" builtIn="1"/>
      </p:stSnd>
    </p:sndAc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828" y="0"/>
            <a:ext cx="9145905" cy="6210300"/>
            <a:chOff x="-828" y="0"/>
            <a:chExt cx="9145905" cy="6210300"/>
          </a:xfrm>
        </p:grpSpPr>
        <p:pic>
          <p:nvPicPr>
            <p:cNvPr id="3" name="object 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828" y="0"/>
              <a:ext cx="9145590" cy="1028923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127504" y="908303"/>
              <a:ext cx="5419344" cy="5301996"/>
            </a:xfrm>
            <a:prstGeom prst="rect">
              <a:avLst/>
            </a:prstGeom>
          </p:spPr>
        </p:pic>
      </p:grpSp>
    </p:spTree>
  </p:cSld>
  <p:clrMapOvr>
    <a:masterClrMapping/>
  </p:clrMapOvr>
  <p:transition>
    <p:wheel spokes="3"/>
    <p:sndAc>
      <p:stSnd>
        <p:snd r:embed="rId2" name="arrow.wav" builtIn="1"/>
      </p:stSnd>
    </p:sndAc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5940" y="958342"/>
            <a:ext cx="103568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5" dirty="0">
                <a:solidFill>
                  <a:srgbClr val="00AF50"/>
                </a:solidFill>
                <a:latin typeface="Constantia"/>
                <a:cs typeface="Constantia"/>
              </a:rPr>
              <a:t>F</a:t>
            </a:r>
            <a:r>
              <a:rPr sz="2800" spc="-5" dirty="0">
                <a:solidFill>
                  <a:srgbClr val="00AF50"/>
                </a:solidFill>
                <a:latin typeface="Constantia"/>
                <a:cs typeface="Constantia"/>
              </a:rPr>
              <a:t>e</a:t>
            </a:r>
            <a:r>
              <a:rPr sz="2800" spc="-55" dirty="0">
                <a:solidFill>
                  <a:srgbClr val="00AF50"/>
                </a:solidFill>
                <a:latin typeface="Constantia"/>
                <a:cs typeface="Constantia"/>
              </a:rPr>
              <a:t>t</a:t>
            </a:r>
            <a:r>
              <a:rPr sz="2800" spc="-10" dirty="0">
                <a:solidFill>
                  <a:srgbClr val="00AF50"/>
                </a:solidFill>
                <a:latin typeface="Constantia"/>
                <a:cs typeface="Constantia"/>
              </a:rPr>
              <a:t>ch:</a:t>
            </a:r>
            <a:endParaRPr sz="2800">
              <a:latin typeface="Constantia"/>
              <a:cs typeface="Constanti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1424685"/>
            <a:ext cx="8046084" cy="4397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30" dirty="0">
                <a:solidFill>
                  <a:srgbClr val="FFFFFF"/>
                </a:solidFill>
                <a:latin typeface="Constantia"/>
                <a:cs typeface="Constantia"/>
              </a:rPr>
              <a:t>Taking </a:t>
            </a:r>
            <a:r>
              <a:rPr sz="2400" spc="-5" dirty="0">
                <a:solidFill>
                  <a:srgbClr val="FFFFFF"/>
                </a:solidFill>
                <a:latin typeface="Constantia"/>
                <a:cs typeface="Constantia"/>
              </a:rPr>
              <a:t>the</a:t>
            </a:r>
            <a:r>
              <a:rPr sz="2400" spc="-6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Constantia"/>
                <a:cs typeface="Constantia"/>
              </a:rPr>
              <a:t>instruction</a:t>
            </a:r>
            <a:r>
              <a:rPr sz="2400" spc="-6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Constantia"/>
                <a:cs typeface="Constantia"/>
              </a:rPr>
              <a:t>from</a:t>
            </a:r>
            <a:r>
              <a:rPr sz="2400" spc="-7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Constantia"/>
                <a:cs typeface="Constantia"/>
              </a:rPr>
              <a:t>the</a:t>
            </a:r>
            <a:r>
              <a:rPr sz="2400" spc="-6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400" spc="-35" dirty="0">
                <a:solidFill>
                  <a:srgbClr val="FFFFFF"/>
                </a:solidFill>
                <a:latin typeface="Constantia"/>
                <a:cs typeface="Constantia"/>
              </a:rPr>
              <a:t>memory.</a:t>
            </a:r>
            <a:endParaRPr sz="2400">
              <a:latin typeface="Constantia"/>
              <a:cs typeface="Constantia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800">
              <a:latin typeface="Constantia"/>
              <a:cs typeface="Constantia"/>
            </a:endParaRPr>
          </a:p>
          <a:p>
            <a:pPr marL="12700">
              <a:lnSpc>
                <a:spcPct val="100000"/>
              </a:lnSpc>
            </a:pPr>
            <a:r>
              <a:rPr sz="2800" b="1" spc="-15" dirty="0">
                <a:solidFill>
                  <a:srgbClr val="00AF50"/>
                </a:solidFill>
                <a:latin typeface="Constantia"/>
                <a:cs typeface="Constantia"/>
              </a:rPr>
              <a:t>Decode:</a:t>
            </a:r>
            <a:endParaRPr sz="2800">
              <a:latin typeface="Constantia"/>
              <a:cs typeface="Constantia"/>
            </a:endParaRPr>
          </a:p>
          <a:p>
            <a:pPr marL="12700" marR="107950">
              <a:lnSpc>
                <a:spcPts val="2590"/>
              </a:lnSpc>
              <a:spcBef>
                <a:spcPts val="645"/>
              </a:spcBef>
            </a:pPr>
            <a:r>
              <a:rPr sz="2400" spc="-20" dirty="0">
                <a:solidFill>
                  <a:srgbClr val="FFFFFF"/>
                </a:solidFill>
                <a:latin typeface="Constantia"/>
                <a:cs typeface="Constantia"/>
              </a:rPr>
              <a:t>Translating</a:t>
            </a:r>
            <a:r>
              <a:rPr sz="2400" spc="-4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400" dirty="0">
                <a:solidFill>
                  <a:srgbClr val="FFFFFF"/>
                </a:solidFill>
                <a:latin typeface="Constantia"/>
                <a:cs typeface="Constantia"/>
              </a:rPr>
              <a:t>and</a:t>
            </a:r>
            <a:r>
              <a:rPr sz="2400" spc="-5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400" spc="-15" dirty="0">
                <a:solidFill>
                  <a:srgbClr val="FFFFFF"/>
                </a:solidFill>
                <a:latin typeface="Constantia"/>
                <a:cs typeface="Constantia"/>
              </a:rPr>
              <a:t>decoding</a:t>
            </a:r>
            <a:r>
              <a:rPr sz="2400" spc="-10" dirty="0">
                <a:solidFill>
                  <a:srgbClr val="FFFFFF"/>
                </a:solidFill>
                <a:latin typeface="Constantia"/>
                <a:cs typeface="Constantia"/>
              </a:rPr>
              <a:t> Assembly</a:t>
            </a:r>
            <a:r>
              <a:rPr sz="2400" spc="-12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400" spc="-20" dirty="0">
                <a:solidFill>
                  <a:srgbClr val="FFFFFF"/>
                </a:solidFill>
                <a:latin typeface="Constantia"/>
                <a:cs typeface="Constantia"/>
              </a:rPr>
              <a:t>code</a:t>
            </a:r>
            <a:r>
              <a:rPr sz="2400" spc="-3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400" dirty="0">
                <a:solidFill>
                  <a:srgbClr val="FFFFFF"/>
                </a:solidFill>
                <a:latin typeface="Constantia"/>
                <a:cs typeface="Constantia"/>
              </a:rPr>
              <a:t>binary</a:t>
            </a:r>
            <a:r>
              <a:rPr sz="2400" spc="-6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Constantia"/>
                <a:cs typeface="Constantia"/>
              </a:rPr>
              <a:t>instructions </a:t>
            </a:r>
            <a:r>
              <a:rPr sz="2400" spc="-58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Constantia"/>
                <a:cs typeface="Constantia"/>
              </a:rPr>
              <a:t>which</a:t>
            </a:r>
            <a:r>
              <a:rPr sz="2400" spc="-9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400" spc="-15" dirty="0">
                <a:solidFill>
                  <a:srgbClr val="FFFFFF"/>
                </a:solidFill>
                <a:latin typeface="Constantia"/>
                <a:cs typeface="Constantia"/>
              </a:rPr>
              <a:t>are</a:t>
            </a:r>
            <a:r>
              <a:rPr sz="2400" spc="-10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Constantia"/>
                <a:cs typeface="Constantia"/>
              </a:rPr>
              <a:t>understandable</a:t>
            </a:r>
            <a:r>
              <a:rPr sz="2400" spc="-5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400" spc="-20" dirty="0">
                <a:solidFill>
                  <a:srgbClr val="FFFFFF"/>
                </a:solidFill>
                <a:latin typeface="Constantia"/>
                <a:cs typeface="Constantia"/>
              </a:rPr>
              <a:t>to</a:t>
            </a:r>
            <a:r>
              <a:rPr sz="2400" spc="-14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400" spc="-20" dirty="0">
                <a:solidFill>
                  <a:srgbClr val="FFFFFF"/>
                </a:solidFill>
                <a:latin typeface="Constantia"/>
                <a:cs typeface="Constantia"/>
              </a:rPr>
              <a:t>your</a:t>
            </a:r>
            <a:r>
              <a:rPr sz="2400" spc="-8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400" spc="-45" dirty="0">
                <a:solidFill>
                  <a:srgbClr val="FFFFFF"/>
                </a:solidFill>
                <a:latin typeface="Constantia"/>
                <a:cs typeface="Constantia"/>
              </a:rPr>
              <a:t>CPU.</a:t>
            </a:r>
            <a:endParaRPr sz="2400">
              <a:latin typeface="Constantia"/>
              <a:cs typeface="Constantia"/>
            </a:endParaRPr>
          </a:p>
          <a:p>
            <a:pPr>
              <a:lnSpc>
                <a:spcPct val="100000"/>
              </a:lnSpc>
              <a:spcBef>
                <a:spcPts val="60"/>
              </a:spcBef>
            </a:pPr>
            <a:endParaRPr sz="1750">
              <a:latin typeface="Constantia"/>
              <a:cs typeface="Constantia"/>
            </a:endParaRPr>
          </a:p>
          <a:p>
            <a:pPr marL="12700">
              <a:lnSpc>
                <a:spcPct val="100000"/>
              </a:lnSpc>
            </a:pPr>
            <a:r>
              <a:rPr sz="2800" b="1" spc="-20" dirty="0">
                <a:solidFill>
                  <a:srgbClr val="00AF50"/>
                </a:solidFill>
                <a:latin typeface="Constantia"/>
                <a:cs typeface="Constantia"/>
              </a:rPr>
              <a:t>Execute:</a:t>
            </a:r>
            <a:endParaRPr sz="2800">
              <a:latin typeface="Constantia"/>
              <a:cs typeface="Constantia"/>
            </a:endParaRPr>
          </a:p>
          <a:p>
            <a:pPr marL="12700">
              <a:lnSpc>
                <a:spcPct val="100000"/>
              </a:lnSpc>
              <a:spcBef>
                <a:spcPts val="315"/>
              </a:spcBef>
            </a:pPr>
            <a:r>
              <a:rPr sz="2400" spc="-15" dirty="0">
                <a:solidFill>
                  <a:srgbClr val="FFFFFF"/>
                </a:solidFill>
                <a:latin typeface="Constantia"/>
                <a:cs typeface="Constantia"/>
              </a:rPr>
              <a:t>Execute</a:t>
            </a:r>
            <a:r>
              <a:rPr sz="2400" spc="-13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Constantia"/>
                <a:cs typeface="Constantia"/>
              </a:rPr>
              <a:t>calculation,</a:t>
            </a:r>
            <a:r>
              <a:rPr sz="2400" spc="-1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400" spc="-25" dirty="0">
                <a:solidFill>
                  <a:srgbClr val="FFFFFF"/>
                </a:solidFill>
                <a:latin typeface="Constantia"/>
                <a:cs typeface="Constantia"/>
              </a:rPr>
              <a:t>move</a:t>
            </a:r>
            <a:r>
              <a:rPr sz="2400" spc="-12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Constantia"/>
                <a:cs typeface="Constantia"/>
              </a:rPr>
              <a:t>data</a:t>
            </a:r>
            <a:r>
              <a:rPr sz="2400" spc="-12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400" dirty="0">
                <a:solidFill>
                  <a:srgbClr val="FFFFFF"/>
                </a:solidFill>
                <a:latin typeface="Constantia"/>
                <a:cs typeface="Constantia"/>
              </a:rPr>
              <a:t>and</a:t>
            </a:r>
            <a:r>
              <a:rPr sz="2400" spc="-1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Constantia"/>
                <a:cs typeface="Constantia"/>
              </a:rPr>
              <a:t>jump</a:t>
            </a:r>
            <a:r>
              <a:rPr sz="2400" spc="-10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400" spc="-20" dirty="0">
                <a:solidFill>
                  <a:srgbClr val="FFFFFF"/>
                </a:solidFill>
                <a:latin typeface="Constantia"/>
                <a:cs typeface="Constantia"/>
              </a:rPr>
              <a:t>to</a:t>
            </a:r>
            <a:r>
              <a:rPr sz="2400" spc="-13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Constantia"/>
                <a:cs typeface="Constantia"/>
              </a:rPr>
              <a:t>different</a:t>
            </a:r>
            <a:r>
              <a:rPr sz="2400" spc="-14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Constantia"/>
                <a:cs typeface="Constantia"/>
              </a:rPr>
              <a:t>address.</a:t>
            </a:r>
            <a:endParaRPr sz="2400">
              <a:latin typeface="Constantia"/>
              <a:cs typeface="Constantia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800">
              <a:latin typeface="Constantia"/>
              <a:cs typeface="Constantia"/>
            </a:endParaRPr>
          </a:p>
          <a:p>
            <a:pPr marL="12700">
              <a:lnSpc>
                <a:spcPct val="100000"/>
              </a:lnSpc>
            </a:pPr>
            <a:r>
              <a:rPr sz="2800" b="1" spc="-25" dirty="0">
                <a:solidFill>
                  <a:srgbClr val="00AF50"/>
                </a:solidFill>
                <a:latin typeface="Constantia"/>
                <a:cs typeface="Constantia"/>
              </a:rPr>
              <a:t>Store:</a:t>
            </a:r>
            <a:endParaRPr sz="2800">
              <a:latin typeface="Constantia"/>
              <a:cs typeface="Constantia"/>
            </a:endParaRPr>
          </a:p>
          <a:p>
            <a:pPr marL="12700" marR="102870">
              <a:lnSpc>
                <a:spcPts val="2590"/>
              </a:lnSpc>
              <a:spcBef>
                <a:spcPts val="650"/>
              </a:spcBef>
            </a:pPr>
            <a:r>
              <a:rPr sz="2400" spc="-15" dirty="0">
                <a:solidFill>
                  <a:srgbClr val="FFFFFF"/>
                </a:solidFill>
                <a:latin typeface="Constantia"/>
                <a:cs typeface="Constantia"/>
              </a:rPr>
              <a:t>CPU</a:t>
            </a:r>
            <a:r>
              <a:rPr sz="2400" spc="-6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400" spc="-25" dirty="0">
                <a:solidFill>
                  <a:srgbClr val="FFFFFF"/>
                </a:solidFill>
                <a:latin typeface="Constantia"/>
                <a:cs typeface="Constantia"/>
              </a:rPr>
              <a:t>dive</a:t>
            </a:r>
            <a:r>
              <a:rPr sz="2400" spc="-11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400" dirty="0">
                <a:solidFill>
                  <a:srgbClr val="FFFFFF"/>
                </a:solidFill>
                <a:latin typeface="Constantia"/>
                <a:cs typeface="Constantia"/>
              </a:rPr>
              <a:t>some</a:t>
            </a:r>
            <a:r>
              <a:rPr sz="2400" spc="-114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Constantia"/>
                <a:cs typeface="Constantia"/>
              </a:rPr>
              <a:t>data</a:t>
            </a:r>
            <a:r>
              <a:rPr sz="2400" spc="-12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Constantia"/>
                <a:cs typeface="Constantia"/>
              </a:rPr>
              <a:t>after</a:t>
            </a:r>
            <a:r>
              <a:rPr sz="2400" spc="-14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Constantia"/>
                <a:cs typeface="Constantia"/>
              </a:rPr>
              <a:t>executing</a:t>
            </a:r>
            <a:r>
              <a:rPr sz="2400" spc="-3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Constantia"/>
                <a:cs typeface="Constantia"/>
              </a:rPr>
              <a:t>the</a:t>
            </a:r>
            <a:r>
              <a:rPr sz="2400" spc="-5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Constantia"/>
                <a:cs typeface="Constantia"/>
              </a:rPr>
              <a:t>instruction</a:t>
            </a:r>
            <a:r>
              <a:rPr sz="2400" spc="-10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400" dirty="0">
                <a:solidFill>
                  <a:srgbClr val="FFFFFF"/>
                </a:solidFill>
                <a:latin typeface="Constantia"/>
                <a:cs typeface="Constantia"/>
              </a:rPr>
              <a:t>and</a:t>
            </a:r>
            <a:r>
              <a:rPr sz="2400" spc="-4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400" spc="-15" dirty="0">
                <a:solidFill>
                  <a:srgbClr val="FFFFFF"/>
                </a:solidFill>
                <a:latin typeface="Constantia"/>
                <a:cs typeface="Constantia"/>
              </a:rPr>
              <a:t>store </a:t>
            </a:r>
            <a:r>
              <a:rPr sz="2400" spc="-59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Constantia"/>
                <a:cs typeface="Constantia"/>
              </a:rPr>
              <a:t>data</a:t>
            </a:r>
            <a:r>
              <a:rPr sz="2400" spc="-7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Constantia"/>
                <a:cs typeface="Constantia"/>
              </a:rPr>
              <a:t>being </a:t>
            </a:r>
            <a:r>
              <a:rPr sz="2400" spc="-10" dirty="0">
                <a:solidFill>
                  <a:srgbClr val="FFFFFF"/>
                </a:solidFill>
                <a:latin typeface="Constantia"/>
                <a:cs typeface="Constantia"/>
              </a:rPr>
              <a:t>instructed.</a:t>
            </a:r>
            <a:endParaRPr sz="2400">
              <a:latin typeface="Constantia"/>
              <a:cs typeface="Constantia"/>
            </a:endParaRPr>
          </a:p>
        </p:txBody>
      </p:sp>
    </p:spTree>
  </p:cSld>
  <p:clrMapOvr>
    <a:masterClrMapping/>
  </p:clrMapOvr>
  <p:transition>
    <p:split dir="in"/>
    <p:sndAc>
      <p:stSnd>
        <p:snd r:embed="rId2" name="arrow.wav" builtIn="1"/>
      </p:stSnd>
    </p:sndAc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371600"/>
            <a:ext cx="6167373" cy="492443"/>
          </a:xfrm>
        </p:spPr>
        <p:txBody>
          <a:bodyPr/>
          <a:lstStyle/>
          <a:p>
            <a:r>
              <a:rPr lang="en-US" sz="3200" dirty="0" smtClean="0"/>
              <a:t>ADVANTAGE OF CPU</a:t>
            </a:r>
            <a:endParaRPr lang="en-US" sz="3200" dirty="0"/>
          </a:p>
        </p:txBody>
      </p:sp>
      <p:sp>
        <p:nvSpPr>
          <p:cNvPr id="3" name="Rectangle 2"/>
          <p:cNvSpPr/>
          <p:nvPr/>
        </p:nvSpPr>
        <p:spPr>
          <a:xfrm>
            <a:off x="609600" y="1981200"/>
            <a:ext cx="4572000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/>
              <a:t>Reduced size for the circuitry - contains more than thousands of transistors or more</a:t>
            </a:r>
            <a:r>
              <a:rPr lang="en-US" sz="2000" dirty="0" smtClean="0"/>
              <a:t>.</a:t>
            </a:r>
          </a:p>
          <a:p>
            <a:endParaRPr lang="en-US" sz="2000" dirty="0"/>
          </a:p>
          <a:p>
            <a:r>
              <a:rPr lang="en-US" sz="2000" dirty="0"/>
              <a:t>Increased cost effectiveness</a:t>
            </a:r>
            <a:r>
              <a:rPr lang="en-US" sz="2000" dirty="0" smtClean="0"/>
              <a:t>.</a:t>
            </a:r>
          </a:p>
          <a:p>
            <a:endParaRPr lang="en-US" sz="2000" dirty="0"/>
          </a:p>
          <a:p>
            <a:r>
              <a:rPr lang="en-US" sz="2000" dirty="0"/>
              <a:t>Improved performance in terms of operating speed of circuits</a:t>
            </a:r>
            <a:r>
              <a:rPr lang="en-US" sz="2000" dirty="0" smtClean="0"/>
              <a:t>.</a:t>
            </a:r>
          </a:p>
          <a:p>
            <a:endParaRPr lang="en-US" sz="2000" dirty="0"/>
          </a:p>
          <a:p>
            <a:r>
              <a:rPr lang="en-US" sz="2000" dirty="0"/>
              <a:t>Able to design the functions of the CPU </a:t>
            </a:r>
            <a:endParaRPr lang="en-US" sz="2000" dirty="0" smtClean="0"/>
          </a:p>
          <a:p>
            <a:r>
              <a:rPr lang="en-US" sz="2000" dirty="0" smtClean="0"/>
              <a:t>modules </a:t>
            </a:r>
            <a:r>
              <a:rPr lang="en-US" sz="2000" dirty="0"/>
              <a:t>on the SOC (system-on-chip</a:t>
            </a:r>
            <a:r>
              <a:rPr lang="en-US" sz="2000" dirty="0" smtClean="0"/>
              <a:t>).</a:t>
            </a:r>
          </a:p>
          <a:p>
            <a:endParaRPr lang="en-US" sz="2000" dirty="0"/>
          </a:p>
          <a:p>
            <a:r>
              <a:rPr lang="en-US" sz="2000" dirty="0" smtClean="0"/>
              <a:t>. very small weight</a:t>
            </a:r>
          </a:p>
          <a:p>
            <a:endParaRPr lang="en-US" sz="2000" dirty="0" smtClean="0"/>
          </a:p>
          <a:p>
            <a:r>
              <a:rPr lang="en-US" sz="2000" dirty="0" smtClean="0"/>
              <a:t>Easy replacement</a:t>
            </a:r>
            <a:endParaRPr lang="en-US" sz="2000" dirty="0"/>
          </a:p>
          <a:p>
            <a:endParaRPr lang="en-US" sz="2000" dirty="0" smtClean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</p:txBody>
      </p:sp>
    </p:spTree>
  </p:cSld>
  <p:clrMapOvr>
    <a:masterClrMapping/>
  </p:clrMapOvr>
  <p:transition>
    <p:split/>
    <p:sndAc>
      <p:stSnd>
        <p:snd r:embed="rId2" name="arrow.wav" builtIn="1"/>
      </p:stSnd>
    </p:sndAc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4500" y="1031494"/>
            <a:ext cx="3549650" cy="7880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5000" spc="-15" dirty="0"/>
              <a:t>What</a:t>
            </a:r>
            <a:r>
              <a:rPr sz="5000" spc="-40" dirty="0"/>
              <a:t> </a:t>
            </a:r>
            <a:r>
              <a:rPr sz="5000" spc="-10" dirty="0"/>
              <a:t>is</a:t>
            </a:r>
            <a:r>
              <a:rPr sz="5000" spc="-35" dirty="0"/>
              <a:t> </a:t>
            </a:r>
            <a:r>
              <a:rPr sz="5000" spc="-5" dirty="0"/>
              <a:t>CPU?</a:t>
            </a:r>
            <a:endParaRPr sz="5000"/>
          </a:p>
        </p:txBody>
      </p:sp>
      <p:sp>
        <p:nvSpPr>
          <p:cNvPr id="3" name="object 3"/>
          <p:cNvSpPr txBox="1"/>
          <p:nvPr/>
        </p:nvSpPr>
        <p:spPr>
          <a:xfrm>
            <a:off x="535940" y="2094102"/>
            <a:ext cx="7654925" cy="26085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87020" indent="-274320">
              <a:lnSpc>
                <a:spcPct val="100000"/>
              </a:lnSpc>
              <a:spcBef>
                <a:spcPts val="95"/>
              </a:spcBef>
              <a:buClr>
                <a:srgbClr val="D2CA6C"/>
              </a:buClr>
              <a:buSzPct val="91071"/>
              <a:buFont typeface="Wingdings"/>
              <a:buChar char=""/>
              <a:tabLst>
                <a:tab pos="287020" algn="l"/>
              </a:tabLst>
            </a:pPr>
            <a:r>
              <a:rPr sz="2800" spc="-15" dirty="0">
                <a:solidFill>
                  <a:srgbClr val="FFFFFF"/>
                </a:solidFill>
                <a:latin typeface="Constantia"/>
                <a:cs typeface="Constantia"/>
              </a:rPr>
              <a:t>CPU</a:t>
            </a:r>
            <a:r>
              <a:rPr sz="2800" spc="-5" dirty="0">
                <a:solidFill>
                  <a:srgbClr val="FFFFFF"/>
                </a:solidFill>
                <a:latin typeface="Constantia"/>
                <a:cs typeface="Constantia"/>
              </a:rPr>
              <a:t> is</a:t>
            </a:r>
            <a:r>
              <a:rPr sz="2800" spc="-8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Constantia"/>
                <a:cs typeface="Constantia"/>
              </a:rPr>
              <a:t>the</a:t>
            </a:r>
            <a:r>
              <a:rPr sz="2800" spc="-8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onstantia"/>
                <a:cs typeface="Constantia"/>
              </a:rPr>
              <a:t>heart</a:t>
            </a:r>
            <a:r>
              <a:rPr sz="2800" spc="-13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onstantia"/>
                <a:cs typeface="Constantia"/>
              </a:rPr>
              <a:t>and</a:t>
            </a:r>
            <a:r>
              <a:rPr sz="2800" spc="-1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800" spc="-15" dirty="0">
                <a:solidFill>
                  <a:srgbClr val="FFFFFF"/>
                </a:solidFill>
                <a:latin typeface="Constantia"/>
                <a:cs typeface="Constantia"/>
              </a:rPr>
              <a:t>brain</a:t>
            </a:r>
            <a:r>
              <a:rPr sz="2800" spc="-10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onstantia"/>
                <a:cs typeface="Constantia"/>
              </a:rPr>
              <a:t>of</a:t>
            </a:r>
            <a:r>
              <a:rPr sz="2800" spc="-1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onstantia"/>
                <a:cs typeface="Constantia"/>
              </a:rPr>
              <a:t>a</a:t>
            </a:r>
            <a:r>
              <a:rPr sz="2800" spc="-13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800" spc="-40" dirty="0">
                <a:solidFill>
                  <a:srgbClr val="FFFFFF"/>
                </a:solidFill>
                <a:latin typeface="Constantia"/>
                <a:cs typeface="Constantia"/>
              </a:rPr>
              <a:t>computer.</a:t>
            </a:r>
            <a:endParaRPr sz="2800">
              <a:latin typeface="Constantia"/>
              <a:cs typeface="Constantia"/>
            </a:endParaRPr>
          </a:p>
          <a:p>
            <a:pPr marL="287020" indent="-274320">
              <a:lnSpc>
                <a:spcPct val="100000"/>
              </a:lnSpc>
              <a:spcBef>
                <a:spcPts val="2350"/>
              </a:spcBef>
              <a:buClr>
                <a:srgbClr val="D2CA6C"/>
              </a:buClr>
              <a:buSzPct val="91071"/>
              <a:buFont typeface="Wingdings"/>
              <a:buChar char=""/>
              <a:tabLst>
                <a:tab pos="287020" algn="l"/>
                <a:tab pos="687070" algn="l"/>
              </a:tabLst>
            </a:pPr>
            <a:r>
              <a:rPr sz="2800" spc="-85" dirty="0">
                <a:solidFill>
                  <a:srgbClr val="FFFFFF"/>
                </a:solidFill>
                <a:latin typeface="Constantia"/>
                <a:cs typeface="Constantia"/>
              </a:rPr>
              <a:t>I</a:t>
            </a:r>
            <a:r>
              <a:rPr sz="2800" spc="-5" dirty="0">
                <a:solidFill>
                  <a:srgbClr val="FFFFFF"/>
                </a:solidFill>
                <a:latin typeface="Constantia"/>
                <a:cs typeface="Constantia"/>
              </a:rPr>
              <a:t>t</a:t>
            </a:r>
            <a:r>
              <a:rPr sz="2800" dirty="0">
                <a:solidFill>
                  <a:srgbClr val="FFFFFF"/>
                </a:solidFill>
                <a:latin typeface="Constantia"/>
                <a:cs typeface="Constantia"/>
              </a:rPr>
              <a:t>	</a:t>
            </a:r>
            <a:r>
              <a:rPr sz="2800" spc="-45" dirty="0">
                <a:solidFill>
                  <a:srgbClr val="FFFFFF"/>
                </a:solidFill>
                <a:latin typeface="Constantia"/>
                <a:cs typeface="Constantia"/>
              </a:rPr>
              <a:t>r</a:t>
            </a:r>
            <a:r>
              <a:rPr sz="2800" spc="-5" dirty="0">
                <a:solidFill>
                  <a:srgbClr val="FFFFFF"/>
                </a:solidFill>
                <a:latin typeface="Constantia"/>
                <a:cs typeface="Constantia"/>
              </a:rPr>
              <a:t>e</a:t>
            </a:r>
            <a:r>
              <a:rPr sz="2800" spc="-55" dirty="0">
                <a:solidFill>
                  <a:srgbClr val="FFFFFF"/>
                </a:solidFill>
                <a:latin typeface="Constantia"/>
                <a:cs typeface="Constantia"/>
              </a:rPr>
              <a:t>c</a:t>
            </a:r>
            <a:r>
              <a:rPr sz="2800" spc="-5" dirty="0">
                <a:solidFill>
                  <a:srgbClr val="FFFFFF"/>
                </a:solidFill>
                <a:latin typeface="Constantia"/>
                <a:cs typeface="Constantia"/>
              </a:rPr>
              <a:t>e</a:t>
            </a:r>
            <a:r>
              <a:rPr sz="2800" spc="-25" dirty="0">
                <a:solidFill>
                  <a:srgbClr val="FFFFFF"/>
                </a:solidFill>
                <a:latin typeface="Constantia"/>
                <a:cs typeface="Constantia"/>
              </a:rPr>
              <a:t>i</a:t>
            </a:r>
            <a:r>
              <a:rPr sz="2800" spc="-75" dirty="0">
                <a:solidFill>
                  <a:srgbClr val="FFFFFF"/>
                </a:solidFill>
                <a:latin typeface="Constantia"/>
                <a:cs typeface="Constantia"/>
              </a:rPr>
              <a:t>v</a:t>
            </a:r>
            <a:r>
              <a:rPr sz="2800" spc="-5" dirty="0">
                <a:solidFill>
                  <a:srgbClr val="FFFFFF"/>
                </a:solidFill>
                <a:latin typeface="Constantia"/>
                <a:cs typeface="Constantia"/>
              </a:rPr>
              <a:t>es</a:t>
            </a:r>
            <a:r>
              <a:rPr sz="2800" spc="-14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Constantia"/>
                <a:cs typeface="Constantia"/>
              </a:rPr>
              <a:t>dat</a:t>
            </a:r>
            <a:r>
              <a:rPr sz="2800" spc="-5" dirty="0">
                <a:solidFill>
                  <a:srgbClr val="FFFFFF"/>
                </a:solidFill>
                <a:latin typeface="Constantia"/>
                <a:cs typeface="Constantia"/>
              </a:rPr>
              <a:t>a</a:t>
            </a:r>
            <a:r>
              <a:rPr sz="2800" spc="-13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onstantia"/>
                <a:cs typeface="Constantia"/>
              </a:rPr>
              <a:t>as</a:t>
            </a:r>
            <a:r>
              <a:rPr sz="2800" spc="-5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Constantia"/>
                <a:cs typeface="Constantia"/>
              </a:rPr>
              <a:t>inpu</a:t>
            </a:r>
            <a:r>
              <a:rPr sz="2800" spc="5" dirty="0">
                <a:solidFill>
                  <a:srgbClr val="FFFFFF"/>
                </a:solidFill>
                <a:latin typeface="Constantia"/>
                <a:cs typeface="Constantia"/>
              </a:rPr>
              <a:t>t</a:t>
            </a:r>
            <a:r>
              <a:rPr sz="2800" spc="-5" dirty="0">
                <a:solidFill>
                  <a:srgbClr val="FFFFFF"/>
                </a:solidFill>
                <a:latin typeface="Constantia"/>
                <a:cs typeface="Constantia"/>
              </a:rPr>
              <a:t>.</a:t>
            </a:r>
            <a:endParaRPr sz="2800">
              <a:latin typeface="Constantia"/>
              <a:cs typeface="Constantia"/>
            </a:endParaRPr>
          </a:p>
          <a:p>
            <a:pPr marL="286385" marR="5080" indent="-274320">
              <a:lnSpc>
                <a:spcPct val="100000"/>
              </a:lnSpc>
              <a:spcBef>
                <a:spcPts val="1190"/>
              </a:spcBef>
              <a:buClr>
                <a:srgbClr val="D2CA6C"/>
              </a:buClr>
              <a:buSzPct val="91071"/>
              <a:buFont typeface="Wingdings"/>
              <a:buChar char=""/>
              <a:tabLst>
                <a:tab pos="287020" algn="l"/>
                <a:tab pos="3052445" algn="l"/>
              </a:tabLst>
            </a:pPr>
            <a:r>
              <a:rPr sz="2800" spc="-5" dirty="0">
                <a:solidFill>
                  <a:srgbClr val="FFFFFF"/>
                </a:solidFill>
                <a:latin typeface="Constantia"/>
                <a:cs typeface="Constantia"/>
              </a:rPr>
              <a:t>The</a:t>
            </a:r>
            <a:r>
              <a:rPr sz="2800" spc="-7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800" spc="-15" dirty="0">
                <a:solidFill>
                  <a:srgbClr val="00AF50"/>
                </a:solidFill>
                <a:latin typeface="Constantia"/>
                <a:cs typeface="Constantia"/>
              </a:rPr>
              <a:t>Central</a:t>
            </a:r>
            <a:r>
              <a:rPr sz="2800" spc="5" dirty="0">
                <a:solidFill>
                  <a:srgbClr val="00AF50"/>
                </a:solidFill>
                <a:latin typeface="Constantia"/>
                <a:cs typeface="Constantia"/>
              </a:rPr>
              <a:t> </a:t>
            </a:r>
            <a:r>
              <a:rPr sz="2800" spc="-15" dirty="0">
                <a:solidFill>
                  <a:srgbClr val="00AF50"/>
                </a:solidFill>
                <a:latin typeface="Constantia"/>
                <a:cs typeface="Constantia"/>
              </a:rPr>
              <a:t>Processing</a:t>
            </a:r>
            <a:r>
              <a:rPr sz="2800" spc="-5" dirty="0">
                <a:solidFill>
                  <a:srgbClr val="00AF50"/>
                </a:solidFill>
                <a:latin typeface="Constantia"/>
                <a:cs typeface="Constantia"/>
              </a:rPr>
              <a:t> </a:t>
            </a:r>
            <a:r>
              <a:rPr sz="2800" spc="-25" dirty="0">
                <a:solidFill>
                  <a:srgbClr val="00AF50"/>
                </a:solidFill>
                <a:latin typeface="Constantia"/>
                <a:cs typeface="Constantia"/>
              </a:rPr>
              <a:t>Unit</a:t>
            </a:r>
            <a:r>
              <a:rPr sz="2800" spc="-55" dirty="0">
                <a:solidFill>
                  <a:srgbClr val="00AF50"/>
                </a:solidFill>
                <a:latin typeface="Constantia"/>
                <a:cs typeface="Constantia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Constantia"/>
                <a:cs typeface="Constantia"/>
              </a:rPr>
              <a:t>(CPU)</a:t>
            </a:r>
            <a:r>
              <a:rPr sz="2800" spc="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onstantia"/>
                <a:cs typeface="Constantia"/>
              </a:rPr>
              <a:t>is</a:t>
            </a:r>
            <a:r>
              <a:rPr sz="2800" spc="-11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Constantia"/>
                <a:cs typeface="Constantia"/>
              </a:rPr>
              <a:t>simply</a:t>
            </a:r>
            <a:r>
              <a:rPr sz="2800" spc="-7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Constantia"/>
                <a:cs typeface="Constantia"/>
              </a:rPr>
              <a:t>the </a:t>
            </a:r>
            <a:r>
              <a:rPr sz="2800" spc="-68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Constantia"/>
                <a:cs typeface="Constantia"/>
              </a:rPr>
              <a:t>central</a:t>
            </a:r>
            <a:r>
              <a:rPr sz="2800" spc="-2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800" spc="-15" dirty="0">
                <a:solidFill>
                  <a:srgbClr val="FFFFFF"/>
                </a:solidFill>
                <a:latin typeface="Constantia"/>
                <a:cs typeface="Constantia"/>
              </a:rPr>
              <a:t>processor	</a:t>
            </a:r>
            <a:r>
              <a:rPr sz="2800" spc="-5" dirty="0">
                <a:solidFill>
                  <a:srgbClr val="FFFFFF"/>
                </a:solidFill>
                <a:latin typeface="Constantia"/>
                <a:cs typeface="Constantia"/>
              </a:rPr>
              <a:t>or </a:t>
            </a:r>
            <a:r>
              <a:rPr sz="2800" spc="-10" dirty="0">
                <a:solidFill>
                  <a:srgbClr val="FFFFFF"/>
                </a:solidFill>
                <a:latin typeface="Constantia"/>
                <a:cs typeface="Constantia"/>
              </a:rPr>
              <a:t>the </a:t>
            </a:r>
            <a:r>
              <a:rPr sz="2800" spc="-15" dirty="0">
                <a:solidFill>
                  <a:srgbClr val="FFFFFF"/>
                </a:solidFill>
                <a:latin typeface="Constantia"/>
                <a:cs typeface="Constantia"/>
              </a:rPr>
              <a:t>processor where </a:t>
            </a:r>
            <a:r>
              <a:rPr sz="2800" spc="-10" dirty="0">
                <a:solidFill>
                  <a:srgbClr val="FFFFFF"/>
                </a:solidFill>
                <a:latin typeface="Constantia"/>
                <a:cs typeface="Constantia"/>
              </a:rPr>
              <a:t>most </a:t>
            </a:r>
            <a:r>
              <a:rPr sz="2800" spc="-5" dirty="0">
                <a:solidFill>
                  <a:srgbClr val="FFFFFF"/>
                </a:solidFill>
                <a:latin typeface="Constantia"/>
                <a:cs typeface="Constantia"/>
              </a:rPr>
              <a:t> calculation</a:t>
            </a:r>
            <a:r>
              <a:rPr sz="2800" spc="-7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Constantia"/>
                <a:cs typeface="Constantia"/>
              </a:rPr>
              <a:t>takes</a:t>
            </a:r>
            <a:r>
              <a:rPr sz="2800" spc="-9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Constantia"/>
                <a:cs typeface="Constantia"/>
              </a:rPr>
              <a:t>places.</a:t>
            </a:r>
            <a:endParaRPr sz="2800">
              <a:latin typeface="Constantia"/>
              <a:cs typeface="Constantia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6053328" y="4213859"/>
            <a:ext cx="2874645" cy="2644140"/>
            <a:chOff x="6053328" y="4213859"/>
            <a:chExt cx="2874645" cy="2644140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053328" y="4213859"/>
              <a:ext cx="2874264" cy="264413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248400" y="4408931"/>
              <a:ext cx="2286000" cy="2286000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722376" y="4573522"/>
            <a:ext cx="2908300" cy="2284730"/>
            <a:chOff x="722376" y="4573522"/>
            <a:chExt cx="2908300" cy="2284730"/>
          </a:xfrm>
        </p:grpSpPr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22376" y="4573522"/>
              <a:ext cx="2907792" cy="2284476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14400" y="4765546"/>
              <a:ext cx="2523744" cy="2023872"/>
            </a:xfrm>
            <a:prstGeom prst="rect">
              <a:avLst/>
            </a:prstGeom>
          </p:spPr>
        </p:pic>
      </p:grpSp>
    </p:spTree>
  </p:cSld>
  <p:clrMapOvr>
    <a:masterClrMapping/>
  </p:clrMapOvr>
  <p:transition>
    <p:wipe dir="r"/>
    <p:sndAc>
      <p:stSnd>
        <p:snd r:embed="rId2" name="whoosh.wav" builtIn="1"/>
      </p:stSnd>
    </p:sndAc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00685" marR="5080" indent="-361315">
              <a:lnSpc>
                <a:spcPct val="100000"/>
              </a:lnSpc>
              <a:spcBef>
                <a:spcPts val="100"/>
              </a:spcBef>
            </a:pPr>
            <a:r>
              <a:rPr sz="6600" spc="-20" dirty="0"/>
              <a:t>History </a:t>
            </a:r>
            <a:r>
              <a:rPr sz="6600" dirty="0"/>
              <a:t>of </a:t>
            </a:r>
            <a:r>
              <a:rPr sz="6600" spc="-35" dirty="0"/>
              <a:t>Central </a:t>
            </a:r>
            <a:r>
              <a:rPr sz="6600" spc="-1480" dirty="0"/>
              <a:t> </a:t>
            </a:r>
            <a:r>
              <a:rPr sz="6600" spc="-5" dirty="0"/>
              <a:t>Processing</a:t>
            </a:r>
            <a:r>
              <a:rPr sz="6600" spc="-65" dirty="0"/>
              <a:t> </a:t>
            </a:r>
            <a:r>
              <a:rPr sz="6600" dirty="0"/>
              <a:t>Unit</a:t>
            </a:r>
            <a:endParaRPr sz="6600"/>
          </a:p>
        </p:txBody>
      </p:sp>
    </p:spTree>
  </p:cSld>
  <p:clrMapOvr>
    <a:masterClrMapping/>
  </p:clrMapOvr>
  <p:transition>
    <p:newsflash/>
    <p:sndAc>
      <p:stSnd>
        <p:snd r:embed="rId2" name="breeze.wav" builtIn="1"/>
      </p:stSnd>
    </p:sndAc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-828" y="0"/>
            <a:ext cx="9145590" cy="1028923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383540" y="923899"/>
            <a:ext cx="7248525" cy="2799715"/>
          </a:xfrm>
          <a:prstGeom prst="rect">
            <a:avLst/>
          </a:prstGeom>
        </p:spPr>
        <p:txBody>
          <a:bodyPr vert="horz" wrap="square" lIns="0" tIns="914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20"/>
              </a:spcBef>
            </a:pPr>
            <a:r>
              <a:rPr sz="2600" dirty="0">
                <a:solidFill>
                  <a:srgbClr val="FFFFFF"/>
                </a:solidFill>
                <a:latin typeface="Constantia"/>
                <a:cs typeface="Constantia"/>
              </a:rPr>
              <a:t>In</a:t>
            </a:r>
            <a:r>
              <a:rPr sz="2600" spc="-7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spc="-5" dirty="0">
                <a:solidFill>
                  <a:srgbClr val="FFFFFF"/>
                </a:solidFill>
                <a:latin typeface="Constantia"/>
                <a:cs typeface="Constantia"/>
              </a:rPr>
              <a:t>the</a:t>
            </a:r>
            <a:r>
              <a:rPr sz="2600" spc="-7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spc="-5" dirty="0">
                <a:solidFill>
                  <a:srgbClr val="FFFFFF"/>
                </a:solidFill>
                <a:latin typeface="Constantia"/>
                <a:cs typeface="Constantia"/>
              </a:rPr>
              <a:t>1940,</a:t>
            </a:r>
            <a:r>
              <a:rPr sz="2600" spc="-3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spc="-5" dirty="0">
                <a:solidFill>
                  <a:srgbClr val="FFFFFF"/>
                </a:solidFill>
                <a:latin typeface="Constantia"/>
                <a:cs typeface="Constantia"/>
              </a:rPr>
              <a:t>mathematicians:</a:t>
            </a:r>
            <a:endParaRPr sz="2600">
              <a:latin typeface="Constantia"/>
              <a:cs typeface="Constantia"/>
            </a:endParaRPr>
          </a:p>
          <a:p>
            <a:pPr marL="12700" marR="4431665">
              <a:lnSpc>
                <a:spcPct val="120000"/>
              </a:lnSpc>
            </a:pPr>
            <a:r>
              <a:rPr sz="2600" u="heavy" spc="-15" dirty="0">
                <a:solidFill>
                  <a:srgbClr val="D25713"/>
                </a:solidFill>
                <a:uFill>
                  <a:solidFill>
                    <a:srgbClr val="D25713"/>
                  </a:solidFill>
                </a:uFill>
                <a:latin typeface="Constantia"/>
                <a:cs typeface="Constantia"/>
              </a:rPr>
              <a:t>John</a:t>
            </a:r>
            <a:r>
              <a:rPr sz="2600" u="heavy" spc="-145" dirty="0">
                <a:solidFill>
                  <a:srgbClr val="D25713"/>
                </a:solidFill>
                <a:uFill>
                  <a:solidFill>
                    <a:srgbClr val="D25713"/>
                  </a:solidFill>
                </a:uFill>
                <a:latin typeface="Constantia"/>
                <a:cs typeface="Constantia"/>
              </a:rPr>
              <a:t> </a:t>
            </a:r>
            <a:r>
              <a:rPr sz="2600" u="heavy" spc="-65" dirty="0">
                <a:solidFill>
                  <a:srgbClr val="D25713"/>
                </a:solidFill>
                <a:uFill>
                  <a:solidFill>
                    <a:srgbClr val="D25713"/>
                  </a:solidFill>
                </a:uFill>
                <a:latin typeface="Constantia"/>
                <a:cs typeface="Constantia"/>
              </a:rPr>
              <a:t>Von</a:t>
            </a:r>
            <a:r>
              <a:rPr sz="2600" u="heavy" spc="-75" dirty="0">
                <a:solidFill>
                  <a:srgbClr val="D25713"/>
                </a:solidFill>
                <a:uFill>
                  <a:solidFill>
                    <a:srgbClr val="D25713"/>
                  </a:solidFill>
                </a:uFill>
                <a:latin typeface="Constantia"/>
                <a:cs typeface="Constantia"/>
              </a:rPr>
              <a:t> </a:t>
            </a:r>
            <a:r>
              <a:rPr sz="2600" u="heavy" spc="-5" dirty="0">
                <a:solidFill>
                  <a:srgbClr val="D25713"/>
                </a:solidFill>
                <a:uFill>
                  <a:solidFill>
                    <a:srgbClr val="D25713"/>
                  </a:solidFill>
                </a:uFill>
                <a:latin typeface="Constantia"/>
                <a:cs typeface="Constantia"/>
              </a:rPr>
              <a:t>Neumann </a:t>
            </a:r>
            <a:r>
              <a:rPr sz="2600" spc="-635" dirty="0">
                <a:solidFill>
                  <a:srgbClr val="D25713"/>
                </a:solidFill>
                <a:latin typeface="Constantia"/>
                <a:cs typeface="Constantia"/>
              </a:rPr>
              <a:t> </a:t>
            </a:r>
            <a:r>
              <a:rPr sz="2600" u="heavy" spc="-30" dirty="0">
                <a:solidFill>
                  <a:srgbClr val="D25713"/>
                </a:solidFill>
                <a:uFill>
                  <a:solidFill>
                    <a:srgbClr val="D25713"/>
                  </a:solidFill>
                </a:uFill>
                <a:latin typeface="Constantia"/>
                <a:cs typeface="Constantia"/>
              </a:rPr>
              <a:t>J. </a:t>
            </a:r>
            <a:r>
              <a:rPr sz="2600" u="heavy" spc="-5" dirty="0">
                <a:solidFill>
                  <a:srgbClr val="D25713"/>
                </a:solidFill>
                <a:uFill>
                  <a:solidFill>
                    <a:srgbClr val="D25713"/>
                  </a:solidFill>
                </a:uFill>
                <a:latin typeface="Constantia"/>
                <a:cs typeface="Constantia"/>
              </a:rPr>
              <a:t>Presper </a:t>
            </a:r>
            <a:r>
              <a:rPr sz="2600" u="heavy" spc="-10" dirty="0">
                <a:solidFill>
                  <a:srgbClr val="D25713"/>
                </a:solidFill>
                <a:uFill>
                  <a:solidFill>
                    <a:srgbClr val="D25713"/>
                  </a:solidFill>
                </a:uFill>
                <a:latin typeface="Constantia"/>
                <a:cs typeface="Constantia"/>
              </a:rPr>
              <a:t>Eckert </a:t>
            </a:r>
            <a:r>
              <a:rPr sz="2600" spc="-5" dirty="0">
                <a:solidFill>
                  <a:srgbClr val="D25713"/>
                </a:solidFill>
                <a:latin typeface="Constantia"/>
                <a:cs typeface="Constantia"/>
              </a:rPr>
              <a:t> </a:t>
            </a:r>
            <a:r>
              <a:rPr sz="2600" u="heavy" spc="-15" dirty="0">
                <a:solidFill>
                  <a:srgbClr val="D25713"/>
                </a:solidFill>
                <a:uFill>
                  <a:solidFill>
                    <a:srgbClr val="D25713"/>
                  </a:solidFill>
                </a:uFill>
                <a:latin typeface="Constantia"/>
                <a:cs typeface="Constantia"/>
              </a:rPr>
              <a:t>John</a:t>
            </a:r>
            <a:r>
              <a:rPr sz="2600" u="heavy" spc="-60" dirty="0">
                <a:solidFill>
                  <a:srgbClr val="D25713"/>
                </a:solidFill>
                <a:uFill>
                  <a:solidFill>
                    <a:srgbClr val="D25713"/>
                  </a:solidFill>
                </a:uFill>
                <a:latin typeface="Constantia"/>
                <a:cs typeface="Constantia"/>
              </a:rPr>
              <a:t> </a:t>
            </a:r>
            <a:r>
              <a:rPr sz="2600" u="heavy" spc="-5" dirty="0">
                <a:solidFill>
                  <a:srgbClr val="D25713"/>
                </a:solidFill>
                <a:uFill>
                  <a:solidFill>
                    <a:srgbClr val="D25713"/>
                  </a:solidFill>
                </a:uFill>
                <a:latin typeface="Constantia"/>
                <a:cs typeface="Constantia"/>
              </a:rPr>
              <a:t>Mauchly</a:t>
            </a:r>
            <a:endParaRPr sz="2600">
              <a:latin typeface="Constantia"/>
              <a:cs typeface="Constantia"/>
            </a:endParaRPr>
          </a:p>
          <a:p>
            <a:pPr marL="12700" marR="5080">
              <a:lnSpc>
                <a:spcPct val="100000"/>
              </a:lnSpc>
              <a:spcBef>
                <a:spcPts val="625"/>
              </a:spcBef>
            </a:pPr>
            <a:r>
              <a:rPr sz="2600" dirty="0">
                <a:solidFill>
                  <a:srgbClr val="FFFFFF"/>
                </a:solidFill>
                <a:latin typeface="Constantia"/>
                <a:cs typeface="Constantia"/>
              </a:rPr>
              <a:t>Came</a:t>
            </a:r>
            <a:r>
              <a:rPr sz="2600" spc="-11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spc="-5" dirty="0">
                <a:solidFill>
                  <a:srgbClr val="FFFFFF"/>
                </a:solidFill>
                <a:latin typeface="Constantia"/>
                <a:cs typeface="Constantia"/>
              </a:rPr>
              <a:t>up</a:t>
            </a:r>
            <a:r>
              <a:rPr sz="2600" spc="-14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dirty="0">
                <a:solidFill>
                  <a:srgbClr val="FFFFFF"/>
                </a:solidFill>
                <a:latin typeface="Constantia"/>
                <a:cs typeface="Constantia"/>
              </a:rPr>
              <a:t>with</a:t>
            </a:r>
            <a:r>
              <a:rPr sz="2600" spc="-7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spc="-5" dirty="0">
                <a:solidFill>
                  <a:srgbClr val="FFFFFF"/>
                </a:solidFill>
                <a:latin typeface="Constantia"/>
                <a:cs typeface="Constantia"/>
              </a:rPr>
              <a:t>the</a:t>
            </a:r>
            <a:r>
              <a:rPr sz="2600" spc="-12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spc="-20" dirty="0">
                <a:solidFill>
                  <a:srgbClr val="FFFFFF"/>
                </a:solidFill>
                <a:latin typeface="Constantia"/>
                <a:cs typeface="Constantia"/>
              </a:rPr>
              <a:t>concept</a:t>
            </a:r>
            <a:r>
              <a:rPr sz="2600" spc="-14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dirty="0">
                <a:solidFill>
                  <a:srgbClr val="FFFFFF"/>
                </a:solidFill>
                <a:latin typeface="Constantia"/>
                <a:cs typeface="Constantia"/>
              </a:rPr>
              <a:t>of</a:t>
            </a:r>
            <a:r>
              <a:rPr sz="2600" spc="2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spc="-5" dirty="0">
                <a:solidFill>
                  <a:srgbClr val="FFFFFF"/>
                </a:solidFill>
                <a:latin typeface="Constantia"/>
                <a:cs typeface="Constantia"/>
              </a:rPr>
              <a:t>the</a:t>
            </a:r>
            <a:r>
              <a:rPr sz="2600" spc="-12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spc="-15" dirty="0">
                <a:solidFill>
                  <a:srgbClr val="FFFFFF"/>
                </a:solidFill>
                <a:latin typeface="Constantia"/>
                <a:cs typeface="Constantia"/>
              </a:rPr>
              <a:t>stored </a:t>
            </a:r>
            <a:r>
              <a:rPr sz="2600" spc="-5" dirty="0">
                <a:solidFill>
                  <a:srgbClr val="FFFFFF"/>
                </a:solidFill>
                <a:latin typeface="Constantia"/>
                <a:cs typeface="Constantia"/>
              </a:rPr>
              <a:t>instruction </a:t>
            </a:r>
            <a:r>
              <a:rPr sz="2600" spc="-63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spc="-5" dirty="0">
                <a:solidFill>
                  <a:srgbClr val="FFFFFF"/>
                </a:solidFill>
                <a:latin typeface="Constantia"/>
                <a:cs typeface="Constantia"/>
              </a:rPr>
              <a:t>digital</a:t>
            </a:r>
            <a:r>
              <a:rPr sz="2600" spc="-7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spc="-40" dirty="0">
                <a:solidFill>
                  <a:srgbClr val="FFFFFF"/>
                </a:solidFill>
                <a:latin typeface="Constantia"/>
                <a:cs typeface="Constantia"/>
              </a:rPr>
              <a:t>computer.</a:t>
            </a:r>
            <a:endParaRPr sz="2600">
              <a:latin typeface="Constantia"/>
              <a:cs typeface="Constantia"/>
            </a:endParaRPr>
          </a:p>
        </p:txBody>
      </p:sp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09600" y="3886198"/>
            <a:ext cx="2895600" cy="288188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019800" y="3886198"/>
            <a:ext cx="2590800" cy="2881884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581400" y="3886198"/>
            <a:ext cx="2362200" cy="2881884"/>
          </a:xfrm>
          <a:prstGeom prst="rect">
            <a:avLst/>
          </a:prstGeom>
        </p:spPr>
      </p:pic>
      <p:grpSp>
        <p:nvGrpSpPr>
          <p:cNvPr id="7" name="object 7"/>
          <p:cNvGrpSpPr/>
          <p:nvPr/>
        </p:nvGrpSpPr>
        <p:grpSpPr>
          <a:xfrm>
            <a:off x="5827776" y="417576"/>
            <a:ext cx="2974975" cy="2670175"/>
            <a:chOff x="5827776" y="417576"/>
            <a:chExt cx="2974975" cy="2670175"/>
          </a:xfrm>
        </p:grpSpPr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827776" y="417576"/>
              <a:ext cx="2974848" cy="2670048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019800" y="609600"/>
              <a:ext cx="2590800" cy="2286000"/>
            </a:xfrm>
            <a:prstGeom prst="rect">
              <a:avLst/>
            </a:prstGeom>
          </p:spPr>
        </p:pic>
      </p:grpSp>
    </p:spTree>
  </p:cSld>
  <p:clrMapOvr>
    <a:masterClrMapping/>
  </p:clrMapOvr>
  <p:transition>
    <p:zoom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-828" y="0"/>
            <a:ext cx="9145590" cy="1028923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383540" y="1231138"/>
            <a:ext cx="8048625" cy="256286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86385" marR="5080" indent="-274320">
              <a:lnSpc>
                <a:spcPct val="100000"/>
              </a:lnSpc>
              <a:spcBef>
                <a:spcPts val="105"/>
              </a:spcBef>
              <a:buClr>
                <a:srgbClr val="D2CA6C"/>
              </a:buClr>
              <a:buSzPct val="94230"/>
              <a:buFont typeface="Segoe UI Symbol"/>
              <a:buChar char="⚫"/>
              <a:tabLst>
                <a:tab pos="287020" algn="l"/>
              </a:tabLst>
            </a:pPr>
            <a:r>
              <a:rPr sz="2600" dirty="0">
                <a:solidFill>
                  <a:srgbClr val="FFFFFF"/>
                </a:solidFill>
                <a:latin typeface="Constantia"/>
                <a:cs typeface="Constantia"/>
              </a:rPr>
              <a:t>On</a:t>
            </a:r>
            <a:r>
              <a:rPr sz="2600" spc="-5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spc="-25" dirty="0">
                <a:solidFill>
                  <a:srgbClr val="FFFFFF"/>
                </a:solidFill>
                <a:latin typeface="Constantia"/>
                <a:cs typeface="Constantia"/>
              </a:rPr>
              <a:t>1970’s</a:t>
            </a:r>
            <a:r>
              <a:rPr sz="2600" spc="-13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dirty="0">
                <a:solidFill>
                  <a:srgbClr val="FFFFFF"/>
                </a:solidFill>
                <a:latin typeface="Constantia"/>
                <a:cs typeface="Constantia"/>
              </a:rPr>
              <a:t>a</a:t>
            </a:r>
            <a:r>
              <a:rPr sz="2600" spc="-13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spc="-10" dirty="0">
                <a:solidFill>
                  <a:srgbClr val="FFFFFF"/>
                </a:solidFill>
                <a:latin typeface="Constantia"/>
                <a:cs typeface="Constantia"/>
              </a:rPr>
              <a:t>component</a:t>
            </a:r>
            <a:r>
              <a:rPr sz="2600" spc="-14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dirty="0">
                <a:solidFill>
                  <a:srgbClr val="FFFFFF"/>
                </a:solidFill>
                <a:latin typeface="Constantia"/>
                <a:cs typeface="Constantia"/>
              </a:rPr>
              <a:t>of</a:t>
            </a:r>
            <a:r>
              <a:rPr sz="2600" spc="3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spc="-10" dirty="0">
                <a:solidFill>
                  <a:srgbClr val="FFFFFF"/>
                </a:solidFill>
                <a:latin typeface="Constantia"/>
                <a:cs typeface="Constantia"/>
              </a:rPr>
              <a:t>mainframe</a:t>
            </a:r>
            <a:r>
              <a:rPr sz="2600" spc="-12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spc="-15" dirty="0">
                <a:solidFill>
                  <a:srgbClr val="FFFFFF"/>
                </a:solidFill>
                <a:latin typeface="Constantia"/>
                <a:cs typeface="Constantia"/>
              </a:rPr>
              <a:t>computer</a:t>
            </a:r>
            <a:r>
              <a:rPr sz="2600" spc="-12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spc="-10" dirty="0">
                <a:solidFill>
                  <a:srgbClr val="FFFFFF"/>
                </a:solidFill>
                <a:latin typeface="Constantia"/>
                <a:cs typeface="Constantia"/>
              </a:rPr>
              <a:t>known </a:t>
            </a:r>
            <a:r>
              <a:rPr sz="2600" spc="-63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dirty="0">
                <a:solidFill>
                  <a:srgbClr val="FFFFFF"/>
                </a:solidFill>
                <a:latin typeface="Constantia"/>
                <a:cs typeface="Constantia"/>
              </a:rPr>
              <a:t>as</a:t>
            </a:r>
            <a:r>
              <a:rPr sz="2600" dirty="0">
                <a:solidFill>
                  <a:srgbClr val="D25713"/>
                </a:solidFill>
                <a:latin typeface="Constantia"/>
                <a:cs typeface="Constantia"/>
              </a:rPr>
              <a:t> </a:t>
            </a:r>
            <a:r>
              <a:rPr sz="2600" u="heavy" spc="-15" dirty="0">
                <a:solidFill>
                  <a:srgbClr val="D25713"/>
                </a:solidFill>
                <a:uFill>
                  <a:solidFill>
                    <a:srgbClr val="D25713"/>
                  </a:solidFill>
                </a:uFill>
                <a:latin typeface="Constantia"/>
                <a:cs typeface="Constantia"/>
              </a:rPr>
              <a:t>CPU</a:t>
            </a:r>
            <a:r>
              <a:rPr sz="2600" spc="-15" dirty="0">
                <a:solidFill>
                  <a:srgbClr val="D25713"/>
                </a:solidFill>
                <a:latin typeface="Constantia"/>
                <a:cs typeface="Constantia"/>
              </a:rPr>
              <a:t> </a:t>
            </a:r>
            <a:r>
              <a:rPr sz="2600" spc="-5" dirty="0">
                <a:solidFill>
                  <a:srgbClr val="FFFFFF"/>
                </a:solidFill>
                <a:latin typeface="Constantia"/>
                <a:cs typeface="Constantia"/>
              </a:rPr>
              <a:t>is </a:t>
            </a:r>
            <a:r>
              <a:rPr sz="2600" dirty="0">
                <a:solidFill>
                  <a:srgbClr val="FFFFFF"/>
                </a:solidFill>
                <a:latin typeface="Constantia"/>
                <a:cs typeface="Constantia"/>
              </a:rPr>
              <a:t>a </a:t>
            </a:r>
            <a:r>
              <a:rPr sz="2600" spc="-5" dirty="0">
                <a:solidFill>
                  <a:srgbClr val="FFFFFF"/>
                </a:solidFill>
                <a:latin typeface="Constantia"/>
                <a:cs typeface="Constantia"/>
              </a:rPr>
              <a:t>steel cabinet </a:t>
            </a:r>
            <a:r>
              <a:rPr sz="2600" spc="-15" dirty="0">
                <a:solidFill>
                  <a:srgbClr val="FFFFFF"/>
                </a:solidFill>
                <a:latin typeface="Constantia"/>
                <a:cs typeface="Constantia"/>
              </a:rPr>
              <a:t>bigger </a:t>
            </a:r>
            <a:r>
              <a:rPr sz="2600" spc="-5" dirty="0">
                <a:solidFill>
                  <a:srgbClr val="FFFFFF"/>
                </a:solidFill>
                <a:latin typeface="Constantia"/>
                <a:cs typeface="Constantia"/>
              </a:rPr>
              <a:t>than </a:t>
            </a:r>
            <a:r>
              <a:rPr sz="2600" dirty="0">
                <a:solidFill>
                  <a:srgbClr val="FFFFFF"/>
                </a:solidFill>
                <a:latin typeface="Constantia"/>
                <a:cs typeface="Constantia"/>
              </a:rPr>
              <a:t>a </a:t>
            </a:r>
            <a:r>
              <a:rPr sz="2600" spc="-15" dirty="0">
                <a:solidFill>
                  <a:srgbClr val="FFFFFF"/>
                </a:solidFill>
                <a:latin typeface="Constantia"/>
                <a:cs typeface="Constantia"/>
              </a:rPr>
              <a:t>refrigerator </a:t>
            </a:r>
            <a:r>
              <a:rPr sz="2600" spc="-5" dirty="0">
                <a:solidFill>
                  <a:srgbClr val="FFFFFF"/>
                </a:solidFill>
                <a:latin typeface="Constantia"/>
                <a:cs typeface="Constantia"/>
              </a:rPr>
              <a:t>full </a:t>
            </a:r>
            <a:r>
              <a:rPr sz="2600" dirty="0">
                <a:solidFill>
                  <a:srgbClr val="FFFFFF"/>
                </a:solidFill>
                <a:latin typeface="Constantia"/>
                <a:cs typeface="Constantia"/>
              </a:rPr>
              <a:t> of</a:t>
            </a:r>
            <a:r>
              <a:rPr sz="2600" spc="-3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spc="-10" dirty="0">
                <a:solidFill>
                  <a:srgbClr val="FFFFFF"/>
                </a:solidFill>
                <a:latin typeface="Constantia"/>
                <a:cs typeface="Constantia"/>
              </a:rPr>
              <a:t>circuit</a:t>
            </a:r>
            <a:r>
              <a:rPr sz="2600" spc="-7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spc="-10" dirty="0">
                <a:solidFill>
                  <a:srgbClr val="FFFFFF"/>
                </a:solidFill>
                <a:latin typeface="Constantia"/>
                <a:cs typeface="Constantia"/>
              </a:rPr>
              <a:t>boards</a:t>
            </a:r>
            <a:r>
              <a:rPr sz="2600" spc="-12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spc="-25" dirty="0">
                <a:solidFill>
                  <a:srgbClr val="FFFFFF"/>
                </a:solidFill>
                <a:latin typeface="Constantia"/>
                <a:cs typeface="Constantia"/>
              </a:rPr>
              <a:t>crowded</a:t>
            </a:r>
            <a:r>
              <a:rPr sz="2600" spc="-8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dirty="0">
                <a:solidFill>
                  <a:srgbClr val="FFFFFF"/>
                </a:solidFill>
                <a:latin typeface="Constantia"/>
                <a:cs typeface="Constantia"/>
              </a:rPr>
              <a:t>with</a:t>
            </a:r>
            <a:r>
              <a:rPr sz="2600" spc="-8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spc="-10" dirty="0">
                <a:solidFill>
                  <a:srgbClr val="FFFFFF"/>
                </a:solidFill>
                <a:latin typeface="Constantia"/>
                <a:cs typeface="Constantia"/>
              </a:rPr>
              <a:t>transistors.</a:t>
            </a:r>
            <a:endParaRPr sz="2600">
              <a:latin typeface="Constantia"/>
              <a:cs typeface="Constantia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Clr>
                <a:srgbClr val="D2CA6C"/>
              </a:buClr>
              <a:buFont typeface="Segoe UI Symbol"/>
              <a:buChar char="⚫"/>
            </a:pPr>
            <a:endParaRPr sz="3550">
              <a:latin typeface="Constantia"/>
              <a:cs typeface="Constantia"/>
            </a:endParaRPr>
          </a:p>
          <a:p>
            <a:pPr marL="286385" marR="551815" indent="-274320">
              <a:lnSpc>
                <a:spcPct val="100000"/>
              </a:lnSpc>
              <a:buClr>
                <a:srgbClr val="D2CA6C"/>
              </a:buClr>
              <a:buSzPct val="94230"/>
              <a:buFont typeface="Segoe UI Symbol"/>
              <a:buChar char="⚫"/>
              <a:tabLst>
                <a:tab pos="287020" algn="l"/>
              </a:tabLst>
            </a:pPr>
            <a:r>
              <a:rPr sz="2600" dirty="0">
                <a:solidFill>
                  <a:srgbClr val="FFFFFF"/>
                </a:solidFill>
                <a:latin typeface="Constantia"/>
                <a:cs typeface="Constantia"/>
              </a:rPr>
              <a:t>In</a:t>
            </a:r>
            <a:r>
              <a:rPr sz="2600" spc="-4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spc="5" dirty="0">
                <a:solidFill>
                  <a:srgbClr val="FFFFFF"/>
                </a:solidFill>
                <a:latin typeface="Constantia"/>
                <a:cs typeface="Constantia"/>
              </a:rPr>
              <a:t>1971</a:t>
            </a:r>
            <a:r>
              <a:rPr sz="2600" spc="-3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spc="-5" dirty="0">
                <a:solidFill>
                  <a:srgbClr val="FFFFFF"/>
                </a:solidFill>
                <a:latin typeface="Constantia"/>
                <a:cs typeface="Constantia"/>
              </a:rPr>
              <a:t>the</a:t>
            </a:r>
            <a:r>
              <a:rPr sz="2600" spc="-8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spc="5" dirty="0">
                <a:solidFill>
                  <a:srgbClr val="FFFFFF"/>
                </a:solidFill>
                <a:latin typeface="Constantia"/>
                <a:cs typeface="Constantia"/>
              </a:rPr>
              <a:t>first</a:t>
            </a:r>
            <a:r>
              <a:rPr sz="2600" spc="-8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spc="-10" dirty="0">
                <a:solidFill>
                  <a:srgbClr val="FFFFFF"/>
                </a:solidFill>
                <a:latin typeface="Constantia"/>
                <a:cs typeface="Constantia"/>
              </a:rPr>
              <a:t>microprocessor</a:t>
            </a:r>
            <a:r>
              <a:rPr sz="2600" spc="-114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spc="-20" dirty="0">
                <a:solidFill>
                  <a:srgbClr val="FFFFFF"/>
                </a:solidFill>
                <a:latin typeface="Constantia"/>
                <a:cs typeface="Constantia"/>
              </a:rPr>
              <a:t>invented.</a:t>
            </a:r>
            <a:r>
              <a:rPr sz="2600" spc="-8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spc="-5" dirty="0">
                <a:solidFill>
                  <a:srgbClr val="FFFFFF"/>
                </a:solidFill>
                <a:latin typeface="Constantia"/>
                <a:cs typeface="Constantia"/>
              </a:rPr>
              <a:t>The</a:t>
            </a:r>
            <a:r>
              <a:rPr sz="2600" spc="-6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spc="-5" dirty="0">
                <a:solidFill>
                  <a:srgbClr val="FFFFFF"/>
                </a:solidFill>
                <a:latin typeface="Constantia"/>
                <a:cs typeface="Constantia"/>
              </a:rPr>
              <a:t>4004 </a:t>
            </a:r>
            <a:r>
              <a:rPr sz="2600" spc="-64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spc="-10" dirty="0">
                <a:solidFill>
                  <a:srgbClr val="FFFFFF"/>
                </a:solidFill>
                <a:latin typeface="Constantia"/>
                <a:cs typeface="Constantia"/>
              </a:rPr>
              <a:t>microprocessor</a:t>
            </a:r>
            <a:r>
              <a:rPr sz="2600" spc="-13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dirty="0">
                <a:solidFill>
                  <a:srgbClr val="FFFFFF"/>
                </a:solidFill>
                <a:latin typeface="Constantia"/>
                <a:cs typeface="Constantia"/>
              </a:rPr>
              <a:t>.</a:t>
            </a:r>
            <a:endParaRPr sz="2600">
              <a:latin typeface="Constantia"/>
              <a:cs typeface="Constantia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889760" y="4498847"/>
            <a:ext cx="2693035" cy="2359660"/>
            <a:chOff x="1889760" y="4498847"/>
            <a:chExt cx="2693035" cy="2359660"/>
          </a:xfrm>
        </p:grpSpPr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889760" y="6469378"/>
              <a:ext cx="2692908" cy="38862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905000" y="4498847"/>
              <a:ext cx="2662428" cy="1981200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4861559" y="3657600"/>
            <a:ext cx="3840479" cy="3200400"/>
            <a:chOff x="4861559" y="3657600"/>
            <a:chExt cx="3840479" cy="3200400"/>
          </a:xfrm>
        </p:grpSpPr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861559" y="6504430"/>
              <a:ext cx="3840480" cy="353568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876799" y="3657600"/>
              <a:ext cx="3810000" cy="2857500"/>
            </a:xfrm>
            <a:prstGeom prst="rect">
              <a:avLst/>
            </a:prstGeom>
          </p:spPr>
        </p:pic>
      </p:grpSp>
    </p:spTree>
  </p:cSld>
  <p:clrMapOvr>
    <a:masterClrMapping/>
  </p:clrMapOvr>
  <p:transition>
    <p:dissolve/>
    <p:sndAc>
      <p:stSnd>
        <p:snd r:embed="rId2" name="arrow.wav" builtIn="1"/>
      </p:stSnd>
    </p:sndAc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-828" y="0"/>
            <a:ext cx="9145590" cy="1028923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459740" y="926338"/>
            <a:ext cx="7923530" cy="30384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86385" marR="1353185" indent="-274320">
              <a:lnSpc>
                <a:spcPct val="100000"/>
              </a:lnSpc>
              <a:spcBef>
                <a:spcPts val="105"/>
              </a:spcBef>
              <a:buClr>
                <a:srgbClr val="D2CA6C"/>
              </a:buClr>
              <a:buSzPct val="94230"/>
              <a:buFont typeface="Segoe UI Symbol"/>
              <a:buChar char="⚫"/>
              <a:tabLst>
                <a:tab pos="287020" algn="l"/>
              </a:tabLst>
            </a:pPr>
            <a:r>
              <a:rPr sz="2600" dirty="0">
                <a:solidFill>
                  <a:srgbClr val="FFFFFF"/>
                </a:solidFill>
                <a:latin typeface="Constantia"/>
                <a:cs typeface="Constantia"/>
              </a:rPr>
              <a:t>In</a:t>
            </a:r>
            <a:r>
              <a:rPr sz="2600" spc="-4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spc="-5" dirty="0">
                <a:solidFill>
                  <a:srgbClr val="FFFFFF"/>
                </a:solidFill>
                <a:latin typeface="Constantia"/>
                <a:cs typeface="Constantia"/>
              </a:rPr>
              <a:t>1972</a:t>
            </a:r>
            <a:r>
              <a:rPr sz="2600" spc="-6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spc="-5" dirty="0">
                <a:solidFill>
                  <a:srgbClr val="FFFFFF"/>
                </a:solidFill>
                <a:latin typeface="Constantia"/>
                <a:cs typeface="Constantia"/>
              </a:rPr>
              <a:t>The</a:t>
            </a:r>
            <a:r>
              <a:rPr sz="2600" spc="-6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dirty="0">
                <a:solidFill>
                  <a:srgbClr val="FFFFFF"/>
                </a:solidFill>
                <a:latin typeface="Constantia"/>
                <a:cs typeface="Constantia"/>
              </a:rPr>
              <a:t>8008</a:t>
            </a:r>
            <a:r>
              <a:rPr sz="2600" spc="-7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spc="-10" dirty="0">
                <a:solidFill>
                  <a:srgbClr val="FFFFFF"/>
                </a:solidFill>
                <a:latin typeface="Constantia"/>
                <a:cs typeface="Constantia"/>
              </a:rPr>
              <a:t>was</a:t>
            </a:r>
            <a:r>
              <a:rPr sz="2600" spc="-10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spc="-5" dirty="0">
                <a:solidFill>
                  <a:srgbClr val="FFFFFF"/>
                </a:solidFill>
                <a:latin typeface="Constantia"/>
                <a:cs typeface="Constantia"/>
              </a:rPr>
              <a:t>the</a:t>
            </a:r>
            <a:r>
              <a:rPr sz="2600" spc="-8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spc="5" dirty="0">
                <a:solidFill>
                  <a:srgbClr val="FFFFFF"/>
                </a:solidFill>
                <a:latin typeface="Constantia"/>
                <a:cs typeface="Constantia"/>
              </a:rPr>
              <a:t>first</a:t>
            </a:r>
            <a:r>
              <a:rPr sz="2600" spc="-14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dirty="0">
                <a:solidFill>
                  <a:srgbClr val="FFFFFF"/>
                </a:solidFill>
                <a:latin typeface="Constantia"/>
                <a:cs typeface="Constantia"/>
              </a:rPr>
              <a:t>of</a:t>
            </a:r>
            <a:r>
              <a:rPr sz="2600" spc="5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spc="-15" dirty="0">
                <a:solidFill>
                  <a:srgbClr val="FFFFFF"/>
                </a:solidFill>
                <a:latin typeface="Constantia"/>
                <a:cs typeface="Constantia"/>
              </a:rPr>
              <a:t>many</a:t>
            </a:r>
            <a:r>
              <a:rPr sz="2600" spc="-7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spc="-5" dirty="0">
                <a:solidFill>
                  <a:srgbClr val="FFFFFF"/>
                </a:solidFill>
                <a:latin typeface="Constantia"/>
                <a:cs typeface="Constantia"/>
              </a:rPr>
              <a:t>8-</a:t>
            </a:r>
            <a:r>
              <a:rPr sz="2600" spc="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spc="-5" dirty="0">
                <a:solidFill>
                  <a:srgbClr val="FFFFFF"/>
                </a:solidFill>
                <a:latin typeface="Constantia"/>
                <a:cs typeface="Constantia"/>
              </a:rPr>
              <a:t>bit </a:t>
            </a:r>
            <a:r>
              <a:rPr sz="2600" spc="-64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spc="-10" dirty="0">
                <a:solidFill>
                  <a:srgbClr val="FFFFFF"/>
                </a:solidFill>
                <a:latin typeface="Constantia"/>
                <a:cs typeface="Constantia"/>
              </a:rPr>
              <a:t>microprocessors</a:t>
            </a:r>
            <a:r>
              <a:rPr sz="2600" spc="-11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spc="-20" dirty="0">
                <a:solidFill>
                  <a:srgbClr val="FFFFFF"/>
                </a:solidFill>
                <a:latin typeface="Constantia"/>
                <a:cs typeface="Constantia"/>
              </a:rPr>
              <a:t>to</a:t>
            </a:r>
            <a:r>
              <a:rPr sz="2600" spc="-10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dirty="0">
                <a:solidFill>
                  <a:srgbClr val="FFFFFF"/>
                </a:solidFill>
                <a:latin typeface="Constantia"/>
                <a:cs typeface="Constantia"/>
              </a:rPr>
              <a:t>fuel</a:t>
            </a:r>
            <a:r>
              <a:rPr sz="2600" spc="-6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spc="-25" dirty="0">
                <a:solidFill>
                  <a:srgbClr val="FFFFFF"/>
                </a:solidFill>
                <a:latin typeface="Constantia"/>
                <a:cs typeface="Constantia"/>
              </a:rPr>
              <a:t>the</a:t>
            </a:r>
            <a:r>
              <a:rPr sz="2600" u="heavy" spc="-1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onstantia"/>
                <a:cs typeface="Constantia"/>
              </a:rPr>
              <a:t> </a:t>
            </a:r>
            <a:r>
              <a:rPr sz="2600" dirty="0">
                <a:solidFill>
                  <a:srgbClr val="FFFFFF"/>
                </a:solidFill>
                <a:latin typeface="Constantia"/>
                <a:cs typeface="Constantia"/>
              </a:rPr>
              <a:t>home</a:t>
            </a:r>
            <a:endParaRPr sz="2600">
              <a:latin typeface="Constantia"/>
              <a:cs typeface="Constantia"/>
            </a:endParaRPr>
          </a:p>
          <a:p>
            <a:pPr marL="286385">
              <a:lnSpc>
                <a:spcPct val="100000"/>
              </a:lnSpc>
            </a:pPr>
            <a:r>
              <a:rPr sz="2600" spc="-55" dirty="0">
                <a:solidFill>
                  <a:srgbClr val="FFFFFF"/>
                </a:solidFill>
                <a:latin typeface="Constantia"/>
                <a:cs typeface="Constantia"/>
              </a:rPr>
              <a:t>c</a:t>
            </a:r>
            <a:r>
              <a:rPr sz="2600" dirty="0">
                <a:solidFill>
                  <a:srgbClr val="FFFFFF"/>
                </a:solidFill>
                <a:latin typeface="Constantia"/>
                <a:cs typeface="Constantia"/>
              </a:rPr>
              <a:t>om</a:t>
            </a:r>
            <a:r>
              <a:rPr sz="2600" spc="-15" dirty="0">
                <a:solidFill>
                  <a:srgbClr val="FFFFFF"/>
                </a:solidFill>
                <a:latin typeface="Constantia"/>
                <a:cs typeface="Constantia"/>
              </a:rPr>
              <a:t>p</a:t>
            </a:r>
            <a:r>
              <a:rPr sz="2600" spc="-5" dirty="0">
                <a:solidFill>
                  <a:srgbClr val="FFFFFF"/>
                </a:solidFill>
                <a:latin typeface="Constantia"/>
                <a:cs typeface="Constantia"/>
              </a:rPr>
              <a:t>u</a:t>
            </a:r>
            <a:r>
              <a:rPr sz="2600" spc="-30" dirty="0">
                <a:solidFill>
                  <a:srgbClr val="FFFFFF"/>
                </a:solidFill>
                <a:latin typeface="Constantia"/>
                <a:cs typeface="Constantia"/>
              </a:rPr>
              <a:t>t</a:t>
            </a:r>
            <a:r>
              <a:rPr sz="2600" dirty="0">
                <a:solidFill>
                  <a:srgbClr val="FFFFFF"/>
                </a:solidFill>
                <a:latin typeface="Constantia"/>
                <a:cs typeface="Constantia"/>
              </a:rPr>
              <a:t>er</a:t>
            </a:r>
            <a:r>
              <a:rPr sz="2600" spc="-17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spc="-40" dirty="0">
                <a:solidFill>
                  <a:srgbClr val="FFFFFF"/>
                </a:solidFill>
                <a:latin typeface="Constantia"/>
                <a:cs typeface="Constantia"/>
              </a:rPr>
              <a:t>r</a:t>
            </a:r>
            <a:r>
              <a:rPr sz="2600" dirty="0">
                <a:solidFill>
                  <a:srgbClr val="FFFFFF"/>
                </a:solidFill>
                <a:latin typeface="Constantia"/>
                <a:cs typeface="Constantia"/>
              </a:rPr>
              <a:t>e</a:t>
            </a:r>
            <a:r>
              <a:rPr sz="2600" spc="-60" dirty="0">
                <a:solidFill>
                  <a:srgbClr val="FFFFFF"/>
                </a:solidFill>
                <a:latin typeface="Constantia"/>
                <a:cs typeface="Constantia"/>
              </a:rPr>
              <a:t>v</a:t>
            </a:r>
            <a:r>
              <a:rPr sz="2600" dirty="0">
                <a:solidFill>
                  <a:srgbClr val="FFFFFF"/>
                </a:solidFill>
                <a:latin typeface="Constantia"/>
                <a:cs typeface="Constantia"/>
              </a:rPr>
              <a:t>olu</a:t>
            </a:r>
            <a:r>
              <a:rPr sz="2600" spc="-10" dirty="0">
                <a:solidFill>
                  <a:srgbClr val="FFFFFF"/>
                </a:solidFill>
                <a:latin typeface="Constantia"/>
                <a:cs typeface="Constantia"/>
              </a:rPr>
              <a:t>t</a:t>
            </a:r>
            <a:r>
              <a:rPr sz="2600" spc="-5" dirty="0">
                <a:solidFill>
                  <a:srgbClr val="FFFFFF"/>
                </a:solidFill>
                <a:latin typeface="Constantia"/>
                <a:cs typeface="Constantia"/>
              </a:rPr>
              <a:t>i</a:t>
            </a:r>
            <a:r>
              <a:rPr sz="2600" spc="-15" dirty="0">
                <a:solidFill>
                  <a:srgbClr val="FFFFFF"/>
                </a:solidFill>
                <a:latin typeface="Constantia"/>
                <a:cs typeface="Constantia"/>
              </a:rPr>
              <a:t>o</a:t>
            </a:r>
            <a:r>
              <a:rPr sz="2600" spc="-5" dirty="0">
                <a:solidFill>
                  <a:srgbClr val="FFFFFF"/>
                </a:solidFill>
                <a:latin typeface="Constantia"/>
                <a:cs typeface="Constantia"/>
              </a:rPr>
              <a:t>n.</a:t>
            </a:r>
            <a:endParaRPr sz="2600">
              <a:latin typeface="Constantia"/>
              <a:cs typeface="Constantia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3550">
              <a:latin typeface="Constantia"/>
              <a:cs typeface="Constantia"/>
            </a:endParaRPr>
          </a:p>
          <a:p>
            <a:pPr marL="287020" indent="-274320">
              <a:lnSpc>
                <a:spcPct val="100000"/>
              </a:lnSpc>
              <a:buClr>
                <a:srgbClr val="D2CA6C"/>
              </a:buClr>
              <a:buSzPct val="94230"/>
              <a:buFont typeface="Segoe UI Symbol"/>
              <a:buChar char="⚫"/>
              <a:tabLst>
                <a:tab pos="287020" algn="l"/>
              </a:tabLst>
            </a:pPr>
            <a:r>
              <a:rPr sz="2600" dirty="0">
                <a:solidFill>
                  <a:srgbClr val="FFFFFF"/>
                </a:solidFill>
                <a:latin typeface="Constantia"/>
                <a:cs typeface="Constantia"/>
              </a:rPr>
              <a:t>In</a:t>
            </a:r>
            <a:r>
              <a:rPr sz="2600" spc="-4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spc="-15" dirty="0">
                <a:solidFill>
                  <a:srgbClr val="FFFFFF"/>
                </a:solidFill>
                <a:latin typeface="Constantia"/>
                <a:cs typeface="Constantia"/>
              </a:rPr>
              <a:t>1979,</a:t>
            </a:r>
            <a:r>
              <a:rPr sz="2600" spc="-2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spc="-10" dirty="0">
                <a:solidFill>
                  <a:srgbClr val="FFFFFF"/>
                </a:solidFill>
                <a:latin typeface="Constantia"/>
                <a:cs typeface="Constantia"/>
              </a:rPr>
              <a:t>Intel</a:t>
            </a:r>
            <a:r>
              <a:rPr sz="2600" spc="-10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spc="-15" dirty="0">
                <a:solidFill>
                  <a:srgbClr val="FFFFFF"/>
                </a:solidFill>
                <a:latin typeface="Constantia"/>
                <a:cs typeface="Constantia"/>
              </a:rPr>
              <a:t>delivered</a:t>
            </a:r>
            <a:r>
              <a:rPr sz="2600" spc="-4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spc="-5" dirty="0">
                <a:solidFill>
                  <a:srgbClr val="FFFFFF"/>
                </a:solidFill>
                <a:latin typeface="Constantia"/>
                <a:cs typeface="Constantia"/>
              </a:rPr>
              <a:t>the</a:t>
            </a:r>
            <a:endParaRPr sz="2600">
              <a:latin typeface="Constantia"/>
              <a:cs typeface="Constantia"/>
            </a:endParaRPr>
          </a:p>
          <a:p>
            <a:pPr marL="12700" marR="5080" indent="246379">
              <a:lnSpc>
                <a:spcPct val="100000"/>
              </a:lnSpc>
              <a:spcBef>
                <a:spcPts val="625"/>
              </a:spcBef>
            </a:pPr>
            <a:r>
              <a:rPr sz="2600" spc="-5" dirty="0">
                <a:solidFill>
                  <a:srgbClr val="FFFFFF"/>
                </a:solidFill>
                <a:latin typeface="Constantia"/>
                <a:cs typeface="Constantia"/>
              </a:rPr>
              <a:t>8088</a:t>
            </a:r>
            <a:r>
              <a:rPr sz="2600" spc="-4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dirty="0">
                <a:solidFill>
                  <a:srgbClr val="FFFFFF"/>
                </a:solidFill>
                <a:latin typeface="Constantia"/>
                <a:cs typeface="Constantia"/>
              </a:rPr>
              <a:t>and</a:t>
            </a:r>
            <a:r>
              <a:rPr sz="2600" spc="-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dirty="0">
                <a:solidFill>
                  <a:srgbClr val="FFFFFF"/>
                </a:solidFill>
                <a:latin typeface="Constantia"/>
                <a:cs typeface="Constantia"/>
              </a:rPr>
              <a:t>IBM</a:t>
            </a:r>
            <a:r>
              <a:rPr sz="2600" spc="-8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spc="-5" dirty="0">
                <a:solidFill>
                  <a:srgbClr val="FFFFFF"/>
                </a:solidFill>
                <a:latin typeface="Constantia"/>
                <a:cs typeface="Constantia"/>
              </a:rPr>
              <a:t>engineers</a:t>
            </a:r>
            <a:r>
              <a:rPr sz="2600" spc="-8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spc="-5" dirty="0">
                <a:solidFill>
                  <a:srgbClr val="FFFFFF"/>
                </a:solidFill>
                <a:latin typeface="Constantia"/>
                <a:cs typeface="Constantia"/>
              </a:rPr>
              <a:t>used</a:t>
            </a:r>
            <a:r>
              <a:rPr sz="2600" spc="-1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spc="-5" dirty="0">
                <a:solidFill>
                  <a:srgbClr val="FFFFFF"/>
                </a:solidFill>
                <a:latin typeface="Constantia"/>
                <a:cs typeface="Constantia"/>
              </a:rPr>
              <a:t>it</a:t>
            </a:r>
            <a:r>
              <a:rPr sz="2600" spc="-8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spc="-10" dirty="0">
                <a:solidFill>
                  <a:srgbClr val="FFFFFF"/>
                </a:solidFill>
                <a:latin typeface="Constantia"/>
                <a:cs typeface="Constantia"/>
              </a:rPr>
              <a:t>for</a:t>
            </a:r>
            <a:r>
              <a:rPr sz="2600" spc="-12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spc="-5" dirty="0">
                <a:solidFill>
                  <a:srgbClr val="FFFFFF"/>
                </a:solidFill>
                <a:latin typeface="Constantia"/>
                <a:cs typeface="Constantia"/>
              </a:rPr>
              <a:t>the</a:t>
            </a:r>
            <a:r>
              <a:rPr sz="2600" spc="-7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spc="5" dirty="0">
                <a:solidFill>
                  <a:srgbClr val="FFFFFF"/>
                </a:solidFill>
                <a:latin typeface="Constantia"/>
                <a:cs typeface="Constantia"/>
              </a:rPr>
              <a:t>first</a:t>
            </a:r>
            <a:r>
              <a:rPr sz="2600" spc="-8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dirty="0">
                <a:solidFill>
                  <a:srgbClr val="FFFFFF"/>
                </a:solidFill>
                <a:latin typeface="Constantia"/>
                <a:cs typeface="Constantia"/>
              </a:rPr>
              <a:t>PC</a:t>
            </a:r>
            <a:r>
              <a:rPr sz="2600" spc="-2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dirty="0">
                <a:solidFill>
                  <a:srgbClr val="FFFFFF"/>
                </a:solidFill>
                <a:latin typeface="Constantia"/>
                <a:cs typeface="Constantia"/>
              </a:rPr>
              <a:t>.</a:t>
            </a:r>
            <a:r>
              <a:rPr sz="2600" spc="-1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spc="-25" dirty="0">
                <a:solidFill>
                  <a:srgbClr val="FFFFFF"/>
                </a:solidFill>
                <a:latin typeface="Constantia"/>
                <a:cs typeface="Constantia"/>
              </a:rPr>
              <a:t>From </a:t>
            </a:r>
            <a:r>
              <a:rPr sz="2600" spc="-64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spc="-5" dirty="0">
                <a:solidFill>
                  <a:srgbClr val="FFFFFF"/>
                </a:solidFill>
                <a:latin typeface="Constantia"/>
                <a:cs typeface="Constantia"/>
              </a:rPr>
              <a:t>8086.</a:t>
            </a:r>
            <a:endParaRPr sz="2600">
              <a:latin typeface="Constantia"/>
              <a:cs typeface="Constantia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5486400" y="3113532"/>
            <a:ext cx="3156585" cy="1706880"/>
            <a:chOff x="5486400" y="3113532"/>
            <a:chExt cx="3156585" cy="1706880"/>
          </a:xfrm>
        </p:grpSpPr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486400" y="3657600"/>
              <a:ext cx="3086100" cy="9906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622036" y="3113532"/>
              <a:ext cx="3020567" cy="1706880"/>
            </a:xfrm>
            <a:prstGeom prst="rect">
              <a:avLst/>
            </a:prstGeom>
          </p:spPr>
        </p:pic>
      </p:grpSp>
      <p:pic>
        <p:nvPicPr>
          <p:cNvPr id="7" name="object 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637276" y="1447800"/>
            <a:ext cx="2990088" cy="1676400"/>
          </a:xfrm>
          <a:prstGeom prst="rect">
            <a:avLst/>
          </a:prstGeom>
        </p:spPr>
      </p:pic>
      <p:grpSp>
        <p:nvGrpSpPr>
          <p:cNvPr id="8" name="object 8"/>
          <p:cNvGrpSpPr/>
          <p:nvPr/>
        </p:nvGrpSpPr>
        <p:grpSpPr>
          <a:xfrm>
            <a:off x="1560575" y="3313176"/>
            <a:ext cx="3662679" cy="2441575"/>
            <a:chOff x="1560575" y="3313176"/>
            <a:chExt cx="3662679" cy="2441575"/>
          </a:xfrm>
        </p:grpSpPr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560575" y="3313176"/>
              <a:ext cx="3662172" cy="2441448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904999" y="3657600"/>
              <a:ext cx="2973324" cy="1752600"/>
            </a:xfrm>
            <a:prstGeom prst="rect">
              <a:avLst/>
            </a:prstGeom>
          </p:spPr>
        </p:pic>
      </p:grpSp>
      <p:sp>
        <p:nvSpPr>
          <p:cNvPr id="11" name="object 11"/>
          <p:cNvSpPr/>
          <p:nvPr/>
        </p:nvSpPr>
        <p:spPr>
          <a:xfrm>
            <a:off x="1860804" y="3613403"/>
            <a:ext cx="3061970" cy="1841500"/>
          </a:xfrm>
          <a:custGeom>
            <a:avLst/>
            <a:gdLst/>
            <a:ahLst/>
            <a:cxnLst/>
            <a:rect l="l" t="t" r="r" b="b"/>
            <a:pathLst>
              <a:path w="3061970" h="1841500">
                <a:moveTo>
                  <a:pt x="335152" y="0"/>
                </a:moveTo>
                <a:lnTo>
                  <a:pt x="3061716" y="0"/>
                </a:lnTo>
                <a:lnTo>
                  <a:pt x="3061716" y="1505839"/>
                </a:lnTo>
                <a:lnTo>
                  <a:pt x="3054985" y="1572133"/>
                </a:lnTo>
                <a:lnTo>
                  <a:pt x="3035299" y="1635887"/>
                </a:lnTo>
                <a:lnTo>
                  <a:pt x="3003804" y="1693799"/>
                </a:lnTo>
                <a:lnTo>
                  <a:pt x="2963672" y="1742821"/>
                </a:lnTo>
                <a:lnTo>
                  <a:pt x="2914522" y="1782953"/>
                </a:lnTo>
                <a:lnTo>
                  <a:pt x="2856737" y="1814449"/>
                </a:lnTo>
                <a:lnTo>
                  <a:pt x="2792984" y="1834261"/>
                </a:lnTo>
                <a:lnTo>
                  <a:pt x="2726690" y="1840992"/>
                </a:lnTo>
                <a:lnTo>
                  <a:pt x="0" y="1840992"/>
                </a:lnTo>
                <a:lnTo>
                  <a:pt x="0" y="335153"/>
                </a:lnTo>
                <a:lnTo>
                  <a:pt x="1777" y="302006"/>
                </a:lnTo>
                <a:lnTo>
                  <a:pt x="14985" y="236220"/>
                </a:lnTo>
                <a:lnTo>
                  <a:pt x="40639" y="175768"/>
                </a:lnTo>
                <a:lnTo>
                  <a:pt x="98551" y="98552"/>
                </a:lnTo>
                <a:lnTo>
                  <a:pt x="147446" y="58166"/>
                </a:lnTo>
                <a:lnTo>
                  <a:pt x="205485" y="26543"/>
                </a:lnTo>
                <a:lnTo>
                  <a:pt x="268858" y="6731"/>
                </a:lnTo>
                <a:lnTo>
                  <a:pt x="335152" y="0"/>
                </a:lnTo>
                <a:close/>
              </a:path>
            </a:pathLst>
          </a:custGeom>
          <a:ln w="883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2" name="object 12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127760" y="6466330"/>
            <a:ext cx="1050036" cy="391668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143000" y="5638800"/>
            <a:ext cx="1019556" cy="838200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2938272" y="6466330"/>
            <a:ext cx="963168" cy="391668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2953511" y="5612891"/>
            <a:ext cx="932688" cy="864108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4709159" y="6466330"/>
            <a:ext cx="1021080" cy="391668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4724400" y="5638800"/>
            <a:ext cx="990600" cy="838200"/>
          </a:xfrm>
          <a:prstGeom prst="rect">
            <a:avLst/>
          </a:prstGeom>
        </p:spPr>
      </p:pic>
      <p:grpSp>
        <p:nvGrpSpPr>
          <p:cNvPr id="18" name="object 18"/>
          <p:cNvGrpSpPr/>
          <p:nvPr/>
        </p:nvGrpSpPr>
        <p:grpSpPr>
          <a:xfrm>
            <a:off x="6541007" y="5638800"/>
            <a:ext cx="1018540" cy="1219200"/>
            <a:chOff x="6541007" y="5638800"/>
            <a:chExt cx="1018540" cy="1219200"/>
          </a:xfrm>
        </p:grpSpPr>
        <p:pic>
          <p:nvPicPr>
            <p:cNvPr id="19" name="object 19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541007" y="6466330"/>
              <a:ext cx="1018031" cy="391668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556247" y="5638800"/>
              <a:ext cx="987551" cy="838200"/>
            </a:xfrm>
            <a:prstGeom prst="rect">
              <a:avLst/>
            </a:prstGeom>
          </p:spPr>
        </p:pic>
      </p:grpSp>
    </p:spTree>
  </p:cSld>
  <p:clrMapOvr>
    <a:masterClrMapping/>
  </p:clrMapOvr>
  <p:transition>
    <p:pull dir="d"/>
    <p:sndAc>
      <p:stSnd>
        <p:snd r:embed="rId2" name="arrow.wav" builtIn="1"/>
      </p:stSnd>
    </p:sndAc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4500" y="1031494"/>
            <a:ext cx="5781675" cy="7880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5000" spc="-20" dirty="0"/>
              <a:t>Parts</a:t>
            </a:r>
            <a:r>
              <a:rPr sz="5000" spc="-35" dirty="0"/>
              <a:t> </a:t>
            </a:r>
            <a:r>
              <a:rPr sz="5000" dirty="0"/>
              <a:t>of</a:t>
            </a:r>
            <a:r>
              <a:rPr sz="5000" spc="-15" dirty="0"/>
              <a:t> </a:t>
            </a:r>
            <a:r>
              <a:rPr sz="5000" spc="-40" dirty="0"/>
              <a:t>System</a:t>
            </a:r>
            <a:r>
              <a:rPr sz="5000" spc="-20" dirty="0"/>
              <a:t> </a:t>
            </a:r>
            <a:r>
              <a:rPr sz="5000" spc="-5" dirty="0"/>
              <a:t>Units:</a:t>
            </a:r>
            <a:endParaRPr sz="5000"/>
          </a:p>
        </p:txBody>
      </p:sp>
      <p:sp>
        <p:nvSpPr>
          <p:cNvPr id="3" name="object 3"/>
          <p:cNvSpPr txBox="1"/>
          <p:nvPr/>
        </p:nvSpPr>
        <p:spPr>
          <a:xfrm>
            <a:off x="535940" y="1869160"/>
            <a:ext cx="3228975" cy="3830320"/>
          </a:xfrm>
          <a:prstGeom prst="rect">
            <a:avLst/>
          </a:prstGeom>
        </p:spPr>
        <p:txBody>
          <a:bodyPr vert="horz" wrap="square" lIns="0" tIns="91440" rIns="0" bIns="0" rtlCol="0">
            <a:spAutoFit/>
          </a:bodyPr>
          <a:lstStyle/>
          <a:p>
            <a:pPr marL="287020" indent="-274320">
              <a:lnSpc>
                <a:spcPct val="100000"/>
              </a:lnSpc>
              <a:spcBef>
                <a:spcPts val="720"/>
              </a:spcBef>
              <a:buClr>
                <a:srgbClr val="D2CA6C"/>
              </a:buClr>
              <a:buSzPct val="94230"/>
              <a:buFont typeface="Segoe UI Symbol"/>
              <a:buChar char="⚫"/>
              <a:tabLst>
                <a:tab pos="287020" algn="l"/>
              </a:tabLst>
            </a:pPr>
            <a:r>
              <a:rPr sz="2600" spc="-15" dirty="0">
                <a:solidFill>
                  <a:srgbClr val="FFFFFF"/>
                </a:solidFill>
                <a:latin typeface="Constantia"/>
                <a:cs typeface="Constantia"/>
              </a:rPr>
              <a:t>Motherboard</a:t>
            </a:r>
            <a:endParaRPr sz="2600">
              <a:latin typeface="Constantia"/>
              <a:cs typeface="Constantia"/>
            </a:endParaRPr>
          </a:p>
          <a:p>
            <a:pPr marL="287020" indent="-274320">
              <a:lnSpc>
                <a:spcPct val="100000"/>
              </a:lnSpc>
              <a:spcBef>
                <a:spcPts val="625"/>
              </a:spcBef>
              <a:buClr>
                <a:srgbClr val="D2CA6C"/>
              </a:buClr>
              <a:buSzPct val="94230"/>
              <a:buFont typeface="Segoe UI Symbol"/>
              <a:buChar char="⚫"/>
              <a:tabLst>
                <a:tab pos="287020" algn="l"/>
              </a:tabLst>
            </a:pPr>
            <a:r>
              <a:rPr sz="2600" spc="-5" dirty="0">
                <a:solidFill>
                  <a:srgbClr val="FFFFFF"/>
                </a:solidFill>
                <a:latin typeface="Constantia"/>
                <a:cs typeface="Constantia"/>
              </a:rPr>
              <a:t>Memory</a:t>
            </a:r>
            <a:endParaRPr sz="2600">
              <a:latin typeface="Constantia"/>
              <a:cs typeface="Constantia"/>
            </a:endParaRPr>
          </a:p>
          <a:p>
            <a:pPr marL="287020" indent="-274320">
              <a:lnSpc>
                <a:spcPct val="100000"/>
              </a:lnSpc>
              <a:spcBef>
                <a:spcPts val="625"/>
              </a:spcBef>
              <a:buClr>
                <a:srgbClr val="D2CA6C"/>
              </a:buClr>
              <a:buSzPct val="94230"/>
              <a:buFont typeface="Segoe UI Symbol"/>
              <a:buChar char="⚫"/>
              <a:tabLst>
                <a:tab pos="287020" algn="l"/>
              </a:tabLst>
            </a:pPr>
            <a:r>
              <a:rPr sz="2600" spc="5" dirty="0">
                <a:solidFill>
                  <a:srgbClr val="FFFFFF"/>
                </a:solidFill>
                <a:latin typeface="Constantia"/>
                <a:cs typeface="Constantia"/>
              </a:rPr>
              <a:t>Bus</a:t>
            </a:r>
            <a:endParaRPr sz="2600">
              <a:latin typeface="Constantia"/>
              <a:cs typeface="Constantia"/>
            </a:endParaRPr>
          </a:p>
          <a:p>
            <a:pPr marL="287020" indent="-274320">
              <a:lnSpc>
                <a:spcPct val="100000"/>
              </a:lnSpc>
              <a:spcBef>
                <a:spcPts val="625"/>
              </a:spcBef>
              <a:buClr>
                <a:srgbClr val="D2CA6C"/>
              </a:buClr>
              <a:buSzPct val="94230"/>
              <a:buFont typeface="Segoe UI Symbol"/>
              <a:buChar char="⚫"/>
              <a:tabLst>
                <a:tab pos="287020" algn="l"/>
              </a:tabLst>
            </a:pPr>
            <a:r>
              <a:rPr sz="2600" spc="-5" dirty="0">
                <a:solidFill>
                  <a:srgbClr val="FFFFFF"/>
                </a:solidFill>
                <a:latin typeface="Constantia"/>
                <a:cs typeface="Constantia"/>
              </a:rPr>
              <a:t>Expansion</a:t>
            </a:r>
            <a:r>
              <a:rPr sz="2600" spc="-8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dirty="0">
                <a:solidFill>
                  <a:srgbClr val="FFFFFF"/>
                </a:solidFill>
                <a:latin typeface="Constantia"/>
                <a:cs typeface="Constantia"/>
              </a:rPr>
              <a:t>Slot</a:t>
            </a:r>
            <a:endParaRPr sz="2600">
              <a:latin typeface="Constantia"/>
              <a:cs typeface="Constantia"/>
            </a:endParaRPr>
          </a:p>
          <a:p>
            <a:pPr marL="287020" indent="-274320">
              <a:lnSpc>
                <a:spcPct val="100000"/>
              </a:lnSpc>
              <a:spcBef>
                <a:spcPts val="625"/>
              </a:spcBef>
              <a:buClr>
                <a:srgbClr val="D2CA6C"/>
              </a:buClr>
              <a:buSzPct val="94230"/>
              <a:buFont typeface="Segoe UI Symbol"/>
              <a:buChar char="⚫"/>
              <a:tabLst>
                <a:tab pos="287020" algn="l"/>
              </a:tabLst>
            </a:pPr>
            <a:r>
              <a:rPr sz="2600" spc="-75" dirty="0">
                <a:solidFill>
                  <a:srgbClr val="FFFFFF"/>
                </a:solidFill>
                <a:latin typeface="Constantia"/>
                <a:cs typeface="Constantia"/>
              </a:rPr>
              <a:t>P</a:t>
            </a:r>
            <a:r>
              <a:rPr sz="2600" dirty="0">
                <a:solidFill>
                  <a:srgbClr val="FFFFFF"/>
                </a:solidFill>
                <a:latin typeface="Constantia"/>
                <a:cs typeface="Constantia"/>
              </a:rPr>
              <a:t>orts</a:t>
            </a:r>
            <a:r>
              <a:rPr sz="2600" spc="-13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dirty="0">
                <a:solidFill>
                  <a:srgbClr val="FFFFFF"/>
                </a:solidFill>
                <a:latin typeface="Constantia"/>
                <a:cs typeface="Constantia"/>
              </a:rPr>
              <a:t>and</a:t>
            </a:r>
            <a:r>
              <a:rPr sz="2600" spc="-1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spc="-40" dirty="0">
                <a:solidFill>
                  <a:srgbClr val="FFFFFF"/>
                </a:solidFill>
                <a:latin typeface="Constantia"/>
                <a:cs typeface="Constantia"/>
              </a:rPr>
              <a:t>C</a:t>
            </a:r>
            <a:r>
              <a:rPr sz="2600" dirty="0">
                <a:solidFill>
                  <a:srgbClr val="FFFFFF"/>
                </a:solidFill>
                <a:latin typeface="Constantia"/>
                <a:cs typeface="Constantia"/>
              </a:rPr>
              <a:t>o</a:t>
            </a:r>
            <a:r>
              <a:rPr sz="2600" spc="-10" dirty="0">
                <a:solidFill>
                  <a:srgbClr val="FFFFFF"/>
                </a:solidFill>
                <a:latin typeface="Constantia"/>
                <a:cs typeface="Constantia"/>
              </a:rPr>
              <a:t>n</a:t>
            </a:r>
            <a:r>
              <a:rPr sz="2600" spc="-5" dirty="0">
                <a:solidFill>
                  <a:srgbClr val="FFFFFF"/>
                </a:solidFill>
                <a:latin typeface="Constantia"/>
                <a:cs typeface="Constantia"/>
              </a:rPr>
              <a:t>nec</a:t>
            </a:r>
            <a:r>
              <a:rPr sz="2600" spc="-35" dirty="0">
                <a:solidFill>
                  <a:srgbClr val="FFFFFF"/>
                </a:solidFill>
                <a:latin typeface="Constantia"/>
                <a:cs typeface="Constantia"/>
              </a:rPr>
              <a:t>t</a:t>
            </a:r>
            <a:r>
              <a:rPr sz="2600" dirty="0">
                <a:solidFill>
                  <a:srgbClr val="FFFFFF"/>
                </a:solidFill>
                <a:latin typeface="Constantia"/>
                <a:cs typeface="Constantia"/>
              </a:rPr>
              <a:t>or</a:t>
            </a:r>
            <a:endParaRPr sz="2600">
              <a:latin typeface="Constantia"/>
              <a:cs typeface="Constantia"/>
            </a:endParaRPr>
          </a:p>
          <a:p>
            <a:pPr marL="287020" indent="-274320">
              <a:lnSpc>
                <a:spcPct val="100000"/>
              </a:lnSpc>
              <a:spcBef>
                <a:spcPts val="625"/>
              </a:spcBef>
              <a:buClr>
                <a:srgbClr val="D2CA6C"/>
              </a:buClr>
              <a:buSzPct val="94230"/>
              <a:buFont typeface="Segoe UI Symbol"/>
              <a:buChar char="⚫"/>
              <a:tabLst>
                <a:tab pos="287020" algn="l"/>
              </a:tabLst>
            </a:pPr>
            <a:r>
              <a:rPr sz="2600" spc="-20" dirty="0">
                <a:solidFill>
                  <a:srgbClr val="FFFFFF"/>
                </a:solidFill>
                <a:latin typeface="Constantia"/>
                <a:cs typeface="Constantia"/>
              </a:rPr>
              <a:t>Bays</a:t>
            </a:r>
            <a:endParaRPr sz="2600">
              <a:latin typeface="Constantia"/>
              <a:cs typeface="Constantia"/>
            </a:endParaRPr>
          </a:p>
          <a:p>
            <a:pPr marL="287020" indent="-274320">
              <a:lnSpc>
                <a:spcPct val="100000"/>
              </a:lnSpc>
              <a:spcBef>
                <a:spcPts val="625"/>
              </a:spcBef>
              <a:buClr>
                <a:srgbClr val="D2CA6C"/>
              </a:buClr>
              <a:buSzPct val="94230"/>
              <a:buFont typeface="Segoe UI Symbol"/>
              <a:buChar char="⚫"/>
              <a:tabLst>
                <a:tab pos="287020" algn="l"/>
              </a:tabLst>
            </a:pPr>
            <a:r>
              <a:rPr sz="2600" spc="-80" dirty="0">
                <a:solidFill>
                  <a:srgbClr val="FFFFFF"/>
                </a:solidFill>
                <a:latin typeface="Constantia"/>
                <a:cs typeface="Constantia"/>
              </a:rPr>
              <a:t>P</a:t>
            </a:r>
            <a:r>
              <a:rPr sz="2600" spc="-55" dirty="0">
                <a:solidFill>
                  <a:srgbClr val="FFFFFF"/>
                </a:solidFill>
                <a:latin typeface="Constantia"/>
                <a:cs typeface="Constantia"/>
              </a:rPr>
              <a:t>o</a:t>
            </a:r>
            <a:r>
              <a:rPr sz="2600" spc="-60" dirty="0">
                <a:solidFill>
                  <a:srgbClr val="FFFFFF"/>
                </a:solidFill>
                <a:latin typeface="Constantia"/>
                <a:cs typeface="Constantia"/>
              </a:rPr>
              <a:t>w</a:t>
            </a:r>
            <a:r>
              <a:rPr sz="2600" dirty="0">
                <a:solidFill>
                  <a:srgbClr val="FFFFFF"/>
                </a:solidFill>
                <a:latin typeface="Constantia"/>
                <a:cs typeface="Constantia"/>
              </a:rPr>
              <a:t>er</a:t>
            </a:r>
            <a:r>
              <a:rPr sz="2600" spc="-12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dirty="0">
                <a:solidFill>
                  <a:srgbClr val="FFFFFF"/>
                </a:solidFill>
                <a:latin typeface="Constantia"/>
                <a:cs typeface="Constantia"/>
              </a:rPr>
              <a:t>Supp</a:t>
            </a:r>
            <a:r>
              <a:rPr sz="2600" spc="-35" dirty="0">
                <a:solidFill>
                  <a:srgbClr val="FFFFFF"/>
                </a:solidFill>
                <a:latin typeface="Constantia"/>
                <a:cs typeface="Constantia"/>
              </a:rPr>
              <a:t>l</a:t>
            </a:r>
            <a:r>
              <a:rPr sz="2600" dirty="0">
                <a:solidFill>
                  <a:srgbClr val="FFFFFF"/>
                </a:solidFill>
                <a:latin typeface="Constantia"/>
                <a:cs typeface="Constantia"/>
              </a:rPr>
              <a:t>y</a:t>
            </a:r>
            <a:endParaRPr sz="2600">
              <a:latin typeface="Constantia"/>
              <a:cs typeface="Constantia"/>
            </a:endParaRPr>
          </a:p>
          <a:p>
            <a:pPr marL="287020" indent="-274320">
              <a:lnSpc>
                <a:spcPct val="100000"/>
              </a:lnSpc>
              <a:spcBef>
                <a:spcPts val="625"/>
              </a:spcBef>
              <a:buClr>
                <a:srgbClr val="D2CA6C"/>
              </a:buClr>
              <a:buSzPct val="94230"/>
              <a:buFont typeface="Segoe UI Symbol"/>
              <a:buChar char="⚫"/>
              <a:tabLst>
                <a:tab pos="287020" algn="l"/>
              </a:tabLst>
            </a:pPr>
            <a:r>
              <a:rPr sz="2600" dirty="0">
                <a:solidFill>
                  <a:srgbClr val="FFFFFF"/>
                </a:solidFill>
                <a:latin typeface="Constantia"/>
                <a:cs typeface="Constantia"/>
              </a:rPr>
              <a:t>Sound</a:t>
            </a:r>
            <a:r>
              <a:rPr sz="2600" spc="-5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600" spc="-10" dirty="0">
                <a:solidFill>
                  <a:srgbClr val="FFFFFF"/>
                </a:solidFill>
                <a:latin typeface="Constantia"/>
                <a:cs typeface="Constantia"/>
              </a:rPr>
              <a:t>Components</a:t>
            </a:r>
            <a:endParaRPr sz="2600">
              <a:latin typeface="Constantia"/>
              <a:cs typeface="Constantia"/>
            </a:endParaRPr>
          </a:p>
        </p:txBody>
      </p:sp>
    </p:spTree>
  </p:cSld>
  <p:clrMapOvr>
    <a:masterClrMapping/>
  </p:clrMapOvr>
  <p:transition>
    <p:dissolve/>
    <p:sndAc>
      <p:stSnd>
        <p:snd r:embed="rId2" name="arrow.wav" builtIn="1"/>
      </p:stSnd>
    </p:sndAc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-828" y="0"/>
            <a:ext cx="9145590" cy="1028923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535940" y="1363916"/>
            <a:ext cx="8067040" cy="1768475"/>
          </a:xfrm>
          <a:prstGeom prst="rect">
            <a:avLst/>
          </a:prstGeom>
        </p:spPr>
        <p:txBody>
          <a:bodyPr vert="horz" wrap="square" lIns="0" tIns="59690" rIns="0" bIns="0" rtlCol="0">
            <a:spAutoFit/>
          </a:bodyPr>
          <a:lstStyle/>
          <a:p>
            <a:pPr marL="287020" indent="-274320">
              <a:lnSpc>
                <a:spcPct val="100000"/>
              </a:lnSpc>
              <a:spcBef>
                <a:spcPts val="470"/>
              </a:spcBef>
              <a:buClr>
                <a:srgbClr val="D2CA6C"/>
              </a:buClr>
              <a:buSzPct val="95000"/>
              <a:buFont typeface="Segoe UI Symbol"/>
              <a:buChar char="⚫"/>
              <a:tabLst>
                <a:tab pos="287020" algn="l"/>
              </a:tabLst>
            </a:pPr>
            <a:r>
              <a:rPr sz="3000" b="1" spc="-15" dirty="0">
                <a:solidFill>
                  <a:srgbClr val="FFFF00"/>
                </a:solidFill>
                <a:latin typeface="Constantia"/>
                <a:cs typeface="Constantia"/>
              </a:rPr>
              <a:t>Motherboard:</a:t>
            </a:r>
            <a:endParaRPr sz="3000">
              <a:latin typeface="Constantia"/>
              <a:cs typeface="Constantia"/>
            </a:endParaRPr>
          </a:p>
          <a:p>
            <a:pPr marL="12700" marR="5080">
              <a:lnSpc>
                <a:spcPct val="90000"/>
              </a:lnSpc>
              <a:spcBef>
                <a:spcPts val="680"/>
              </a:spcBef>
            </a:pPr>
            <a:r>
              <a:rPr sz="2800" spc="-5" dirty="0">
                <a:solidFill>
                  <a:srgbClr val="FFFFFF"/>
                </a:solidFill>
                <a:latin typeface="Constantia"/>
                <a:cs typeface="Constantia"/>
              </a:rPr>
              <a:t>The </a:t>
            </a:r>
            <a:r>
              <a:rPr sz="2800" spc="-15" dirty="0">
                <a:solidFill>
                  <a:srgbClr val="FFFFFF"/>
                </a:solidFill>
                <a:latin typeface="Constantia"/>
                <a:cs typeface="Constantia"/>
              </a:rPr>
              <a:t>motherboard </a:t>
            </a:r>
            <a:r>
              <a:rPr sz="2800" spc="-5" dirty="0">
                <a:solidFill>
                  <a:srgbClr val="FFFFFF"/>
                </a:solidFill>
                <a:latin typeface="Constantia"/>
                <a:cs typeface="Constantia"/>
              </a:rPr>
              <a:t>is the main </a:t>
            </a:r>
            <a:r>
              <a:rPr sz="2800" spc="-10" dirty="0">
                <a:solidFill>
                  <a:srgbClr val="FFFFFF"/>
                </a:solidFill>
                <a:latin typeface="Constantia"/>
                <a:cs typeface="Constantia"/>
              </a:rPr>
              <a:t>circuit </a:t>
            </a:r>
            <a:r>
              <a:rPr sz="2800" spc="-15" dirty="0">
                <a:solidFill>
                  <a:srgbClr val="FFFFFF"/>
                </a:solidFill>
                <a:latin typeface="Constantia"/>
                <a:cs typeface="Constantia"/>
              </a:rPr>
              <a:t>board </a:t>
            </a:r>
            <a:r>
              <a:rPr sz="2800" spc="-5" dirty="0">
                <a:solidFill>
                  <a:srgbClr val="FFFFFF"/>
                </a:solidFill>
                <a:latin typeface="Constantia"/>
                <a:cs typeface="Constantia"/>
              </a:rPr>
              <a:t>of a </a:t>
            </a:r>
            <a:r>
              <a:rPr sz="280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800" spc="-30" dirty="0">
                <a:solidFill>
                  <a:srgbClr val="FFFFFF"/>
                </a:solidFill>
                <a:latin typeface="Constantia"/>
                <a:cs typeface="Constantia"/>
              </a:rPr>
              <a:t>microcomputer.</a:t>
            </a:r>
            <a:r>
              <a:rPr sz="2800" spc="-2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800" spc="-45" dirty="0">
                <a:solidFill>
                  <a:srgbClr val="FFFFFF"/>
                </a:solidFill>
                <a:latin typeface="Constantia"/>
                <a:cs typeface="Constantia"/>
              </a:rPr>
              <a:t>It</a:t>
            </a:r>
            <a:r>
              <a:rPr sz="2800" spc="-8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onstantia"/>
                <a:cs typeface="Constantia"/>
              </a:rPr>
              <a:t>is</a:t>
            </a:r>
            <a:r>
              <a:rPr sz="2800" spc="-12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onstantia"/>
                <a:cs typeface="Constantia"/>
              </a:rPr>
              <a:t>also</a:t>
            </a:r>
            <a:r>
              <a:rPr sz="2800" spc="-7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800" spc="-15" dirty="0">
                <a:solidFill>
                  <a:srgbClr val="FFFFFF"/>
                </a:solidFill>
                <a:latin typeface="Constantia"/>
                <a:cs typeface="Constantia"/>
              </a:rPr>
              <a:t>known</a:t>
            </a:r>
            <a:r>
              <a:rPr sz="2800" spc="-11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onstantia"/>
                <a:cs typeface="Constantia"/>
              </a:rPr>
              <a:t>as</a:t>
            </a:r>
            <a:r>
              <a:rPr sz="2800" spc="-8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Constantia"/>
                <a:cs typeface="Constantia"/>
              </a:rPr>
              <a:t>the</a:t>
            </a:r>
            <a:r>
              <a:rPr sz="2800" spc="-7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onstantia"/>
                <a:cs typeface="Constantia"/>
              </a:rPr>
              <a:t>mainboard</a:t>
            </a:r>
            <a:r>
              <a:rPr sz="2800" spc="-6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onstantia"/>
                <a:cs typeface="Constantia"/>
              </a:rPr>
              <a:t>or </a:t>
            </a:r>
            <a:r>
              <a:rPr sz="2800" spc="-69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800" spc="-15" dirty="0">
                <a:solidFill>
                  <a:srgbClr val="FFFFFF"/>
                </a:solidFill>
                <a:latin typeface="Constantia"/>
                <a:cs typeface="Constantia"/>
              </a:rPr>
              <a:t>system</a:t>
            </a:r>
            <a:r>
              <a:rPr sz="2800" spc="-3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Constantia"/>
                <a:cs typeface="Constantia"/>
              </a:rPr>
              <a:t>board.</a:t>
            </a:r>
            <a:endParaRPr sz="2800">
              <a:latin typeface="Constantia"/>
              <a:cs typeface="Constanti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35940" y="4512359"/>
            <a:ext cx="8032115" cy="1769745"/>
          </a:xfrm>
          <a:prstGeom prst="rect">
            <a:avLst/>
          </a:prstGeom>
        </p:spPr>
        <p:txBody>
          <a:bodyPr vert="horz" wrap="square" lIns="0" tIns="60325" rIns="0" bIns="0" rtlCol="0">
            <a:spAutoFit/>
          </a:bodyPr>
          <a:lstStyle/>
          <a:p>
            <a:pPr marL="287020" indent="-274320">
              <a:lnSpc>
                <a:spcPct val="100000"/>
              </a:lnSpc>
              <a:spcBef>
                <a:spcPts val="475"/>
              </a:spcBef>
              <a:buClr>
                <a:srgbClr val="D2CA6C"/>
              </a:buClr>
              <a:buSzPct val="95000"/>
              <a:buFont typeface="Segoe UI Symbol"/>
              <a:buChar char="⚫"/>
              <a:tabLst>
                <a:tab pos="287020" algn="l"/>
              </a:tabLst>
            </a:pPr>
            <a:r>
              <a:rPr sz="3000" b="1" spc="-5" dirty="0">
                <a:solidFill>
                  <a:srgbClr val="FFFF00"/>
                </a:solidFill>
                <a:latin typeface="Constantia"/>
                <a:cs typeface="Constantia"/>
              </a:rPr>
              <a:t>Memory:</a:t>
            </a:r>
            <a:endParaRPr sz="3000">
              <a:latin typeface="Constantia"/>
              <a:cs typeface="Constantia"/>
            </a:endParaRPr>
          </a:p>
          <a:p>
            <a:pPr marL="12700" marR="5080">
              <a:lnSpc>
                <a:spcPts val="3020"/>
              </a:lnSpc>
              <a:spcBef>
                <a:spcPts val="730"/>
              </a:spcBef>
            </a:pPr>
            <a:r>
              <a:rPr sz="2800" spc="-10" dirty="0">
                <a:solidFill>
                  <a:srgbClr val="FFFFFF"/>
                </a:solidFill>
                <a:latin typeface="Constantia"/>
                <a:cs typeface="Constantia"/>
              </a:rPr>
              <a:t>Memory</a:t>
            </a:r>
            <a:r>
              <a:rPr sz="2800" spc="-4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onstantia"/>
                <a:cs typeface="Constantia"/>
              </a:rPr>
              <a:t>is</a:t>
            </a:r>
            <a:r>
              <a:rPr sz="2800" spc="-8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Constantia"/>
                <a:cs typeface="Constantia"/>
              </a:rPr>
              <a:t>the</a:t>
            </a:r>
            <a:r>
              <a:rPr sz="2800" spc="-114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onstantia"/>
                <a:cs typeface="Constantia"/>
              </a:rPr>
              <a:t>part</a:t>
            </a:r>
            <a:r>
              <a:rPr sz="2800" spc="-13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onstantia"/>
                <a:cs typeface="Constantia"/>
              </a:rPr>
              <a:t>of</a:t>
            </a:r>
            <a:r>
              <a:rPr sz="2800" spc="4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Constantia"/>
                <a:cs typeface="Constantia"/>
              </a:rPr>
              <a:t>the</a:t>
            </a:r>
            <a:r>
              <a:rPr sz="2800" spc="-14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800" spc="-15" dirty="0">
                <a:solidFill>
                  <a:srgbClr val="FFFFFF"/>
                </a:solidFill>
                <a:latin typeface="Constantia"/>
                <a:cs typeface="Constantia"/>
              </a:rPr>
              <a:t>computer</a:t>
            </a:r>
            <a:r>
              <a:rPr sz="2800" spc="-114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Constantia"/>
                <a:cs typeface="Constantia"/>
              </a:rPr>
              <a:t>that</a:t>
            </a:r>
            <a:r>
              <a:rPr sz="2800" spc="-9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800" spc="-15" dirty="0">
                <a:solidFill>
                  <a:srgbClr val="FFFFFF"/>
                </a:solidFill>
                <a:latin typeface="Constantia"/>
                <a:cs typeface="Constantia"/>
              </a:rPr>
              <a:t>temporarily </a:t>
            </a:r>
            <a:r>
              <a:rPr sz="2800" spc="-69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Constantia"/>
                <a:cs typeface="Constantia"/>
              </a:rPr>
              <a:t>stores </a:t>
            </a:r>
            <a:r>
              <a:rPr sz="2800" spc="-5" dirty="0">
                <a:solidFill>
                  <a:srgbClr val="FFFFFF"/>
                </a:solidFill>
                <a:latin typeface="Constantia"/>
                <a:cs typeface="Constantia"/>
              </a:rPr>
              <a:t>applications, </a:t>
            </a:r>
            <a:r>
              <a:rPr sz="2800" spc="-10" dirty="0">
                <a:solidFill>
                  <a:srgbClr val="FFFFFF"/>
                </a:solidFill>
                <a:latin typeface="Constantia"/>
                <a:cs typeface="Constantia"/>
              </a:rPr>
              <a:t>documents, </a:t>
            </a:r>
            <a:r>
              <a:rPr sz="2800" spc="-5" dirty="0">
                <a:solidFill>
                  <a:srgbClr val="FFFFFF"/>
                </a:solidFill>
                <a:latin typeface="Constantia"/>
                <a:cs typeface="Constantia"/>
              </a:rPr>
              <a:t>and </a:t>
            </a:r>
            <a:r>
              <a:rPr sz="2800" spc="-15" dirty="0">
                <a:solidFill>
                  <a:srgbClr val="FFFFFF"/>
                </a:solidFill>
                <a:latin typeface="Constantia"/>
                <a:cs typeface="Constantia"/>
              </a:rPr>
              <a:t>stem </a:t>
            </a:r>
            <a:r>
              <a:rPr sz="2800" spc="-10" dirty="0">
                <a:solidFill>
                  <a:srgbClr val="FFFFFF"/>
                </a:solidFill>
                <a:latin typeface="Constantia"/>
                <a:cs typeface="Constantia"/>
              </a:rPr>
              <a:t>operating </a:t>
            </a:r>
            <a:r>
              <a:rPr sz="2800" spc="-5" dirty="0">
                <a:solidFill>
                  <a:srgbClr val="FFFFFF"/>
                </a:solidFill>
                <a:latin typeface="Constantia"/>
                <a:cs typeface="Constantia"/>
              </a:rPr>
              <a:t> information.</a:t>
            </a:r>
            <a:endParaRPr sz="2800">
              <a:latin typeface="Constantia"/>
              <a:cs typeface="Constantia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7696200" y="2724911"/>
            <a:ext cx="1176020" cy="2232660"/>
            <a:chOff x="7696200" y="2724911"/>
            <a:chExt cx="1176020" cy="2232660"/>
          </a:xfrm>
        </p:grpSpPr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696200" y="2724911"/>
              <a:ext cx="1161288" cy="1161288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698913" y="3887686"/>
              <a:ext cx="1172753" cy="1069837"/>
            </a:xfrm>
            <a:prstGeom prst="rect">
              <a:avLst/>
            </a:prstGeom>
          </p:spPr>
        </p:pic>
      </p:grpSp>
      <p:pic>
        <p:nvPicPr>
          <p:cNvPr id="8" name="object 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198876" y="2958083"/>
            <a:ext cx="3127248" cy="1987295"/>
          </a:xfrm>
          <a:prstGeom prst="rect">
            <a:avLst/>
          </a:prstGeom>
        </p:spPr>
      </p:pic>
    </p:spTree>
  </p:cSld>
  <p:clrMapOvr>
    <a:masterClrMapping/>
  </p:clrMapOvr>
  <p:transition>
    <p:wipe dir="u"/>
    <p:sndAc>
      <p:stSnd>
        <p:snd r:embed="rId2" name="arrow.wav" builtIn="1"/>
      </p:stSnd>
    </p:sndAc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D25713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pe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</TotalTime>
  <Words>550</Words>
  <Application>Microsoft Office PowerPoint</Application>
  <PresentationFormat>On-screen Show (4:3)</PresentationFormat>
  <Paragraphs>113</Paragraphs>
  <Slides>22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Slide 1</vt:lpstr>
      <vt:lpstr>Slide 2</vt:lpstr>
      <vt:lpstr>What is CPU?</vt:lpstr>
      <vt:lpstr>History of Central  Processing Unit</vt:lpstr>
      <vt:lpstr>Slide 5</vt:lpstr>
      <vt:lpstr>Slide 6</vt:lpstr>
      <vt:lpstr>Slide 7</vt:lpstr>
      <vt:lpstr>Parts of System Units:</vt:lpstr>
      <vt:lpstr>Slide 9</vt:lpstr>
      <vt:lpstr>Slide 10</vt:lpstr>
      <vt:lpstr>Slide 11</vt:lpstr>
      <vt:lpstr>Components of CPU:</vt:lpstr>
      <vt:lpstr>Arrangement of Components:</vt:lpstr>
      <vt:lpstr>ALU(Arithmetic Logic Unit):</vt:lpstr>
      <vt:lpstr>Arithmetic Operations:</vt:lpstr>
      <vt:lpstr>Logical Operations:</vt:lpstr>
      <vt:lpstr>CU (Control Unit):</vt:lpstr>
      <vt:lpstr>MU/Register(Memory Unit):</vt:lpstr>
      <vt:lpstr>Functions of the  CPU</vt:lpstr>
      <vt:lpstr>Slide 20</vt:lpstr>
      <vt:lpstr>Fetch:</vt:lpstr>
      <vt:lpstr>ADVANTAGE OF CPU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Rakesh kumar lahari</dc:creator>
  <cp:lastModifiedBy>DELL12</cp:lastModifiedBy>
  <cp:revision>7</cp:revision>
  <dcterms:created xsi:type="dcterms:W3CDTF">2024-02-11T13:36:47Z</dcterms:created>
  <dcterms:modified xsi:type="dcterms:W3CDTF">2024-03-01T03:39:52Z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2018-05-09T00:00:00Z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2024-02-11T00:00:00Z</vt:filetime>
  </property>
</Properties>
</file>