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50" d="100"/>
          <a:sy n="50" d="100"/>
        </p:scale>
        <p:origin x="-1267" y="-67"/>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F472EBE-131A-425F-A9DF-04DE49E9C6A3}" type="datetimeFigureOut">
              <a:rPr lang="en-US" smtClean="0"/>
              <a:pPr/>
              <a:t>8/4/2023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E94F5A-AA05-4B1F-BD1B-EF27E7EFC4B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472EBE-131A-425F-A9DF-04DE49E9C6A3}" type="datetimeFigureOut">
              <a:rPr lang="en-US" smtClean="0"/>
              <a:pPr/>
              <a:t>8/4/2023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E94F5A-AA05-4B1F-BD1B-EF27E7EFC4B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472EBE-131A-425F-A9DF-04DE49E9C6A3}" type="datetimeFigureOut">
              <a:rPr lang="en-US" smtClean="0"/>
              <a:pPr/>
              <a:t>8/4/2023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E94F5A-AA05-4B1F-BD1B-EF27E7EFC4B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472EBE-131A-425F-A9DF-04DE49E9C6A3}" type="datetimeFigureOut">
              <a:rPr lang="en-US" smtClean="0"/>
              <a:pPr/>
              <a:t>8/4/2023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E94F5A-AA05-4B1F-BD1B-EF27E7EFC4B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F472EBE-131A-425F-A9DF-04DE49E9C6A3}" type="datetimeFigureOut">
              <a:rPr lang="en-US" smtClean="0"/>
              <a:pPr/>
              <a:t>8/4/2023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E94F5A-AA05-4B1F-BD1B-EF27E7EFC4B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F472EBE-131A-425F-A9DF-04DE49E9C6A3}" type="datetimeFigureOut">
              <a:rPr lang="en-US" smtClean="0"/>
              <a:pPr/>
              <a:t>8/4/2023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E94F5A-AA05-4B1F-BD1B-EF27E7EFC4B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F472EBE-131A-425F-A9DF-04DE49E9C6A3}" type="datetimeFigureOut">
              <a:rPr lang="en-US" smtClean="0"/>
              <a:pPr/>
              <a:t>8/4/2023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2E94F5A-AA05-4B1F-BD1B-EF27E7EFC4B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F472EBE-131A-425F-A9DF-04DE49E9C6A3}" type="datetimeFigureOut">
              <a:rPr lang="en-US" smtClean="0"/>
              <a:pPr/>
              <a:t>8/4/2023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2E94F5A-AA05-4B1F-BD1B-EF27E7EFC4B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472EBE-131A-425F-A9DF-04DE49E9C6A3}" type="datetimeFigureOut">
              <a:rPr lang="en-US" smtClean="0"/>
              <a:pPr/>
              <a:t>8/4/2023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2E94F5A-AA05-4B1F-BD1B-EF27E7EFC4B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472EBE-131A-425F-A9DF-04DE49E9C6A3}" type="datetimeFigureOut">
              <a:rPr lang="en-US" smtClean="0"/>
              <a:pPr/>
              <a:t>8/4/2023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E94F5A-AA05-4B1F-BD1B-EF27E7EFC4B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472EBE-131A-425F-A9DF-04DE49E9C6A3}" type="datetimeFigureOut">
              <a:rPr lang="en-US" smtClean="0"/>
              <a:pPr/>
              <a:t>8/4/2023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E94F5A-AA05-4B1F-BD1B-EF27E7EFC4B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8488C4"/>
            </a:gs>
            <a:gs pos="53000">
              <a:srgbClr val="D4DEFF"/>
            </a:gs>
            <a:gs pos="83000">
              <a:srgbClr val="D4DEFF"/>
            </a:gs>
            <a:gs pos="100000">
              <a:srgbClr val="96AB94"/>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472EBE-131A-425F-A9DF-04DE49E9C6A3}" type="datetimeFigureOut">
              <a:rPr lang="en-US" smtClean="0"/>
              <a:pPr/>
              <a:t>8/4/2023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E94F5A-AA05-4B1F-BD1B-EF27E7EFC4B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05000" y="381000"/>
            <a:ext cx="6477000" cy="369332"/>
          </a:xfrm>
          <a:prstGeom prst="rect">
            <a:avLst/>
          </a:prstGeom>
        </p:spPr>
        <p:txBody>
          <a:bodyPr wrap="square">
            <a:spAutoFit/>
          </a:bodyPr>
          <a:lstStyle/>
          <a:p>
            <a:r>
              <a:rPr lang="en-US" b="1" dirty="0" smtClean="0">
                <a:solidFill>
                  <a:srgbClr val="92D050"/>
                </a:solidFill>
                <a:latin typeface="Arial Black" pitchFamily="34" charset="0"/>
              </a:rPr>
              <a:t>  </a:t>
            </a:r>
            <a:r>
              <a:rPr lang="en-US" b="1" dirty="0">
                <a:solidFill>
                  <a:srgbClr val="92D050"/>
                </a:solidFill>
                <a:latin typeface="Arial Black" pitchFamily="34" charset="0"/>
              </a:rPr>
              <a:t>Basic Excel </a:t>
            </a:r>
            <a:r>
              <a:rPr lang="en-US" b="1" dirty="0" smtClean="0">
                <a:solidFill>
                  <a:srgbClr val="92D050"/>
                </a:solidFill>
                <a:latin typeface="Arial Black" pitchFamily="34" charset="0"/>
              </a:rPr>
              <a:t>Formulas &amp; Functions</a:t>
            </a:r>
            <a:endParaRPr lang="en-US" b="1" dirty="0">
              <a:solidFill>
                <a:srgbClr val="92D050"/>
              </a:solidFill>
              <a:latin typeface="Arial Black" pitchFamily="34" charset="0"/>
            </a:endParaRPr>
          </a:p>
        </p:txBody>
      </p:sp>
      <p:sp>
        <p:nvSpPr>
          <p:cNvPr id="5" name="Rectangle 4"/>
          <p:cNvSpPr/>
          <p:nvPr/>
        </p:nvSpPr>
        <p:spPr>
          <a:xfrm>
            <a:off x="381000" y="2514600"/>
            <a:ext cx="7848600" cy="3359061"/>
          </a:xfrm>
          <a:prstGeom prst="rect">
            <a:avLst/>
          </a:prstGeom>
        </p:spPr>
        <p:txBody>
          <a:bodyPr wrap="square">
            <a:spAutoFit/>
          </a:bodyPr>
          <a:lstStyle/>
          <a:p>
            <a:pPr>
              <a:lnSpc>
                <a:spcPct val="150000"/>
              </a:lnSpc>
              <a:buFont typeface="Wingdings" pitchFamily="2" charset="2"/>
              <a:buChar char="Ø"/>
            </a:pPr>
            <a:r>
              <a:rPr lang="en-US" sz="2400" dirty="0" smtClean="0">
                <a:solidFill>
                  <a:srgbClr val="0070C0"/>
                </a:solidFill>
              </a:rPr>
              <a:t>SUM</a:t>
            </a:r>
            <a:endParaRPr lang="en-US" sz="2400" dirty="0">
              <a:solidFill>
                <a:srgbClr val="0070C0"/>
              </a:solidFill>
            </a:endParaRPr>
          </a:p>
          <a:p>
            <a:pPr>
              <a:lnSpc>
                <a:spcPct val="150000"/>
              </a:lnSpc>
              <a:buFont typeface="Wingdings" pitchFamily="2" charset="2"/>
              <a:buChar char="Ø"/>
            </a:pPr>
            <a:r>
              <a:rPr lang="en-US" sz="2400" dirty="0" smtClean="0">
                <a:solidFill>
                  <a:srgbClr val="0070C0"/>
                </a:solidFill>
              </a:rPr>
              <a:t>COUNT</a:t>
            </a:r>
            <a:endParaRPr lang="en-US" sz="2400" dirty="0">
              <a:solidFill>
                <a:srgbClr val="0070C0"/>
              </a:solidFill>
            </a:endParaRPr>
          </a:p>
          <a:p>
            <a:pPr>
              <a:lnSpc>
                <a:spcPct val="150000"/>
              </a:lnSpc>
              <a:buFont typeface="Wingdings" pitchFamily="2" charset="2"/>
              <a:buChar char="Ø"/>
            </a:pPr>
            <a:r>
              <a:rPr lang="en-US" sz="2400" dirty="0">
                <a:solidFill>
                  <a:srgbClr val="0070C0"/>
                </a:solidFill>
              </a:rPr>
              <a:t>AVERAGE</a:t>
            </a:r>
          </a:p>
          <a:p>
            <a:pPr>
              <a:lnSpc>
                <a:spcPct val="150000"/>
              </a:lnSpc>
              <a:buFont typeface="Wingdings" pitchFamily="2" charset="2"/>
              <a:buChar char="Ø"/>
            </a:pPr>
            <a:r>
              <a:rPr lang="en-US" sz="2400" dirty="0">
                <a:solidFill>
                  <a:srgbClr val="0070C0"/>
                </a:solidFill>
              </a:rPr>
              <a:t>MIN Excel</a:t>
            </a:r>
          </a:p>
          <a:p>
            <a:pPr>
              <a:lnSpc>
                <a:spcPct val="150000"/>
              </a:lnSpc>
              <a:buFont typeface="Wingdings" pitchFamily="2" charset="2"/>
              <a:buChar char="Ø"/>
            </a:pPr>
            <a:r>
              <a:rPr lang="en-US" sz="2400" dirty="0">
                <a:solidFill>
                  <a:srgbClr val="0070C0"/>
                </a:solidFill>
              </a:rPr>
              <a:t>MAX Excel</a:t>
            </a:r>
          </a:p>
          <a:p>
            <a:pPr>
              <a:lnSpc>
                <a:spcPct val="150000"/>
              </a:lnSpc>
              <a:buFont typeface="Wingdings" pitchFamily="2" charset="2"/>
              <a:buChar char="Ø"/>
            </a:pPr>
            <a:r>
              <a:rPr lang="en-US" sz="2400" dirty="0">
                <a:solidFill>
                  <a:srgbClr val="0070C0"/>
                </a:solidFill>
              </a:rPr>
              <a:t>LEN </a:t>
            </a:r>
            <a:r>
              <a:rPr lang="en-US" sz="2400" dirty="0" smtClean="0">
                <a:solidFill>
                  <a:srgbClr val="0070C0"/>
                </a:solidFill>
              </a:rPr>
              <a:t>Excel</a:t>
            </a:r>
            <a:endParaRPr lang="en-US" sz="2400" dirty="0">
              <a:solidFill>
                <a:srgbClr val="0070C0"/>
              </a:solidFill>
            </a:endParaRPr>
          </a:p>
        </p:txBody>
      </p:sp>
      <p:sp>
        <p:nvSpPr>
          <p:cNvPr id="6" name="Rectangle 5"/>
          <p:cNvSpPr/>
          <p:nvPr/>
        </p:nvSpPr>
        <p:spPr>
          <a:xfrm>
            <a:off x="5486400" y="990600"/>
            <a:ext cx="4572000" cy="1200329"/>
          </a:xfrm>
          <a:prstGeom prst="rect">
            <a:avLst/>
          </a:prstGeom>
        </p:spPr>
        <p:txBody>
          <a:bodyPr>
            <a:spAutoFit/>
          </a:bodyPr>
          <a:lstStyle/>
          <a:p>
            <a:pPr algn="ctr"/>
            <a:r>
              <a:rPr lang="en-US" dirty="0" smtClean="0">
                <a:solidFill>
                  <a:srgbClr val="0070C0"/>
                </a:solidFill>
              </a:rPr>
              <a:t>Ravindra Singh </a:t>
            </a:r>
          </a:p>
          <a:p>
            <a:pPr algn="ctr"/>
            <a:r>
              <a:rPr lang="en-US" dirty="0" smtClean="0">
                <a:solidFill>
                  <a:srgbClr val="0070C0"/>
                </a:solidFill>
              </a:rPr>
              <a:t>Asst.Prof.</a:t>
            </a:r>
          </a:p>
          <a:p>
            <a:pPr algn="ctr"/>
            <a:r>
              <a:rPr lang="en-US" dirty="0" smtClean="0">
                <a:solidFill>
                  <a:srgbClr val="0070C0"/>
                </a:solidFill>
              </a:rPr>
              <a:t>Computer Department</a:t>
            </a:r>
          </a:p>
          <a:p>
            <a:pPr algn="ctr"/>
            <a:r>
              <a:rPr lang="en-US" dirty="0" smtClean="0">
                <a:solidFill>
                  <a:srgbClr val="0070C0"/>
                </a:solidFill>
              </a:rPr>
              <a:t>Durga College</a:t>
            </a:r>
            <a:endParaRPr lang="en-US" dirty="0">
              <a:solidFill>
                <a:srgbClr val="0070C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219200"/>
            <a:ext cx="7620000" cy="1477328"/>
          </a:xfrm>
          <a:prstGeom prst="rect">
            <a:avLst/>
          </a:prstGeom>
        </p:spPr>
        <p:txBody>
          <a:bodyPr wrap="square">
            <a:spAutoFit/>
          </a:bodyPr>
          <a:lstStyle/>
          <a:p>
            <a:r>
              <a:rPr lang="en-US" dirty="0" smtClean="0"/>
              <a:t>This basic Excel formula is used to get the sum of the value in one or more cells or ranges.The SUM function returns the sum of values supplied. These values can be numbers, cell references, ranges, arrays, and constants, in any combination. SUM can handle up to 255 individual arguments.</a:t>
            </a:r>
          </a:p>
          <a:p>
            <a:r>
              <a:rPr lang="en-US" b="1" dirty="0" smtClean="0"/>
              <a:t>=SUM(value1, value2….)</a:t>
            </a:r>
            <a:endParaRPr lang="en-US" dirty="0"/>
          </a:p>
        </p:txBody>
      </p:sp>
      <p:pic>
        <p:nvPicPr>
          <p:cNvPr id="1026" name="Picture 2" descr="Basic Sum Function Example 1"/>
          <p:cNvPicPr>
            <a:picLocks noChangeAspect="1" noChangeArrowheads="1"/>
          </p:cNvPicPr>
          <p:nvPr/>
        </p:nvPicPr>
        <p:blipFill>
          <a:blip r:embed="rId2"/>
          <a:srcRect/>
          <a:stretch>
            <a:fillRect/>
          </a:stretch>
        </p:blipFill>
        <p:spPr bwMode="auto">
          <a:xfrm>
            <a:off x="1143000" y="2895600"/>
            <a:ext cx="4315922" cy="2514600"/>
          </a:xfrm>
          <a:prstGeom prst="rect">
            <a:avLst/>
          </a:prstGeom>
          <a:noFill/>
        </p:spPr>
      </p:pic>
      <p:sp>
        <p:nvSpPr>
          <p:cNvPr id="4" name="Rectangle 3"/>
          <p:cNvSpPr/>
          <p:nvPr/>
        </p:nvSpPr>
        <p:spPr>
          <a:xfrm>
            <a:off x="990600" y="5638800"/>
            <a:ext cx="4572000" cy="923330"/>
          </a:xfrm>
          <a:prstGeom prst="rect">
            <a:avLst/>
          </a:prstGeom>
        </p:spPr>
        <p:txBody>
          <a:bodyPr>
            <a:spAutoFit/>
          </a:bodyPr>
          <a:lstStyle/>
          <a:p>
            <a:r>
              <a:rPr lang="en-US" dirty="0" smtClean="0"/>
              <a:t>Result = 41 (See Image below)</a:t>
            </a:r>
          </a:p>
          <a:p>
            <a:r>
              <a:rPr lang="en-US" dirty="0" smtClean="0"/>
              <a:t/>
            </a:r>
            <a:br>
              <a:rPr lang="en-US" dirty="0" smtClean="0"/>
            </a:br>
            <a:endParaRPr lang="en-US" dirty="0"/>
          </a:p>
        </p:txBody>
      </p:sp>
      <p:sp>
        <p:nvSpPr>
          <p:cNvPr id="5" name="Rectangle 4"/>
          <p:cNvSpPr/>
          <p:nvPr/>
        </p:nvSpPr>
        <p:spPr>
          <a:xfrm>
            <a:off x="2209800" y="228600"/>
            <a:ext cx="4232249" cy="923330"/>
          </a:xfrm>
          <a:prstGeom prst="rect">
            <a:avLst/>
          </a:prstGeom>
          <a:noFill/>
        </p:spPr>
        <p:txBody>
          <a:bodyPr wrap="none" lIns="91440" tIns="45720" rIns="91440" bIns="45720">
            <a:spAutoFit/>
          </a:bodyPr>
          <a:lstStyle/>
          <a:p>
            <a:r>
              <a:rPr lang="en-US" sz="5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SUM Function</a:t>
            </a:r>
            <a:endParaRPr lang="en-US" sz="5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9800" y="381000"/>
            <a:ext cx="4929298" cy="923330"/>
          </a:xfrm>
          <a:prstGeom prst="rect">
            <a:avLst/>
          </a:prstGeom>
          <a:noFill/>
        </p:spPr>
        <p:txBody>
          <a:bodyPr wrap="none" lIns="91440" tIns="45720" rIns="91440" bIns="45720">
            <a:spAutoFit/>
          </a:bodyPr>
          <a:lstStyle/>
          <a:p>
            <a:r>
              <a:rPr lang="en-US" sz="5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COUNT Function</a:t>
            </a:r>
            <a:endParaRPr lang="en-US" sz="5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Rectangle 2"/>
          <p:cNvSpPr/>
          <p:nvPr/>
        </p:nvSpPr>
        <p:spPr>
          <a:xfrm>
            <a:off x="381000" y="1219200"/>
            <a:ext cx="8077200" cy="1477328"/>
          </a:xfrm>
          <a:prstGeom prst="rect">
            <a:avLst/>
          </a:prstGeom>
        </p:spPr>
        <p:txBody>
          <a:bodyPr wrap="square">
            <a:spAutoFit/>
          </a:bodyPr>
          <a:lstStyle/>
          <a:p>
            <a:r>
              <a:rPr lang="en-US" dirty="0" smtClean="0">
                <a:solidFill>
                  <a:schemeClr val="tx1">
                    <a:lumMod val="85000"/>
                    <a:lumOff val="15000"/>
                  </a:schemeClr>
                </a:solidFill>
              </a:rPr>
              <a:t>The COUNT Function</a:t>
            </a:r>
            <a:r>
              <a:rPr lang="en-US" baseline="30000" dirty="0" smtClean="0">
                <a:solidFill>
                  <a:schemeClr val="tx1">
                    <a:lumMod val="85000"/>
                    <a:lumOff val="15000"/>
                  </a:schemeClr>
                </a:solidFill>
              </a:rPr>
              <a:t>[</a:t>
            </a:r>
            <a:r>
              <a:rPr lang="en-US" dirty="0" smtClean="0">
                <a:solidFill>
                  <a:schemeClr val="tx1">
                    <a:lumMod val="85000"/>
                    <a:lumOff val="15000"/>
                  </a:schemeClr>
                </a:solidFill>
              </a:rPr>
              <a:t> is an Excel Statistical function.</a:t>
            </a:r>
            <a:r>
              <a:rPr lang="en-US" dirty="0" smtClean="0"/>
              <a:t> This formula counts the value in one or more cells</a:t>
            </a:r>
            <a:r>
              <a:rPr lang="en-US" dirty="0" smtClean="0">
                <a:solidFill>
                  <a:schemeClr val="tx1">
                    <a:lumMod val="85000"/>
                    <a:lumOff val="15000"/>
                  </a:schemeClr>
                </a:solidFill>
              </a:rPr>
              <a:t> This function helps count the number of cells that contain a number, as well as the number of arguments that contain numbers. It will also count numbers in any given array. It was introduced in Excel in 2000.</a:t>
            </a:r>
          </a:p>
          <a:p>
            <a:r>
              <a:rPr lang="en-US" dirty="0" smtClean="0">
                <a:solidFill>
                  <a:schemeClr val="tx1">
                    <a:lumMod val="85000"/>
                    <a:lumOff val="15000"/>
                  </a:schemeClr>
                </a:solidFill>
              </a:rPr>
              <a:t> </a:t>
            </a:r>
            <a:r>
              <a:rPr lang="en-US" b="1" dirty="0" smtClean="0"/>
              <a:t>=COUNT(value1, value2….)</a:t>
            </a:r>
            <a:endParaRPr lang="en-US" dirty="0">
              <a:solidFill>
                <a:schemeClr val="tx1">
                  <a:lumMod val="85000"/>
                  <a:lumOff val="15000"/>
                </a:schemeClr>
              </a:solidFill>
            </a:endParaRPr>
          </a:p>
        </p:txBody>
      </p:sp>
      <p:pic>
        <p:nvPicPr>
          <p:cNvPr id="15362" name="Picture 2" descr="Basic COUNTA Example 3"/>
          <p:cNvPicPr>
            <a:picLocks noChangeAspect="1" noChangeArrowheads="1"/>
          </p:cNvPicPr>
          <p:nvPr/>
        </p:nvPicPr>
        <p:blipFill>
          <a:blip r:embed="rId2"/>
          <a:srcRect/>
          <a:stretch>
            <a:fillRect/>
          </a:stretch>
        </p:blipFill>
        <p:spPr bwMode="auto">
          <a:xfrm>
            <a:off x="1828800" y="3581400"/>
            <a:ext cx="5029200" cy="2632472"/>
          </a:xfrm>
          <a:prstGeom prst="rect">
            <a:avLst/>
          </a:prstGeom>
          <a:noFill/>
        </p:spPr>
      </p:pic>
      <p:sp>
        <p:nvSpPr>
          <p:cNvPr id="5" name="Rectangle 4"/>
          <p:cNvSpPr/>
          <p:nvPr/>
        </p:nvSpPr>
        <p:spPr>
          <a:xfrm>
            <a:off x="533400" y="2895600"/>
            <a:ext cx="8077200" cy="646331"/>
          </a:xfrm>
          <a:prstGeom prst="rect">
            <a:avLst/>
          </a:prstGeom>
        </p:spPr>
        <p:txBody>
          <a:bodyPr wrap="square">
            <a:spAutoFit/>
          </a:bodyPr>
          <a:lstStyle/>
          <a:p>
            <a:r>
              <a:rPr lang="en-US" dirty="0" smtClean="0"/>
              <a:t>Result = 5 (This will Include Cell A3 since this formula calculates both text and numeric value. See Image below).</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752600"/>
            <a:ext cx="8458200" cy="1200329"/>
          </a:xfrm>
          <a:prstGeom prst="rect">
            <a:avLst/>
          </a:prstGeom>
        </p:spPr>
        <p:txBody>
          <a:bodyPr wrap="square">
            <a:spAutoFit/>
          </a:bodyPr>
          <a:lstStyle/>
          <a:p>
            <a:r>
              <a:rPr lang="en-US" dirty="0" smtClean="0"/>
              <a:t>The Excel AVERAGE function calculates the average (arithmetic mean) of supplied numbers. AVERAGE can handle up to 255 individual arguments, which can include numbers, cell references, ranges, arrays, and constants.</a:t>
            </a:r>
          </a:p>
          <a:p>
            <a:r>
              <a:rPr lang="en-US" b="1" dirty="0" smtClean="0"/>
              <a:t>=</a:t>
            </a:r>
            <a:r>
              <a:rPr lang="en-US" dirty="0" smtClean="0"/>
              <a:t> AVERAGE </a:t>
            </a:r>
            <a:r>
              <a:rPr lang="en-US" b="1" dirty="0" smtClean="0"/>
              <a:t>(value1, value2….)</a:t>
            </a:r>
            <a:endParaRPr lang="en-US" dirty="0"/>
          </a:p>
        </p:txBody>
      </p:sp>
      <p:sp>
        <p:nvSpPr>
          <p:cNvPr id="3" name="Rectangle 2"/>
          <p:cNvSpPr/>
          <p:nvPr/>
        </p:nvSpPr>
        <p:spPr>
          <a:xfrm>
            <a:off x="1752600" y="457200"/>
            <a:ext cx="5558829" cy="923330"/>
          </a:xfrm>
          <a:prstGeom prst="rect">
            <a:avLst/>
          </a:prstGeom>
          <a:noFill/>
        </p:spPr>
        <p:txBody>
          <a:bodyPr wrap="none" lIns="91440" tIns="45720" rIns="91440" bIns="45720">
            <a:spAutoFit/>
          </a:bodyPr>
          <a:lstStyle/>
          <a:p>
            <a:r>
              <a:rPr lang="en-US" sz="5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AVERAGE Function</a:t>
            </a:r>
            <a:endParaRPr lang="en-US" sz="5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16386" name="Picture 2" descr="Basic Average Example 5"/>
          <p:cNvPicPr>
            <a:picLocks noChangeAspect="1" noChangeArrowheads="1"/>
          </p:cNvPicPr>
          <p:nvPr/>
        </p:nvPicPr>
        <p:blipFill>
          <a:blip r:embed="rId2"/>
          <a:srcRect/>
          <a:stretch>
            <a:fillRect/>
          </a:stretch>
        </p:blipFill>
        <p:spPr bwMode="auto">
          <a:xfrm>
            <a:off x="1066800" y="3962400"/>
            <a:ext cx="5105400" cy="2552701"/>
          </a:xfrm>
          <a:prstGeom prst="rect">
            <a:avLst/>
          </a:prstGeom>
          <a:noFill/>
        </p:spPr>
      </p:pic>
      <p:sp>
        <p:nvSpPr>
          <p:cNvPr id="5" name="Rectangle 4"/>
          <p:cNvSpPr/>
          <p:nvPr/>
        </p:nvSpPr>
        <p:spPr>
          <a:xfrm>
            <a:off x="1981200" y="3429000"/>
            <a:ext cx="2883675" cy="369332"/>
          </a:xfrm>
          <a:prstGeom prst="rect">
            <a:avLst/>
          </a:prstGeom>
        </p:spPr>
        <p:txBody>
          <a:bodyPr wrap="none">
            <a:spAutoFit/>
          </a:bodyPr>
          <a:lstStyle/>
          <a:p>
            <a:r>
              <a:rPr lang="en-US" dirty="0" smtClean="0"/>
              <a:t>Result = 4 (See image below)</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143000"/>
            <a:ext cx="8915400" cy="2862322"/>
          </a:xfrm>
          <a:prstGeom prst="rect">
            <a:avLst/>
          </a:prstGeom>
        </p:spPr>
        <p:txBody>
          <a:bodyPr wrap="square">
            <a:spAutoFit/>
          </a:bodyPr>
          <a:lstStyle/>
          <a:p>
            <a:r>
              <a:rPr lang="en-US" dirty="0" smtClean="0">
                <a:latin typeface="+mj-lt"/>
              </a:rPr>
              <a:t>The MIN function checks your data range and returns the smallest value in the set. Its syntax is the following:</a:t>
            </a:r>
          </a:p>
          <a:p>
            <a:r>
              <a:rPr lang="en-US" b="1" dirty="0" smtClean="0">
                <a:latin typeface="+mj-lt"/>
              </a:rPr>
              <a:t>MIN(value1, value2….)</a:t>
            </a:r>
          </a:p>
          <a:p>
            <a:r>
              <a:rPr lang="en-US" dirty="0" smtClean="0">
                <a:latin typeface="+mj-lt"/>
              </a:rPr>
              <a:t>number1, [number2], … is the series of values from where you want to get a minimum. Number1 is required while [number2] and the following are optional.</a:t>
            </a:r>
          </a:p>
          <a:p>
            <a:r>
              <a:rPr lang="en-US" dirty="0" smtClean="0">
                <a:latin typeface="+mj-lt"/>
              </a:rPr>
              <a:t>There are up to 255 arguments allowed in one function. The arguments can be numbers, cells, arrays of references, and ranges. However, arguments like logical values, text, empty cells are ignored.</a:t>
            </a:r>
          </a:p>
          <a:p>
            <a:r>
              <a:rPr lang="en-US" b="1" dirty="0" smtClean="0">
                <a:latin typeface="+mj-lt"/>
              </a:rPr>
              <a:t>MIN(value1, value2….)</a:t>
            </a:r>
          </a:p>
          <a:p>
            <a:endParaRPr lang="en-US" dirty="0">
              <a:latin typeface="+mj-lt"/>
            </a:endParaRPr>
          </a:p>
        </p:txBody>
      </p:sp>
      <p:sp>
        <p:nvSpPr>
          <p:cNvPr id="3" name="Rectangle 2"/>
          <p:cNvSpPr/>
          <p:nvPr/>
        </p:nvSpPr>
        <p:spPr>
          <a:xfrm>
            <a:off x="2133600" y="228600"/>
            <a:ext cx="4251485" cy="923330"/>
          </a:xfrm>
          <a:prstGeom prst="rect">
            <a:avLst/>
          </a:prstGeom>
          <a:noFill/>
        </p:spPr>
        <p:txBody>
          <a:bodyPr wrap="none" lIns="91440" tIns="45720" rIns="91440" bIns="45720">
            <a:spAutoFit/>
          </a:bodyPr>
          <a:lstStyle/>
          <a:p>
            <a:pPr algn="ctr"/>
            <a:r>
              <a:rPr lang="en-US" sz="5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MIN Function</a:t>
            </a:r>
            <a:endParaRPr lang="en-US" sz="5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17410" name="Picture 2" descr="Basic Min Example 6"/>
          <p:cNvPicPr>
            <a:picLocks noChangeAspect="1" noChangeArrowheads="1"/>
          </p:cNvPicPr>
          <p:nvPr/>
        </p:nvPicPr>
        <p:blipFill>
          <a:blip r:embed="rId2"/>
          <a:srcRect/>
          <a:stretch>
            <a:fillRect/>
          </a:stretch>
        </p:blipFill>
        <p:spPr bwMode="auto">
          <a:xfrm>
            <a:off x="2667000" y="3596288"/>
            <a:ext cx="5067300" cy="2804512"/>
          </a:xfrm>
          <a:prstGeom prst="rect">
            <a:avLst/>
          </a:prstGeom>
          <a:noFill/>
        </p:spPr>
      </p:pic>
      <p:sp>
        <p:nvSpPr>
          <p:cNvPr id="5" name="Rectangle 4"/>
          <p:cNvSpPr/>
          <p:nvPr/>
        </p:nvSpPr>
        <p:spPr>
          <a:xfrm>
            <a:off x="3124200" y="3200400"/>
            <a:ext cx="2888483" cy="369332"/>
          </a:xfrm>
          <a:prstGeom prst="rect">
            <a:avLst/>
          </a:prstGeom>
        </p:spPr>
        <p:txBody>
          <a:bodyPr wrap="none">
            <a:spAutoFit/>
          </a:bodyPr>
          <a:lstStyle/>
          <a:p>
            <a:r>
              <a:rPr lang="en-US" dirty="0" smtClean="0"/>
              <a:t>Result = 2 (See Image below)</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600200"/>
            <a:ext cx="8458200" cy="1754326"/>
          </a:xfrm>
          <a:prstGeom prst="rect">
            <a:avLst/>
          </a:prstGeom>
        </p:spPr>
        <p:txBody>
          <a:bodyPr wrap="square">
            <a:spAutoFit/>
          </a:bodyPr>
          <a:lstStyle/>
          <a:p>
            <a:r>
              <a:rPr lang="en-US" dirty="0" smtClean="0"/>
              <a:t>The MAX Function is categorized under Excel Statistical functions. MAX will return the largest value in a given list of arguments. From a given set of numeric values, it will return the highest value. Unlike MAXA function, the MAX function will count numbers but ignore empty cells, text, the logical values TRUE and FALSE, and text values.</a:t>
            </a:r>
          </a:p>
          <a:p>
            <a:r>
              <a:rPr lang="en-US" b="1" dirty="0" smtClean="0"/>
              <a:t>MAX(value1, value2….)</a:t>
            </a:r>
          </a:p>
          <a:p>
            <a:endParaRPr lang="en-US" dirty="0"/>
          </a:p>
        </p:txBody>
      </p:sp>
      <p:sp>
        <p:nvSpPr>
          <p:cNvPr id="3" name="Rectangle 2"/>
          <p:cNvSpPr/>
          <p:nvPr/>
        </p:nvSpPr>
        <p:spPr>
          <a:xfrm>
            <a:off x="2209800" y="304800"/>
            <a:ext cx="4254691" cy="923330"/>
          </a:xfrm>
          <a:prstGeom prst="rect">
            <a:avLst/>
          </a:prstGeom>
          <a:noFill/>
        </p:spPr>
        <p:txBody>
          <a:bodyPr wrap="none" lIns="91440" tIns="45720" rIns="91440" bIns="45720">
            <a:spAutoFit/>
          </a:bodyPr>
          <a:lstStyle/>
          <a:p>
            <a:pPr algn="ctr"/>
            <a:r>
              <a:rPr lang="en-US" sz="5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MAX Function</a:t>
            </a:r>
            <a:endParaRPr lang="en-US" sz="5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18434" name="Picture 2" descr="Basic Max Example 7"/>
          <p:cNvPicPr>
            <a:picLocks noChangeAspect="1" noChangeArrowheads="1"/>
          </p:cNvPicPr>
          <p:nvPr/>
        </p:nvPicPr>
        <p:blipFill>
          <a:blip r:embed="rId2"/>
          <a:srcRect/>
          <a:stretch>
            <a:fillRect/>
          </a:stretch>
        </p:blipFill>
        <p:spPr bwMode="auto">
          <a:xfrm>
            <a:off x="2362200" y="3657600"/>
            <a:ext cx="4800600" cy="2642293"/>
          </a:xfrm>
          <a:prstGeom prst="rect">
            <a:avLst/>
          </a:prstGeom>
          <a:noFill/>
        </p:spPr>
      </p:pic>
      <p:sp>
        <p:nvSpPr>
          <p:cNvPr id="5" name="Rectangle 4"/>
          <p:cNvSpPr/>
          <p:nvPr/>
        </p:nvSpPr>
        <p:spPr>
          <a:xfrm>
            <a:off x="3124200" y="3124200"/>
            <a:ext cx="2888483" cy="369332"/>
          </a:xfrm>
          <a:prstGeom prst="rect">
            <a:avLst/>
          </a:prstGeom>
        </p:spPr>
        <p:txBody>
          <a:bodyPr wrap="none">
            <a:spAutoFit/>
          </a:bodyPr>
          <a:lstStyle/>
          <a:p>
            <a:r>
              <a:rPr lang="en-US" dirty="0" smtClean="0"/>
              <a:t>Result = 9 (See Image below)</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524000"/>
            <a:ext cx="8382000" cy="1200329"/>
          </a:xfrm>
          <a:prstGeom prst="rect">
            <a:avLst/>
          </a:prstGeom>
        </p:spPr>
        <p:txBody>
          <a:bodyPr wrap="square">
            <a:spAutoFit/>
          </a:bodyPr>
          <a:lstStyle/>
          <a:p>
            <a:r>
              <a:rPr lang="en-US" dirty="0" smtClean="0"/>
              <a:t>The Excel LEN function returns the length of a given text string as the number of characters. LEN will also count characters in numbers, but number formatting is not included.</a:t>
            </a:r>
            <a:r>
              <a:rPr lang="en-US" b="1" dirty="0" smtClean="0"/>
              <a:t> </a:t>
            </a:r>
          </a:p>
          <a:p>
            <a:r>
              <a:rPr lang="en-US" b="1" dirty="0" smtClean="0"/>
              <a:t>=LEN(text)</a:t>
            </a:r>
            <a:endParaRPr lang="en-US" dirty="0"/>
          </a:p>
        </p:txBody>
      </p:sp>
      <p:sp>
        <p:nvSpPr>
          <p:cNvPr id="3" name="Rectangle 2"/>
          <p:cNvSpPr/>
          <p:nvPr/>
        </p:nvSpPr>
        <p:spPr>
          <a:xfrm>
            <a:off x="2209800" y="457200"/>
            <a:ext cx="4092787" cy="923330"/>
          </a:xfrm>
          <a:prstGeom prst="rect">
            <a:avLst/>
          </a:prstGeom>
          <a:noFill/>
        </p:spPr>
        <p:txBody>
          <a:bodyPr wrap="none" lIns="91440" tIns="45720" rIns="91440" bIns="45720">
            <a:spAutoFit/>
          </a:bodyPr>
          <a:lstStyle/>
          <a:p>
            <a:pPr algn="ctr"/>
            <a:r>
              <a:rPr lang="en-US" sz="5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LEN Function</a:t>
            </a:r>
            <a:endParaRPr lang="en-US" sz="5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19458" name="Picture 2" descr="Basic Len Example 8"/>
          <p:cNvPicPr>
            <a:picLocks noChangeAspect="1" noChangeArrowheads="1"/>
          </p:cNvPicPr>
          <p:nvPr/>
        </p:nvPicPr>
        <p:blipFill>
          <a:blip r:embed="rId2"/>
          <a:srcRect/>
          <a:stretch>
            <a:fillRect/>
          </a:stretch>
        </p:blipFill>
        <p:spPr bwMode="auto">
          <a:xfrm>
            <a:off x="1524000" y="4267200"/>
            <a:ext cx="5463305" cy="2133600"/>
          </a:xfrm>
          <a:prstGeom prst="rect">
            <a:avLst/>
          </a:prstGeom>
          <a:noFill/>
        </p:spPr>
      </p:pic>
      <p:sp>
        <p:nvSpPr>
          <p:cNvPr id="5" name="Rectangle 4"/>
          <p:cNvSpPr/>
          <p:nvPr/>
        </p:nvSpPr>
        <p:spPr>
          <a:xfrm>
            <a:off x="1600200" y="3124200"/>
            <a:ext cx="5334000" cy="1200329"/>
          </a:xfrm>
          <a:prstGeom prst="rect">
            <a:avLst/>
          </a:prstGeom>
        </p:spPr>
        <p:txBody>
          <a:bodyPr wrap="square">
            <a:spAutoFit/>
          </a:bodyPr>
          <a:lstStyle/>
          <a:p>
            <a:r>
              <a:rPr lang="en-US" dirty="0" smtClean="0"/>
              <a:t>Cell A1 value is Shivam, which has a 6-character length.</a:t>
            </a:r>
          </a:p>
          <a:p>
            <a:r>
              <a:rPr lang="en-US" dirty="0" smtClean="0"/>
              <a:t> So, the result would be 6 (See image below).</a:t>
            </a:r>
          </a:p>
          <a:p>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TotalTime>
  <Words>232</Words>
  <Application>Microsoft Office PowerPoint</Application>
  <PresentationFormat>On-screen Show (4:3)</PresentationFormat>
  <Paragraphs>41</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Slide 1</vt:lpstr>
      <vt:lpstr>Slide 2</vt:lpstr>
      <vt:lpstr>Slide 3</vt:lpstr>
      <vt:lpstr>Slide 4</vt:lpstr>
      <vt:lpstr>Slide 5</vt:lpstr>
      <vt:lpstr>Slide 6</vt:lpstr>
      <vt:lpstr>Slide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HP23</dc:creator>
  <cp:lastModifiedBy>HP23</cp:lastModifiedBy>
  <cp:revision>20</cp:revision>
  <dcterms:created xsi:type="dcterms:W3CDTF">2023-08-03T08:17:01Z</dcterms:created>
  <dcterms:modified xsi:type="dcterms:W3CDTF">2023-08-04T07:26:43Z</dcterms:modified>
</cp:coreProperties>
</file>