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2" r:id="rId1"/>
  </p:sldMasterIdLst>
  <p:sldIdLst>
    <p:sldId id="256" r:id="rId2"/>
    <p:sldId id="257" r:id="rId3"/>
    <p:sldId id="262" r:id="rId4"/>
    <p:sldId id="263" r:id="rId5"/>
    <p:sldId id="264" r:id="rId6"/>
    <p:sldId id="265" r:id="rId7"/>
    <p:sldId id="266" r:id="rId8"/>
    <p:sldId id="271" r:id="rId9"/>
    <p:sldId id="272" r:id="rId10"/>
    <p:sldId id="267" r:id="rId11"/>
    <p:sldId id="269" r:id="rId12"/>
    <p:sldId id="270"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946" y="-34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viewProps" Target="viewProp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2598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81162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01351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163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84759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31959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944406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98079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57810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5649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7/30/2023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5083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7/30/2023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28279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7/30/2023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04449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62441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59334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8510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theme" Target="../theme/theme1.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D8BD707-D9CF-40AE-B4C6-C98DA3205C09}" type="datetimeFigureOut">
              <a:rPr lang="en-US" smtClean="0"/>
              <a:pPr/>
              <a:t>7/30/2023</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51780946"/>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7" r:id="rId15"/>
    <p:sldLayoutId id="214748384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3.jp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2" Type="http://schemas.openxmlformats.org/officeDocument/2006/relationships/image" Target="../media/image1.jpg" /><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0595" y="685800"/>
            <a:ext cx="5117805" cy="1295400"/>
          </a:xfrm>
        </p:spPr>
        <p:txBody>
          <a:bodyPr/>
          <a:lstStyle/>
          <a:p>
            <a:r>
              <a:rPr lang="en-US" b="1" dirty="0">
                <a:solidFill>
                  <a:schemeClr val="accent2">
                    <a:lumMod val="75000"/>
                  </a:schemeClr>
                </a:solidFill>
              </a:rPr>
              <a:t>SYADVADA…</a:t>
            </a:r>
          </a:p>
        </p:txBody>
      </p:sp>
      <p:sp>
        <p:nvSpPr>
          <p:cNvPr id="3" name="Subtitle 2"/>
          <p:cNvSpPr>
            <a:spLocks noGrp="1"/>
          </p:cNvSpPr>
          <p:nvPr>
            <p:ph type="subTitle" idx="1"/>
          </p:nvPr>
        </p:nvSpPr>
        <p:spPr>
          <a:xfrm>
            <a:off x="381001" y="4343400"/>
            <a:ext cx="3733799" cy="1219200"/>
          </a:xfrm>
        </p:spPr>
        <p:txBody>
          <a:bodyPr>
            <a:normAutofit fontScale="92500"/>
          </a:bodyPr>
          <a:lstStyle/>
          <a:p>
            <a:pPr algn="l"/>
            <a:r>
              <a:rPr lang="en-US" dirty="0">
                <a:effectLst>
                  <a:outerShdw blurRad="38100" dist="38100" dir="2700000" algn="tl">
                    <a:srgbClr val="000000">
                      <a:alpha val="43137"/>
                    </a:srgbClr>
                  </a:outerShdw>
                </a:effectLst>
              </a:rPr>
              <a:t>-</a:t>
            </a:r>
            <a:r>
              <a:rPr lang="en-US" dirty="0">
                <a:solidFill>
                  <a:schemeClr val="accent1">
                    <a:lumMod val="75000"/>
                  </a:schemeClr>
                </a:solidFill>
                <a:effectLst>
                  <a:outerShdw blurRad="38100" dist="38100" dir="2700000" algn="tl">
                    <a:srgbClr val="000000">
                      <a:alpha val="43137"/>
                    </a:srgbClr>
                  </a:outerShdw>
                </a:effectLst>
              </a:rPr>
              <a:t>By Dr. </a:t>
            </a:r>
            <a:r>
              <a:rPr lang="en-US" dirty="0" err="1">
                <a:solidFill>
                  <a:schemeClr val="accent1">
                    <a:lumMod val="75000"/>
                  </a:schemeClr>
                </a:solidFill>
                <a:effectLst>
                  <a:outerShdw blurRad="38100" dist="38100" dir="2700000" algn="tl">
                    <a:srgbClr val="000000">
                      <a:alpha val="43137"/>
                    </a:srgbClr>
                  </a:outerShdw>
                </a:effectLst>
              </a:rPr>
              <a:t>Ranjana</a:t>
            </a:r>
            <a:r>
              <a:rPr lang="en-US" dirty="0">
                <a:solidFill>
                  <a:schemeClr val="accent1">
                    <a:lumMod val="75000"/>
                  </a:schemeClr>
                </a:solidFill>
                <a:effectLst>
                  <a:outerShdw blurRad="38100" dist="38100" dir="2700000" algn="tl">
                    <a:srgbClr val="000000">
                      <a:alpha val="43137"/>
                    </a:srgbClr>
                  </a:outerShdw>
                </a:effectLst>
              </a:rPr>
              <a:t> Sharma</a:t>
            </a:r>
          </a:p>
          <a:p>
            <a:pPr algn="l"/>
            <a:r>
              <a:rPr lang="en-US" dirty="0">
                <a:solidFill>
                  <a:schemeClr val="accent1">
                    <a:lumMod val="75000"/>
                  </a:schemeClr>
                </a:solidFill>
                <a:effectLst>
                  <a:outerShdw blurRad="38100" dist="38100" dir="2700000" algn="tl">
                    <a:srgbClr val="000000">
                      <a:alpha val="43137"/>
                    </a:srgbClr>
                  </a:outerShdw>
                </a:effectLst>
              </a:rPr>
              <a:t> Head Department of Philosophy</a:t>
            </a:r>
          </a:p>
          <a:p>
            <a:pPr algn="l"/>
            <a:r>
              <a:rPr lang="en-US" dirty="0">
                <a:solidFill>
                  <a:schemeClr val="accent1">
                    <a:lumMod val="75000"/>
                  </a:schemeClr>
                </a:solidFill>
                <a:effectLst>
                  <a:outerShdw blurRad="38100" dist="38100" dir="2700000" algn="tl">
                    <a:srgbClr val="000000">
                      <a:alpha val="43137"/>
                    </a:srgbClr>
                  </a:outerShdw>
                </a:effectLst>
              </a:rPr>
              <a:t> Durga Mahavidyalaya, Raipur (C.G.)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1" y="304800"/>
            <a:ext cx="7848600" cy="731520"/>
          </a:xfrm>
        </p:spPr>
        <p:txBody>
          <a:bodyPr>
            <a:normAutofit fontScale="90000"/>
          </a:bodyPr>
          <a:lstStyle/>
          <a:p>
            <a:r>
              <a:rPr lang="en-US" sz="2800" b="1" dirty="0">
                <a:solidFill>
                  <a:schemeClr val="accent2">
                    <a:lumMod val="75000"/>
                  </a:schemeClr>
                </a:solidFill>
                <a:latin typeface="Arial" panose="020B0604020202020204" pitchFamily="34" charset="0"/>
                <a:cs typeface="Arial" panose="020B0604020202020204" pitchFamily="34" charset="0"/>
              </a:rPr>
              <a:t>Every Judgment should be qualified by “</a:t>
            </a:r>
            <a:r>
              <a:rPr lang="en-US" sz="2800" b="1" dirty="0" err="1">
                <a:solidFill>
                  <a:schemeClr val="accent2">
                    <a:lumMod val="75000"/>
                  </a:schemeClr>
                </a:solidFill>
                <a:latin typeface="Arial" panose="020B0604020202020204" pitchFamily="34" charset="0"/>
                <a:cs typeface="Arial" panose="020B0604020202020204" pitchFamily="34" charset="0"/>
              </a:rPr>
              <a:t>Syat</a:t>
            </a:r>
            <a:r>
              <a:rPr lang="en-US" sz="2800" b="1" dirty="0">
                <a:solidFill>
                  <a:schemeClr val="accent2">
                    <a:lumMod val="75000"/>
                  </a:schemeClr>
                </a:solidFill>
                <a:latin typeface="Arial" panose="020B0604020202020204" pitchFamily="34" charset="0"/>
                <a:cs typeface="Arial" panose="020B0604020202020204" pitchFamily="34" charset="0"/>
              </a:rPr>
              <a:t>”</a:t>
            </a:r>
          </a:p>
        </p:txBody>
      </p:sp>
      <p:sp>
        <p:nvSpPr>
          <p:cNvPr id="3" name="Content Placeholder 2"/>
          <p:cNvSpPr>
            <a:spLocks noGrp="1"/>
          </p:cNvSpPr>
          <p:nvPr>
            <p:ph idx="1"/>
          </p:nvPr>
        </p:nvSpPr>
        <p:spPr>
          <a:xfrm>
            <a:off x="76201" y="1219200"/>
            <a:ext cx="7848600" cy="4822163"/>
          </a:xfrm>
        </p:spPr>
        <p:txBody>
          <a:bodyPr>
            <a:normAutofit/>
          </a:bodyPr>
          <a:lstStyle/>
          <a:p>
            <a:pPr algn="just"/>
            <a:r>
              <a:rPr lang="en-US" sz="2000" dirty="0" err="1">
                <a:latin typeface="Arial" panose="020B0604020202020204" pitchFamily="34" charset="0"/>
                <a:cs typeface="Arial" panose="020B0604020202020204" pitchFamily="34" charset="0"/>
              </a:rPr>
              <a:t>Syat</a:t>
            </a:r>
            <a:r>
              <a:rPr lang="en-US" sz="2000" dirty="0">
                <a:latin typeface="Arial" panose="020B0604020202020204" pitchFamily="34" charset="0"/>
                <a:cs typeface="Arial" panose="020B0604020202020204" pitchFamily="34" charset="0"/>
              </a:rPr>
              <a:t> means the judgment is true in some respect [or somehow].</a:t>
            </a:r>
          </a:p>
          <a:p>
            <a:pPr algn="just"/>
            <a:r>
              <a:rPr lang="en-US" sz="2000" dirty="0">
                <a:latin typeface="Arial" panose="020B0604020202020204" pitchFamily="34" charset="0"/>
                <a:cs typeface="Arial" panose="020B0604020202020204" pitchFamily="34" charset="0"/>
              </a:rPr>
              <a:t>The limitation of the judgment and the possibility of other alternative judgments from other points of view may be always clearly borne in mind.</a:t>
            </a:r>
          </a:p>
          <a:p>
            <a:pPr algn="just"/>
            <a:r>
              <a:rPr lang="en-US" sz="2000" dirty="0">
                <a:latin typeface="Arial" panose="020B0604020202020204" pitchFamily="34" charset="0"/>
                <a:cs typeface="Arial" panose="020B0604020202020204" pitchFamily="34" charset="0"/>
              </a:rPr>
              <a:t>So it is suggested for example instead of a judgment like ‘The elephant is like a pillar ‘,it should be said ,’somehow [i.e.in respect of its legs, the elephant is like a pillar.</a:t>
            </a:r>
          </a:p>
          <a:p>
            <a:r>
              <a:rPr lang="en-US" sz="2000" dirty="0"/>
              <a:t>In the same way , we should not say ‘The jug exists’ but should rather say ‘</a:t>
            </a:r>
            <a:r>
              <a:rPr lang="en-US" sz="2000" dirty="0" err="1"/>
              <a:t>Syat</a:t>
            </a:r>
            <a:r>
              <a:rPr lang="en-US" sz="2000" dirty="0"/>
              <a:t>[somehow] the jug exists.’</a:t>
            </a:r>
          </a:p>
          <a:p>
            <a:r>
              <a:rPr lang="en-US" sz="2000" dirty="0"/>
              <a:t>‘</a:t>
            </a:r>
            <a:r>
              <a:rPr lang="en-US" sz="2000" dirty="0" err="1"/>
              <a:t>Syat’reminds</a:t>
            </a:r>
            <a:r>
              <a:rPr lang="en-US" sz="2000" dirty="0"/>
              <a:t> us that the judgment is true only with regard to the many conditions of space, time, quality etc. </a:t>
            </a:r>
          </a:p>
          <a:p>
            <a:pPr algn="just"/>
            <a:endParaRPr lang="en-US" sz="2000" dirty="0">
              <a:latin typeface="Arial" panose="020B0604020202020204" pitchFamily="34" charset="0"/>
              <a:cs typeface="Arial" panose="020B0604020202020204" pitchFamily="34" charset="0"/>
            </a:endParaRP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838200"/>
          </a:xfrm>
        </p:spPr>
        <p:txBody>
          <a:bodyPr/>
          <a:lstStyle/>
          <a:p>
            <a:r>
              <a:rPr lang="en-US" dirty="0">
                <a:solidFill>
                  <a:schemeClr val="accent2">
                    <a:lumMod val="75000"/>
                  </a:schemeClr>
                </a:solidFill>
                <a:latin typeface="Arial" panose="020B0604020202020204" pitchFamily="34" charset="0"/>
                <a:cs typeface="Arial" panose="020B0604020202020204" pitchFamily="34" charset="0"/>
              </a:rPr>
              <a:t>Seven</a:t>
            </a:r>
            <a:r>
              <a:rPr lang="en-US" dirty="0">
                <a:solidFill>
                  <a:schemeClr val="accent2">
                    <a:lumMod val="75000"/>
                  </a:schemeClr>
                </a:solidFill>
              </a:rPr>
              <a:t> Forms Of Judgment</a:t>
            </a:r>
          </a:p>
        </p:txBody>
      </p:sp>
      <p:sp>
        <p:nvSpPr>
          <p:cNvPr id="3" name="Content Placeholder 2"/>
          <p:cNvSpPr>
            <a:spLocks noGrp="1"/>
          </p:cNvSpPr>
          <p:nvPr>
            <p:ph idx="1"/>
          </p:nvPr>
        </p:nvSpPr>
        <p:spPr>
          <a:xfrm>
            <a:off x="609598" y="1828800"/>
            <a:ext cx="7086601" cy="4212563"/>
          </a:xfrm>
        </p:spPr>
        <p:txBody>
          <a:bodyPr>
            <a:normAutofit/>
          </a:bodyPr>
          <a:lstStyle/>
          <a:p>
            <a:r>
              <a:rPr lang="en-US" dirty="0"/>
              <a:t>Ordinarily , there are two kinds of judgment affirmative and negative.</a:t>
            </a:r>
          </a:p>
          <a:p>
            <a:r>
              <a:rPr lang="en-US" dirty="0"/>
              <a:t>The </a:t>
            </a:r>
            <a:r>
              <a:rPr lang="en-US" dirty="0" err="1"/>
              <a:t>Jains</a:t>
            </a:r>
            <a:r>
              <a:rPr lang="en-US" dirty="0"/>
              <a:t> distinguish seven kind of judgment including these two-</a:t>
            </a:r>
          </a:p>
          <a:p>
            <a:r>
              <a:rPr lang="en-US" dirty="0"/>
              <a:t>1.Syat </a:t>
            </a:r>
            <a:r>
              <a:rPr lang="en-US" dirty="0" err="1"/>
              <a:t>asti</a:t>
            </a:r>
            <a:r>
              <a:rPr lang="en-US" dirty="0"/>
              <a:t>.</a:t>
            </a:r>
          </a:p>
          <a:p>
            <a:r>
              <a:rPr lang="en-US" dirty="0"/>
              <a:t>2. </a:t>
            </a:r>
            <a:r>
              <a:rPr lang="en-US" dirty="0" err="1"/>
              <a:t>Syat</a:t>
            </a:r>
            <a:r>
              <a:rPr lang="en-US" dirty="0"/>
              <a:t> </a:t>
            </a:r>
            <a:r>
              <a:rPr lang="en-US" dirty="0" err="1"/>
              <a:t>nasti</a:t>
            </a:r>
            <a:r>
              <a:rPr lang="en-US" dirty="0"/>
              <a:t>.</a:t>
            </a:r>
          </a:p>
          <a:p>
            <a:r>
              <a:rPr lang="en-US" dirty="0"/>
              <a:t>3. </a:t>
            </a:r>
            <a:r>
              <a:rPr lang="en-US" dirty="0" err="1"/>
              <a:t>Syat</a:t>
            </a:r>
            <a:r>
              <a:rPr lang="en-US" dirty="0"/>
              <a:t> </a:t>
            </a:r>
            <a:r>
              <a:rPr lang="en-US" dirty="0" err="1"/>
              <a:t>asti</a:t>
            </a:r>
            <a:r>
              <a:rPr lang="en-US" dirty="0"/>
              <a:t> cha </a:t>
            </a:r>
            <a:r>
              <a:rPr lang="en-US" dirty="0" err="1"/>
              <a:t>nasti</a:t>
            </a:r>
            <a:r>
              <a:rPr lang="en-US" dirty="0"/>
              <a:t> cha.</a:t>
            </a:r>
          </a:p>
          <a:p>
            <a:r>
              <a:rPr lang="en-US" dirty="0"/>
              <a:t>4. </a:t>
            </a:r>
            <a:r>
              <a:rPr lang="en-US" dirty="0" err="1"/>
              <a:t>Syat</a:t>
            </a:r>
            <a:r>
              <a:rPr lang="en-US" dirty="0"/>
              <a:t> </a:t>
            </a:r>
            <a:r>
              <a:rPr lang="en-US" dirty="0" err="1"/>
              <a:t>avaktavyam</a:t>
            </a:r>
            <a:r>
              <a:rPr lang="en-US" dirty="0"/>
              <a:t>.</a:t>
            </a:r>
          </a:p>
          <a:p>
            <a:r>
              <a:rPr lang="en-US" dirty="0"/>
              <a:t>5.Syat </a:t>
            </a:r>
            <a:r>
              <a:rPr lang="en-US" dirty="0" err="1"/>
              <a:t>asti</a:t>
            </a:r>
            <a:r>
              <a:rPr lang="en-US" dirty="0"/>
              <a:t> cha </a:t>
            </a:r>
            <a:r>
              <a:rPr lang="en-US" dirty="0" err="1"/>
              <a:t>avaktavyam</a:t>
            </a:r>
            <a:r>
              <a:rPr lang="en-US" dirty="0"/>
              <a:t> cha. </a:t>
            </a:r>
          </a:p>
          <a:p>
            <a:r>
              <a:rPr lang="en-US" dirty="0"/>
              <a:t>6.Syat </a:t>
            </a:r>
            <a:r>
              <a:rPr lang="en-US" dirty="0" err="1"/>
              <a:t>nasti</a:t>
            </a:r>
            <a:r>
              <a:rPr lang="en-US" dirty="0"/>
              <a:t> cha </a:t>
            </a:r>
            <a:r>
              <a:rPr lang="en-US" dirty="0" err="1"/>
              <a:t>avaktavyam</a:t>
            </a:r>
            <a:r>
              <a:rPr lang="en-US" dirty="0"/>
              <a:t> cha. </a:t>
            </a:r>
          </a:p>
          <a:p>
            <a:r>
              <a:rPr lang="en-US" dirty="0"/>
              <a:t>7.Syat </a:t>
            </a:r>
            <a:r>
              <a:rPr lang="en-US" dirty="0" err="1"/>
              <a:t>asti</a:t>
            </a:r>
            <a:r>
              <a:rPr lang="en-US" dirty="0"/>
              <a:t> cha </a:t>
            </a:r>
            <a:r>
              <a:rPr lang="en-US" dirty="0" err="1"/>
              <a:t>nast</a:t>
            </a:r>
            <a:r>
              <a:rPr lang="en-US" dirty="0"/>
              <a:t> cha </a:t>
            </a:r>
            <a:r>
              <a:rPr lang="en-US" dirty="0" err="1"/>
              <a:t>avaktavyam</a:t>
            </a:r>
            <a:r>
              <a:rPr lang="en-US" dirty="0"/>
              <a:t> cha.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629401" cy="762000"/>
          </a:xfrm>
        </p:spPr>
        <p:txBody>
          <a:bodyPr/>
          <a:lstStyle/>
          <a:p>
            <a:r>
              <a:rPr lang="en-US" dirty="0">
                <a:solidFill>
                  <a:schemeClr val="accent2">
                    <a:lumMod val="75000"/>
                  </a:schemeClr>
                </a:solidFill>
                <a:latin typeface="Arial" panose="020B0604020202020204" pitchFamily="34" charset="0"/>
                <a:cs typeface="Arial" panose="020B0604020202020204" pitchFamily="34" charset="0"/>
              </a:rPr>
              <a:t>Jain’s Theory Is Not </a:t>
            </a:r>
            <a:r>
              <a:rPr lang="en-US" dirty="0" err="1">
                <a:solidFill>
                  <a:schemeClr val="accent2">
                    <a:lumMod val="75000"/>
                  </a:schemeClr>
                </a:solidFill>
                <a:latin typeface="Arial" panose="020B0604020202020204" pitchFamily="34" charset="0"/>
                <a:cs typeface="Arial" panose="020B0604020202020204" pitchFamily="34" charset="0"/>
              </a:rPr>
              <a:t>Sceptic</a:t>
            </a:r>
            <a:endParaRPr lang="en-US" dirty="0">
              <a:solidFill>
                <a:schemeClr val="accent2">
                  <a:lumMod val="75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09599" y="1600200"/>
            <a:ext cx="6347714" cy="762001"/>
          </a:xfrm>
        </p:spPr>
        <p:txBody>
          <a:bodyPr>
            <a:noAutofit/>
          </a:bodyPr>
          <a:lstStyle/>
          <a:p>
            <a:pPr algn="just"/>
            <a:r>
              <a:rPr lang="en-US" sz="2000" dirty="0">
                <a:latin typeface="Arial" panose="020B0604020202020204" pitchFamily="34" charset="0"/>
                <a:cs typeface="Arial" panose="020B0604020202020204" pitchFamily="34" charset="0"/>
              </a:rPr>
              <a:t>It is not the uncertainty of judgment. It has conditional or relative character which is expressed by ‘</a:t>
            </a:r>
            <a:r>
              <a:rPr lang="en-US" sz="2000" dirty="0" err="1">
                <a:latin typeface="Arial" panose="020B0604020202020204" pitchFamily="34" charset="0"/>
                <a:cs typeface="Arial" panose="020B0604020202020204" pitchFamily="34" charset="0"/>
              </a:rPr>
              <a:t>Syat</a:t>
            </a:r>
            <a:r>
              <a:rPr lang="en-US" sz="2000" dirty="0">
                <a:latin typeface="Arial" panose="020B0604020202020204" pitchFamily="34" charset="0"/>
                <a:cs typeface="Arial" panose="020B0604020202020204" pitchFamily="34" charset="0"/>
              </a:rPr>
              <a:t>’.</a:t>
            </a:r>
          </a:p>
        </p:txBody>
      </p:sp>
      <p:pic>
        <p:nvPicPr>
          <p:cNvPr id="5" name="Picture 4">
            <a:extLst>
              <a:ext uri="{FF2B5EF4-FFF2-40B4-BE49-F238E27FC236}">
                <a16:creationId xmlns:a16="http://schemas.microsoft.com/office/drawing/2014/main" id="{4F87A621-2CA1-5D91-CDC0-76AF1F9AB1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590802"/>
            <a:ext cx="6248401" cy="318069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2">
                    <a:lumMod val="75000"/>
                  </a:schemeClr>
                </a:solidFill>
                <a:latin typeface="Arial" panose="020B0604020202020204" pitchFamily="34" charset="0"/>
                <a:cs typeface="Arial" panose="020B0604020202020204" pitchFamily="34" charset="0"/>
              </a:rPr>
              <a:t>Theory of Judgement…</a:t>
            </a:r>
          </a:p>
        </p:txBody>
      </p:sp>
      <p:sp>
        <p:nvSpPr>
          <p:cNvPr id="3" name="Content Placeholder 2"/>
          <p:cNvSpPr>
            <a:spLocks noGrp="1"/>
          </p:cNvSpPr>
          <p:nvPr>
            <p:ph idx="1"/>
          </p:nvPr>
        </p:nvSpPr>
        <p:spPr/>
        <p:txBody>
          <a:bodyPr>
            <a:normAutofit/>
          </a:bodyPr>
          <a:lstStyle/>
          <a:p>
            <a:r>
              <a:rPr lang="en-US" sz="2000" b="1" dirty="0" err="1">
                <a:latin typeface="Arial" panose="020B0604020202020204" pitchFamily="34" charset="0"/>
                <a:cs typeface="Arial" panose="020B0604020202020204" pitchFamily="34" charset="0"/>
              </a:rPr>
              <a:t>Syadvada</a:t>
            </a:r>
            <a:r>
              <a:rPr lang="en-US" sz="2000" dirty="0">
                <a:latin typeface="Arial" panose="020B0604020202020204" pitchFamily="34" charset="0"/>
                <a:cs typeface="Arial" panose="020B0604020202020204" pitchFamily="34" charset="0"/>
              </a:rPr>
              <a:t> is also called as Jain theory of </a:t>
            </a:r>
            <a:r>
              <a:rPr lang="en-US" sz="2000" dirty="0" err="1">
                <a:latin typeface="Arial" panose="020B0604020202020204" pitchFamily="34" charset="0"/>
                <a:cs typeface="Arial" panose="020B0604020202020204" pitchFamily="34" charset="0"/>
              </a:rPr>
              <a:t>judgement</a:t>
            </a:r>
            <a:r>
              <a:rPr lang="en-US" sz="2000" dirty="0">
                <a:latin typeface="Arial" panose="020B0604020202020204" pitchFamily="34" charset="0"/>
                <a:cs typeface="Arial" panose="020B0604020202020204" pitchFamily="34" charset="0"/>
              </a:rPr>
              <a:t>.</a:t>
            </a:r>
          </a:p>
          <a:p>
            <a:r>
              <a:rPr lang="en-US" sz="2000" dirty="0">
                <a:latin typeface="Arial" panose="020B0604020202020204" pitchFamily="34" charset="0"/>
                <a:cs typeface="Arial" panose="020B0604020202020204" pitchFamily="34" charset="0"/>
              </a:rPr>
              <a:t>According to this theory “</a:t>
            </a:r>
            <a:r>
              <a:rPr lang="en-US" sz="2000" i="1" u="sng" dirty="0">
                <a:solidFill>
                  <a:schemeClr val="accent2">
                    <a:lumMod val="75000"/>
                  </a:schemeClr>
                </a:solidFill>
                <a:latin typeface="Arial" panose="020B0604020202020204" pitchFamily="34" charset="0"/>
                <a:cs typeface="Arial" panose="020B0604020202020204" pitchFamily="34" charset="0"/>
              </a:rPr>
              <a:t>every judgement is relative”.</a:t>
            </a:r>
          </a:p>
          <a:p>
            <a:r>
              <a:rPr lang="en-US" sz="2000" dirty="0">
                <a:latin typeface="Arial" panose="020B0604020202020204" pitchFamily="34" charset="0"/>
                <a:cs typeface="Arial" panose="020B0604020202020204" pitchFamily="34" charset="0"/>
              </a:rPr>
              <a:t>It is based on </a:t>
            </a:r>
            <a:r>
              <a:rPr lang="en-US" sz="2000" dirty="0" err="1">
                <a:latin typeface="Arial" panose="020B0604020202020204" pitchFamily="34" charset="0"/>
                <a:cs typeface="Arial" panose="020B0604020202020204" pitchFamily="34" charset="0"/>
              </a:rPr>
              <a:t>Anekantvad</a:t>
            </a:r>
            <a:r>
              <a:rPr lang="en-US" sz="2000" dirty="0">
                <a:latin typeface="Arial" panose="020B0604020202020204" pitchFamily="34" charset="0"/>
                <a:cs typeface="Arial" panose="020B0604020202020204" pitchFamily="34" charset="0"/>
              </a:rPr>
              <a:t> of Jainism.</a:t>
            </a:r>
          </a:p>
          <a:p>
            <a:r>
              <a:rPr lang="en-US" sz="2000" dirty="0" err="1">
                <a:latin typeface="Arial" panose="020B0604020202020204" pitchFamily="34" charset="0"/>
                <a:cs typeface="Arial" panose="020B0604020202020204" pitchFamily="34" charset="0"/>
              </a:rPr>
              <a:t>Anekantvad</a:t>
            </a:r>
            <a:r>
              <a:rPr lang="en-US" sz="2000" dirty="0">
                <a:latin typeface="Arial" panose="020B0604020202020204" pitchFamily="34" charset="0"/>
                <a:cs typeface="Arial" panose="020B0604020202020204" pitchFamily="34" charset="0"/>
              </a:rPr>
              <a:t> means ‘</a:t>
            </a:r>
            <a:r>
              <a:rPr lang="en-US" sz="2000" b="1" i="1" dirty="0">
                <a:latin typeface="Arial" panose="020B0604020202020204" pitchFamily="34" charset="0"/>
                <a:cs typeface="Arial" panose="020B0604020202020204" pitchFamily="34" charset="0"/>
              </a:rPr>
              <a:t>Anant </a:t>
            </a:r>
            <a:r>
              <a:rPr lang="en-US" sz="2000" b="1" i="1" dirty="0" err="1">
                <a:latin typeface="Arial" panose="020B0604020202020204" pitchFamily="34" charset="0"/>
                <a:cs typeface="Arial" panose="020B0604020202020204" pitchFamily="34" charset="0"/>
              </a:rPr>
              <a:t>Dharmakam</a:t>
            </a:r>
            <a:r>
              <a:rPr lang="en-US" sz="2000" b="1" i="1" dirty="0">
                <a:latin typeface="Arial" panose="020B0604020202020204" pitchFamily="34" charset="0"/>
                <a:cs typeface="Arial" panose="020B0604020202020204" pitchFamily="34" charset="0"/>
              </a:rPr>
              <a:t> </a:t>
            </a:r>
            <a:r>
              <a:rPr lang="en-US" sz="2000" b="1" i="1" dirty="0" err="1">
                <a:latin typeface="Arial" panose="020B0604020202020204" pitchFamily="34" charset="0"/>
                <a:cs typeface="Arial" panose="020B0604020202020204" pitchFamily="34" charset="0"/>
              </a:rPr>
              <a:t>Vastu</a:t>
            </a:r>
            <a:r>
              <a:rPr lang="en-US" sz="2000" dirty="0">
                <a:latin typeface="Arial" panose="020B0604020202020204" pitchFamily="34" charset="0"/>
                <a:cs typeface="Arial" panose="020B0604020202020204" pitchFamily="34" charset="0"/>
              </a:rPr>
              <a:t>’. </a:t>
            </a:r>
          </a:p>
          <a:p>
            <a:r>
              <a:rPr lang="en-US" sz="2000" dirty="0">
                <a:latin typeface="Arial" panose="020B0604020202020204" pitchFamily="34" charset="0"/>
                <a:cs typeface="Arial" panose="020B0604020202020204" pitchFamily="34" charset="0"/>
              </a:rPr>
              <a:t>It means every object has </a:t>
            </a:r>
            <a:r>
              <a:rPr lang="en-US" sz="2000" dirty="0" err="1">
                <a:latin typeface="Arial" panose="020B0604020202020204" pitchFamily="34" charset="0"/>
                <a:cs typeface="Arial" panose="020B0604020202020204" pitchFamily="34" charset="0"/>
              </a:rPr>
              <a:t>innumberable</a:t>
            </a:r>
            <a:r>
              <a:rPr lang="en-US" sz="2000" dirty="0">
                <a:latin typeface="Arial" panose="020B0604020202020204" pitchFamily="34" charset="0"/>
                <a:cs typeface="Arial" panose="020B0604020202020204" pitchFamily="34" charset="0"/>
              </a:rPr>
              <a:t> characteristics.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229601" cy="1219200"/>
          </a:xfrm>
        </p:spPr>
        <p:txBody>
          <a:bodyPr>
            <a:normAutofit/>
          </a:bodyPr>
          <a:lstStyle/>
          <a:p>
            <a:r>
              <a:rPr lang="en-US" b="1" dirty="0">
                <a:solidFill>
                  <a:schemeClr val="accent2">
                    <a:lumMod val="75000"/>
                  </a:schemeClr>
                </a:solidFill>
                <a:latin typeface="Arial" panose="020B0604020202020204" pitchFamily="34" charset="0"/>
                <a:cs typeface="Arial" panose="020B0604020202020204" pitchFamily="34" charset="0"/>
              </a:rPr>
              <a:t>How every objects has innumerable characters[Anant </a:t>
            </a:r>
            <a:r>
              <a:rPr lang="en-US" b="1" dirty="0" err="1">
                <a:solidFill>
                  <a:schemeClr val="accent2">
                    <a:lumMod val="75000"/>
                  </a:schemeClr>
                </a:solidFill>
                <a:latin typeface="Arial" panose="020B0604020202020204" pitchFamily="34" charset="0"/>
                <a:cs typeface="Arial" panose="020B0604020202020204" pitchFamily="34" charset="0"/>
              </a:rPr>
              <a:t>Dharmakam</a:t>
            </a:r>
            <a:r>
              <a:rPr lang="en-US" b="1" dirty="0">
                <a:solidFill>
                  <a:schemeClr val="accent2">
                    <a:lumMod val="75000"/>
                  </a:schemeClr>
                </a:solidFill>
                <a:latin typeface="Arial" panose="020B0604020202020204" pitchFamily="34" charset="0"/>
                <a:cs typeface="Arial" panose="020B0604020202020204" pitchFamily="34" charset="0"/>
              </a:rPr>
              <a:t> </a:t>
            </a:r>
            <a:r>
              <a:rPr lang="en-US" b="1" dirty="0" err="1">
                <a:solidFill>
                  <a:schemeClr val="accent2">
                    <a:lumMod val="75000"/>
                  </a:schemeClr>
                </a:solidFill>
                <a:latin typeface="Arial" panose="020B0604020202020204" pitchFamily="34" charset="0"/>
                <a:cs typeface="Arial" panose="020B0604020202020204" pitchFamily="34" charset="0"/>
              </a:rPr>
              <a:t>Vastu</a:t>
            </a:r>
            <a:r>
              <a:rPr lang="en-US" b="1" dirty="0">
                <a:solidFill>
                  <a:schemeClr val="accent2">
                    <a:lumMod val="75000"/>
                  </a:schemeClr>
                </a:solidFill>
                <a:latin typeface="Arial" panose="020B0604020202020204" pitchFamily="34" charset="0"/>
                <a:cs typeface="Arial" panose="020B0604020202020204" pitchFamily="34" charset="0"/>
              </a:rPr>
              <a:t>] </a:t>
            </a:r>
          </a:p>
        </p:txBody>
      </p:sp>
      <p:sp>
        <p:nvSpPr>
          <p:cNvPr id="3" name="Content Placeholder 2"/>
          <p:cNvSpPr>
            <a:spLocks noGrp="1"/>
          </p:cNvSpPr>
          <p:nvPr>
            <p:ph idx="1"/>
          </p:nvPr>
        </p:nvSpPr>
        <p:spPr>
          <a:xfrm>
            <a:off x="609598" y="2514600"/>
            <a:ext cx="7315201" cy="3526763"/>
          </a:xfrm>
        </p:spPr>
        <p:txBody>
          <a:bodyPr>
            <a:noAutofit/>
          </a:bodyPr>
          <a:lstStyle/>
          <a:p>
            <a:pPr algn="just"/>
            <a:r>
              <a:rPr lang="en-US" sz="2000" dirty="0">
                <a:latin typeface="Arial" panose="020B0604020202020204" pitchFamily="34" charset="0"/>
                <a:cs typeface="Arial" panose="020B0604020202020204" pitchFamily="34" charset="0"/>
              </a:rPr>
              <a:t>Every object has positive and negative characters.</a:t>
            </a:r>
          </a:p>
          <a:p>
            <a:pPr algn="just"/>
            <a:r>
              <a:rPr lang="en-US" sz="2000" i="1" dirty="0">
                <a:latin typeface="Arial" panose="020B0604020202020204" pitchFamily="34" charset="0"/>
                <a:cs typeface="Arial" panose="020B0604020202020204" pitchFamily="34" charset="0"/>
              </a:rPr>
              <a:t>Positive character </a:t>
            </a:r>
            <a:r>
              <a:rPr lang="en-US" sz="2000" dirty="0">
                <a:latin typeface="Arial" panose="020B0604020202020204" pitchFamily="34" charset="0"/>
                <a:cs typeface="Arial" panose="020B0604020202020204" pitchFamily="34" charset="0"/>
              </a:rPr>
              <a:t>for example, of a man is his size, his </a:t>
            </a:r>
            <a:r>
              <a:rPr lang="en-US" sz="2000" dirty="0" err="1">
                <a:latin typeface="Arial" panose="020B0604020202020204" pitchFamily="34" charset="0"/>
                <a:cs typeface="Arial" panose="020B0604020202020204" pitchFamily="34" charset="0"/>
              </a:rPr>
              <a:t>colour,shape,weight,family,race,nationality,education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employment,place</a:t>
            </a:r>
            <a:r>
              <a:rPr lang="en-US" sz="2000" dirty="0">
                <a:latin typeface="Arial" panose="020B0604020202020204" pitchFamily="34" charset="0"/>
                <a:cs typeface="Arial" panose="020B0604020202020204" pitchFamily="34" charset="0"/>
              </a:rPr>
              <a:t> of birth etc.</a:t>
            </a:r>
          </a:p>
          <a:p>
            <a:pPr algn="just"/>
            <a:r>
              <a:rPr lang="en-US" sz="2000" i="1" dirty="0">
                <a:latin typeface="Arial" panose="020B0604020202020204" pitchFamily="34" charset="0"/>
                <a:cs typeface="Arial" panose="020B0604020202020204" pitchFamily="34" charset="0"/>
              </a:rPr>
              <a:t>Negative character </a:t>
            </a:r>
            <a:r>
              <a:rPr lang="en-US" sz="2000" dirty="0">
                <a:latin typeface="Arial" panose="020B0604020202020204" pitchFamily="34" charset="0"/>
                <a:cs typeface="Arial" panose="020B0604020202020204" pitchFamily="34" charset="0"/>
              </a:rPr>
              <a:t>of a man is the man consists of what he is not for example he is not Indian, he is not employed, he is not a poet etc.</a:t>
            </a:r>
          </a:p>
          <a:p>
            <a:pPr algn="just"/>
            <a:r>
              <a:rPr lang="en-US" sz="2000" dirty="0">
                <a:latin typeface="Arial" panose="020B0604020202020204" pitchFamily="34" charset="0"/>
                <a:cs typeface="Arial" panose="020B0604020202020204" pitchFamily="34" charset="0"/>
              </a:rPr>
              <a:t>To know him completely [fully] we should know his positive and negative characteristics both, as he is Indian,  not </a:t>
            </a:r>
            <a:r>
              <a:rPr lang="en-US" sz="2000" dirty="0" err="1">
                <a:latin typeface="Arial" panose="020B0604020202020204" pitchFamily="34" charset="0"/>
                <a:cs typeface="Arial" panose="020B0604020202020204" pitchFamily="34" charset="0"/>
              </a:rPr>
              <a:t>Chinise</a:t>
            </a:r>
            <a:r>
              <a:rPr lang="en-US" sz="2000" dirty="0">
                <a:latin typeface="Arial" panose="020B0604020202020204" pitchFamily="34" charset="0"/>
                <a:cs typeface="Arial" panose="020B0604020202020204" pitchFamily="34" charset="0"/>
              </a:rPr>
              <a:t>, he is employed, not unemployed, he is an honest, not dishonest etc.</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066800"/>
            <a:ext cx="7696200" cy="4975225"/>
          </a:xfrm>
        </p:spPr>
        <p:txBody>
          <a:bodyPr>
            <a:normAutofit/>
          </a:bodyPr>
          <a:lstStyle/>
          <a:p>
            <a:pPr algn="just"/>
            <a:r>
              <a:rPr lang="en-US" sz="2000" dirty="0">
                <a:latin typeface="Arial" panose="020B0604020202020204" pitchFamily="34" charset="0"/>
                <a:cs typeface="Arial" panose="020B0604020202020204" pitchFamily="34" charset="0"/>
              </a:rPr>
              <a:t>As the negative characters of the man consists in his distinctions from all other objects in the universe, negative characters are far greater than positive characters.</a:t>
            </a:r>
          </a:p>
          <a:p>
            <a:pPr algn="just"/>
            <a:r>
              <a:rPr lang="en-US" sz="2000" dirty="0">
                <a:latin typeface="Arial" panose="020B0604020202020204" pitchFamily="34" charset="0"/>
                <a:cs typeface="Arial" panose="020B0604020202020204" pitchFamily="34" charset="0"/>
              </a:rPr>
              <a:t>Positive and negative characters make an object of unlimited characters.</a:t>
            </a:r>
          </a:p>
          <a:p>
            <a:pPr algn="just"/>
            <a:r>
              <a:rPr lang="en-US" sz="2000" dirty="0">
                <a:latin typeface="Arial" panose="020B0604020202020204" pitchFamily="34" charset="0"/>
                <a:cs typeface="Arial" panose="020B0604020202020204" pitchFamily="34" charset="0"/>
              </a:rPr>
              <a:t>If we take the element of time [Past, Present, Future]it becomes characters with infinite characters[Anant, </a:t>
            </a:r>
            <a:r>
              <a:rPr lang="en-US" sz="2000" dirty="0" err="1">
                <a:latin typeface="Arial" panose="020B0604020202020204" pitchFamily="34" charset="0"/>
                <a:cs typeface="Arial" panose="020B0604020202020204" pitchFamily="34" charset="0"/>
              </a:rPr>
              <a:t>Dharmakam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Vastu</a:t>
            </a:r>
            <a:r>
              <a:rPr lang="en-US" sz="2000" dirty="0">
                <a:latin typeface="Arial" panose="020B0604020202020204" pitchFamily="34" charset="0"/>
                <a:cs typeface="Arial" panose="020B0604020202020204" pitchFamily="34" charset="0"/>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1" y="609600"/>
            <a:ext cx="7086600" cy="762000"/>
          </a:xfrm>
        </p:spPr>
        <p:txBody>
          <a:bodyPr/>
          <a:lstStyle/>
          <a:p>
            <a:r>
              <a:rPr lang="en-US" b="1" dirty="0">
                <a:solidFill>
                  <a:schemeClr val="accent2">
                    <a:lumMod val="75000"/>
                  </a:schemeClr>
                </a:solidFill>
                <a:latin typeface="Arial" panose="020B0604020202020204" pitchFamily="34" charset="0"/>
                <a:cs typeface="Arial" panose="020B0604020202020204" pitchFamily="34" charset="0"/>
              </a:rPr>
              <a:t>Objects have many characters</a:t>
            </a:r>
          </a:p>
        </p:txBody>
      </p:sp>
      <p:sp>
        <p:nvSpPr>
          <p:cNvPr id="3" name="Content Placeholder 2"/>
          <p:cNvSpPr>
            <a:spLocks noGrp="1"/>
          </p:cNvSpPr>
          <p:nvPr>
            <p:ph idx="1"/>
          </p:nvPr>
        </p:nvSpPr>
        <p:spPr>
          <a:xfrm>
            <a:off x="609599" y="2160590"/>
            <a:ext cx="7010402" cy="3880773"/>
          </a:xfrm>
        </p:spPr>
        <p:txBody>
          <a:bodyPr>
            <a:noAutofit/>
          </a:bodyPr>
          <a:lstStyle/>
          <a:p>
            <a:pPr algn="just"/>
            <a:r>
              <a:rPr lang="en-US" sz="2000" dirty="0">
                <a:latin typeface="Arial" panose="020B0604020202020204" pitchFamily="34" charset="0"/>
                <a:cs typeface="Arial" panose="020B0604020202020204" pitchFamily="34" charset="0"/>
              </a:rPr>
              <a:t>Only an omniscient being [</a:t>
            </a:r>
            <a:r>
              <a:rPr lang="en-US" sz="2000" dirty="0" err="1">
                <a:latin typeface="Arial" panose="020B0604020202020204" pitchFamily="34" charset="0"/>
                <a:cs typeface="Arial" panose="020B0604020202020204" pitchFamily="34" charset="0"/>
              </a:rPr>
              <a:t>Kewali</a:t>
            </a:r>
            <a:r>
              <a:rPr lang="en-US" sz="2000" dirty="0">
                <a:latin typeface="Arial" panose="020B0604020202020204" pitchFamily="34" charset="0"/>
                <a:cs typeface="Arial" panose="020B0604020202020204" pitchFamily="34" charset="0"/>
              </a:rPr>
              <a:t>] can obtain [through </a:t>
            </a:r>
            <a:r>
              <a:rPr lang="en-US" sz="2000" dirty="0" err="1">
                <a:latin typeface="Arial" panose="020B0604020202020204" pitchFamily="34" charset="0"/>
                <a:cs typeface="Arial" panose="020B0604020202020204" pitchFamily="34" charset="0"/>
              </a:rPr>
              <a:t>Kevalya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gyan</a:t>
            </a:r>
            <a:r>
              <a:rPr lang="en-US" sz="2000" dirty="0">
                <a:latin typeface="Arial" panose="020B0604020202020204" pitchFamily="34" charset="0"/>
                <a:cs typeface="Arial" panose="020B0604020202020204" pitchFamily="34" charset="0"/>
              </a:rPr>
              <a:t>] an immediate knowledge of an object with all its innumerable characters.</a:t>
            </a:r>
          </a:p>
          <a:p>
            <a:pPr algn="just"/>
            <a:r>
              <a:rPr lang="en-US" sz="2000" dirty="0">
                <a:latin typeface="Arial" panose="020B0604020202020204" pitchFamily="34" charset="0"/>
                <a:cs typeface="Arial" panose="020B0604020202020204" pitchFamily="34" charset="0"/>
              </a:rPr>
              <a:t>But imperfect beings look at objects from one particular point of view at a time and have consequently the knowledge of only one aspect or character of the thing.</a:t>
            </a:r>
          </a:p>
          <a:p>
            <a:pPr algn="just"/>
            <a:r>
              <a:rPr lang="en-US" sz="2000" dirty="0">
                <a:latin typeface="Arial" panose="020B0604020202020204" pitchFamily="34" charset="0"/>
                <a:cs typeface="Arial" panose="020B0604020202020204" pitchFamily="34" charset="0"/>
              </a:rPr>
              <a:t>Particular knowledge about one of the innumerable aspects [characters]of an object is called by Jain ‘Naya’.</a:t>
            </a:r>
          </a:p>
          <a:p>
            <a:pPr algn="just"/>
            <a:r>
              <a:rPr lang="en-US" sz="2000" dirty="0">
                <a:latin typeface="Arial" panose="020B0604020202020204" pitchFamily="34" charset="0"/>
                <a:cs typeface="Arial" panose="020B0604020202020204" pitchFamily="34" charset="0"/>
              </a:rPr>
              <a:t>Judgement [</a:t>
            </a:r>
            <a:r>
              <a:rPr lang="en-US" sz="2000" dirty="0" err="1">
                <a:latin typeface="Arial" panose="020B0604020202020204" pitchFamily="34" charset="0"/>
                <a:cs typeface="Arial" panose="020B0604020202020204" pitchFamily="34" charset="0"/>
              </a:rPr>
              <a:t>pasamarsh</a:t>
            </a:r>
            <a:r>
              <a:rPr lang="en-US" sz="2000" dirty="0">
                <a:latin typeface="Arial" panose="020B0604020202020204" pitchFamily="34" charset="0"/>
                <a:cs typeface="Arial" panose="020B0604020202020204" pitchFamily="34" charset="0"/>
              </a:rPr>
              <a:t>] based on such particular knowledge is also called a ‘Naya’.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629401" cy="914400"/>
          </a:xfrm>
        </p:spPr>
        <p:txBody>
          <a:bodyPr/>
          <a:lstStyle/>
          <a:p>
            <a:r>
              <a:rPr lang="en-US" dirty="0">
                <a:solidFill>
                  <a:schemeClr val="accent2">
                    <a:lumMod val="75000"/>
                  </a:schemeClr>
                </a:solidFill>
                <a:latin typeface="Arial" panose="020B0604020202020204" pitchFamily="34" charset="0"/>
                <a:cs typeface="Arial" panose="020B0604020202020204" pitchFamily="34" charset="0"/>
              </a:rPr>
              <a:t>Every Judgment Is Relative</a:t>
            </a:r>
          </a:p>
        </p:txBody>
      </p:sp>
      <p:sp>
        <p:nvSpPr>
          <p:cNvPr id="3" name="Content Placeholder 2"/>
          <p:cNvSpPr>
            <a:spLocks noGrp="1"/>
          </p:cNvSpPr>
          <p:nvPr>
            <p:ph idx="1"/>
          </p:nvPr>
        </p:nvSpPr>
        <p:spPr>
          <a:xfrm>
            <a:off x="609598" y="2286000"/>
            <a:ext cx="6553201" cy="3962400"/>
          </a:xfrm>
        </p:spPr>
        <p:txBody>
          <a:bodyPr/>
          <a:lstStyle/>
          <a:p>
            <a:pPr algn="just"/>
            <a:r>
              <a:rPr lang="en-US" sz="2000" dirty="0">
                <a:latin typeface="Arial" panose="020B0604020202020204" pitchFamily="34" charset="0"/>
                <a:cs typeface="Arial" panose="020B0604020202020204" pitchFamily="34" charset="0"/>
              </a:rPr>
              <a:t>Every judgment that we pass in daily life about any object is therefore, true only in reference to the standpoint occupied and the aspect of the object considered.</a:t>
            </a:r>
          </a:p>
          <a:p>
            <a:pPr algn="just"/>
            <a:r>
              <a:rPr lang="en-US" sz="2000" dirty="0">
                <a:latin typeface="Arial" panose="020B0604020202020204" pitchFamily="34" charset="0"/>
                <a:cs typeface="Arial" panose="020B0604020202020204" pitchFamily="34" charset="0"/>
              </a:rPr>
              <a:t>Generally we forget this limitation and regard our judgments as unconditionally true.</a:t>
            </a:r>
          </a:p>
          <a:p>
            <a:pPr algn="just"/>
            <a:r>
              <a:rPr lang="en-US" sz="2000" dirty="0">
                <a:latin typeface="Arial" panose="020B0604020202020204" pitchFamily="34" charset="0"/>
                <a:cs typeface="Arial" panose="020B0604020202020204" pitchFamily="34" charset="0"/>
              </a:rPr>
              <a:t>This is the main reason of quarrel and disagreement.</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19200"/>
            <a:ext cx="7315200" cy="4822825"/>
          </a:xfrm>
        </p:spPr>
        <p:txBody>
          <a:bodyPr>
            <a:normAutofit/>
          </a:bodyPr>
          <a:lstStyle/>
          <a:p>
            <a:pPr algn="just"/>
            <a:r>
              <a:rPr lang="en-US" sz="2000" dirty="0">
                <a:latin typeface="Arial" panose="020B0604020202020204" pitchFamily="34" charset="0"/>
                <a:cs typeface="Arial" panose="020B0604020202020204" pitchFamily="34" charset="0"/>
              </a:rPr>
              <a:t>To clear their view they describe the story of blind men and elephant.</a:t>
            </a:r>
          </a:p>
          <a:p>
            <a:pPr algn="just"/>
            <a:r>
              <a:rPr lang="en-US" sz="2000" dirty="0">
                <a:latin typeface="Arial" panose="020B0604020202020204" pitchFamily="34" charset="0"/>
                <a:cs typeface="Arial" panose="020B0604020202020204" pitchFamily="34" charset="0"/>
              </a:rPr>
              <a:t>The story of the blind men who formed their ideas of an elephant by touching its legs, ears, tail and trunk respectively and thus came to quarrel about the real shape of elephant. They quarreled because each thought that his knowledge was the only true and complete knowledge and should be accepted unconditionally.</a:t>
            </a:r>
          </a:p>
          <a:p>
            <a:pPr algn="just"/>
            <a:r>
              <a:rPr lang="en-US" sz="2000" dirty="0">
                <a:latin typeface="Arial" panose="020B0604020202020204" pitchFamily="34" charset="0"/>
                <a:cs typeface="Arial" panose="020B0604020202020204" pitchFamily="34" charset="0"/>
              </a:rPr>
              <a:t>The quarrel was over as soon as each of them realized that his knowledge was only of one of the many parts of the elephant.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EFA8AC-B2A3-B18C-9436-79FFED8865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54341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143367-7150-0B86-E372-728C1836DE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524000"/>
            <a:ext cx="5731564" cy="4119562"/>
          </a:xfrm>
          <a:prstGeom prst="rect">
            <a:avLst/>
          </a:prstGeom>
        </p:spPr>
      </p:pic>
      <p:sp>
        <p:nvSpPr>
          <p:cNvPr id="4" name="Title 3">
            <a:extLst>
              <a:ext uri="{FF2B5EF4-FFF2-40B4-BE49-F238E27FC236}">
                <a16:creationId xmlns:a16="http://schemas.microsoft.com/office/drawing/2014/main" id="{20A9AA70-600A-685A-C165-0F8C8D5DECA7}"/>
              </a:ext>
            </a:extLst>
          </p:cNvPr>
          <p:cNvSpPr>
            <a:spLocks noGrp="1"/>
          </p:cNvSpPr>
          <p:nvPr>
            <p:ph type="title"/>
          </p:nvPr>
        </p:nvSpPr>
        <p:spPr/>
        <p:txBody>
          <a:bodyPr/>
          <a:lstStyle/>
          <a:p>
            <a:r>
              <a:rPr lang="en-IN" b="1" dirty="0">
                <a:solidFill>
                  <a:schemeClr val="accent2">
                    <a:lumMod val="75000"/>
                  </a:schemeClr>
                </a:solidFill>
                <a:latin typeface="Arial" panose="020B0604020202020204" pitchFamily="34" charset="0"/>
                <a:cs typeface="Arial" panose="020B0604020202020204" pitchFamily="34" charset="0"/>
              </a:rPr>
              <a:t>Another example could be</a:t>
            </a:r>
          </a:p>
        </p:txBody>
      </p:sp>
    </p:spTree>
    <p:extLst>
      <p:ext uri="{BB962C8B-B14F-4D97-AF65-F5344CB8AC3E}">
        <p14:creationId xmlns:p14="http://schemas.microsoft.com/office/powerpoint/2010/main" val="422522753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126</TotalTime>
  <Words>759</Words>
  <Application>Microsoft Office PowerPoint</Application>
  <PresentationFormat>On-screen Show (4:3)</PresentationFormat>
  <Paragraphs>49</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Facet</vt:lpstr>
      <vt:lpstr>SYADVADA…</vt:lpstr>
      <vt:lpstr>Theory of Judgement…</vt:lpstr>
      <vt:lpstr>How every objects has innumerable characters[Anant Dharmakam Vastu] </vt:lpstr>
      <vt:lpstr>PowerPoint Presentation</vt:lpstr>
      <vt:lpstr>Objects have many characters</vt:lpstr>
      <vt:lpstr>Every Judgment Is Relative</vt:lpstr>
      <vt:lpstr>PowerPoint Presentation</vt:lpstr>
      <vt:lpstr>PowerPoint Presentation</vt:lpstr>
      <vt:lpstr>Another example could be</vt:lpstr>
      <vt:lpstr>Every Judgment should be qualified by “Syat”</vt:lpstr>
      <vt:lpstr>Seven Forms Of Judgment</vt:lpstr>
      <vt:lpstr>Jain’s Theory Is Not Sceptic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SYADVADA…</dc:title>
  <dc:creator>DELL</dc:creator>
  <cp:lastModifiedBy>919424224722</cp:lastModifiedBy>
  <cp:revision>34</cp:revision>
  <dcterms:created xsi:type="dcterms:W3CDTF">2006-08-16T00:00:00Z</dcterms:created>
  <dcterms:modified xsi:type="dcterms:W3CDTF">2023-07-30T10:21:14Z</dcterms:modified>
</cp:coreProperties>
</file>