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56" r:id="rId2"/>
    <p:sldId id="257"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75" d="100"/>
          <a:sy n="75" d="100"/>
        </p:scale>
        <p:origin x="-1872"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664" y="-6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025AB6-3EBB-4B26-B237-1E58A72112EE}" type="datetimeFigureOut">
              <a:rPr lang="en-US" smtClean="0"/>
              <a:pPr/>
              <a:t>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743E4B-8A3C-43A0-9D46-981FCEA65E6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1743E4B-8A3C-43A0-9D46-981FCEA65E62}"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40F777D-2793-45D9-8922-BCD6732C3E57}" type="datetimeFigureOut">
              <a:rPr lang="en-US" smtClean="0"/>
              <a:pPr/>
              <a:t>2/5/2020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0F777D-2793-45D9-8922-BCD6732C3E57}"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0F777D-2793-45D9-8922-BCD6732C3E57}"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0F777D-2793-45D9-8922-BCD6732C3E57}"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0F777D-2793-45D9-8922-BCD6732C3E57}"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0F777D-2793-45D9-8922-BCD6732C3E57}"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40F777D-2793-45D9-8922-BCD6732C3E57}" type="datetimeFigureOut">
              <a:rPr lang="en-US" smtClean="0"/>
              <a:pPr/>
              <a:t>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40F777D-2793-45D9-8922-BCD6732C3E57}" type="datetimeFigureOut">
              <a:rPr lang="en-US" smtClean="0"/>
              <a:pPr/>
              <a:t>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0F777D-2793-45D9-8922-BCD6732C3E57}" type="datetimeFigureOut">
              <a:rPr lang="en-US" smtClean="0"/>
              <a:pPr/>
              <a:t>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0F777D-2793-45D9-8922-BCD6732C3E57}"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93E328-2726-4790-A41D-0883430202A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0F777D-2793-45D9-8922-BCD6732C3E57}"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C93E328-2726-4790-A41D-0883430202A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40F777D-2793-45D9-8922-BCD6732C3E57}" type="datetimeFigureOut">
              <a:rPr lang="en-US" smtClean="0"/>
              <a:pPr/>
              <a:t>2/5/2020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C93E328-2726-4790-A41D-0883430202A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
            <a:ext cx="7851648" cy="685800"/>
          </a:xfrm>
        </p:spPr>
        <p:txBody>
          <a:bodyPr>
            <a:normAutofit fontScale="90000"/>
          </a:bodyPr>
          <a:lstStyle/>
          <a:p>
            <a:pPr algn="l"/>
            <a:endParaRPr lang="en-US" dirty="0"/>
          </a:p>
        </p:txBody>
      </p:sp>
      <p:sp>
        <p:nvSpPr>
          <p:cNvPr id="3" name="Subtitle 2"/>
          <p:cNvSpPr>
            <a:spLocks noGrp="1"/>
          </p:cNvSpPr>
          <p:nvPr>
            <p:ph type="subTitle" idx="1"/>
          </p:nvPr>
        </p:nvSpPr>
        <p:spPr>
          <a:xfrm>
            <a:off x="533400" y="838200"/>
            <a:ext cx="7854696" cy="4142936"/>
          </a:xfrm>
        </p:spPr>
        <p:txBody>
          <a:bodyPr/>
          <a:lstStyle/>
          <a:p>
            <a:pPr algn="l"/>
            <a:endParaRPr lang="en-US" dirty="0" smtClean="0"/>
          </a:p>
          <a:p>
            <a:pPr algn="l"/>
            <a:endParaRPr lang="en-US" dirty="0" smtClean="0"/>
          </a:p>
          <a:p>
            <a:pPr algn="l"/>
            <a:endParaRPr lang="en-US" dirty="0" smtClean="0"/>
          </a:p>
          <a:p>
            <a:pPr algn="ctr"/>
            <a:r>
              <a:rPr lang="en-US" dirty="0" smtClean="0"/>
              <a:t>Education Department </a:t>
            </a:r>
          </a:p>
          <a:p>
            <a:pPr algn="ctr"/>
            <a:r>
              <a:rPr lang="en-US" dirty="0" smtClean="0"/>
              <a:t>Durga Mahavidyalaya</a:t>
            </a:r>
          </a:p>
          <a:p>
            <a:pPr algn="ctr"/>
            <a:r>
              <a:rPr lang="en-US" dirty="0" smtClean="0"/>
              <a:t>Dr Iti Banerjee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Autofit/>
          </a:bodyPr>
          <a:lstStyle/>
          <a:p>
            <a:r>
              <a:rPr lang="hi-IN" sz="2800" b="1" u="sng" dirty="0"/>
              <a:t>भाषा एवं मातृभाषा हिंदी की आवश्यकता एवं महत्त्व </a:t>
            </a:r>
            <a:r>
              <a:rPr lang="en-US" sz="2800" dirty="0"/>
              <a:t/>
            </a:r>
            <a:br>
              <a:rPr lang="en-US" sz="2800" dirty="0"/>
            </a:br>
            <a:endParaRPr lang="en-US" sz="2800" dirty="0"/>
          </a:p>
        </p:txBody>
      </p:sp>
      <p:sp>
        <p:nvSpPr>
          <p:cNvPr id="3" name="Content Placeholder 2"/>
          <p:cNvSpPr>
            <a:spLocks noGrp="1"/>
          </p:cNvSpPr>
          <p:nvPr>
            <p:ph idx="1"/>
          </p:nvPr>
        </p:nvSpPr>
        <p:spPr>
          <a:xfrm>
            <a:off x="457200" y="990600"/>
            <a:ext cx="8382000" cy="5638800"/>
          </a:xfrm>
        </p:spPr>
        <p:txBody>
          <a:bodyPr>
            <a:normAutofit fontScale="77500" lnSpcReduction="20000"/>
          </a:bodyPr>
          <a:lstStyle/>
          <a:p>
            <a:pPr>
              <a:lnSpc>
                <a:spcPct val="200000"/>
              </a:lnSpc>
              <a:buNone/>
            </a:pPr>
            <a:r>
              <a:rPr lang="hi-IN" sz="3800" b="1" u="sng" dirty="0" smtClean="0"/>
              <a:t>भाषा </a:t>
            </a:r>
            <a:endParaRPr lang="en-US" b="1" u="sng" dirty="0" smtClean="0"/>
          </a:p>
          <a:p>
            <a:pPr>
              <a:lnSpc>
                <a:spcPct val="200000"/>
              </a:lnSpc>
            </a:pPr>
            <a:r>
              <a:rPr lang="hi-IN" dirty="0" smtClean="0"/>
              <a:t>भाषा में सृजन की अनंत संभावनाएं हैं| भाषा के उपयोग की योग्यता मनुष्य को दूसरे प्राणियों से अलग करती है| अपने विचारों को दूसरे को समझाने का और दूसरों की बातों को समझने का माध्यम भाषा है अर्थात विचारों की अभिच्यक्ति और समझने का माध्यम ही भाषा कहलाती है| भाषा के विकास में निम्न तीन शक्तियां आधार हैं – </a:t>
            </a:r>
            <a:endParaRPr lang="en-US" dirty="0" smtClean="0"/>
          </a:p>
          <a:p>
            <a:pPr lvl="0">
              <a:lnSpc>
                <a:spcPct val="200000"/>
              </a:lnSpc>
            </a:pPr>
            <a:r>
              <a:rPr lang="hi-IN" dirty="0" smtClean="0"/>
              <a:t>बुद्धि </a:t>
            </a:r>
            <a:endParaRPr lang="en-US" dirty="0" smtClean="0"/>
          </a:p>
          <a:p>
            <a:pPr lvl="0">
              <a:lnSpc>
                <a:spcPct val="200000"/>
              </a:lnSpc>
            </a:pPr>
            <a:r>
              <a:rPr lang="hi-IN" dirty="0" smtClean="0"/>
              <a:t>विचार </a:t>
            </a:r>
            <a:endParaRPr lang="en-US" dirty="0" smtClean="0"/>
          </a:p>
          <a:p>
            <a:pPr lvl="0">
              <a:lnSpc>
                <a:spcPct val="200000"/>
              </a:lnSpc>
            </a:pPr>
            <a:r>
              <a:rPr lang="hi-IN" dirty="0" smtClean="0"/>
              <a:t>चिंतन शक्ति </a:t>
            </a:r>
            <a:endParaRPr lang="en-US" dirty="0" smtClean="0"/>
          </a:p>
          <a:p>
            <a:pPr>
              <a:lnSpc>
                <a:spcPct val="200000"/>
              </a:lnSpc>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685800"/>
            <a:ext cx="7772400" cy="762000"/>
          </a:xfrm>
        </p:spPr>
        <p:txBody>
          <a:bodyPr>
            <a:normAutofit fontScale="90000"/>
          </a:bodyPr>
          <a:lstStyle/>
          <a:p>
            <a:pPr algn="l"/>
            <a:r>
              <a:rPr lang="hi-IN" sz="3600" b="1" u="sng" dirty="0"/>
              <a:t>परिभाषा</a:t>
            </a:r>
            <a:r>
              <a:rPr lang="hi-IN" b="1" u="sng" dirty="0"/>
              <a:t> </a:t>
            </a:r>
            <a:r>
              <a:rPr lang="en-US" dirty="0"/>
              <a:t/>
            </a:r>
            <a:br>
              <a:rPr lang="en-US" dirty="0"/>
            </a:br>
            <a:endParaRPr lang="en-US" dirty="0"/>
          </a:p>
        </p:txBody>
      </p:sp>
      <p:sp>
        <p:nvSpPr>
          <p:cNvPr id="3" name="Subtitle 2"/>
          <p:cNvSpPr>
            <a:spLocks noGrp="1"/>
          </p:cNvSpPr>
          <p:nvPr>
            <p:ph type="subTitle" idx="1"/>
          </p:nvPr>
        </p:nvSpPr>
        <p:spPr>
          <a:xfrm>
            <a:off x="228600" y="990600"/>
            <a:ext cx="8839200" cy="5486400"/>
          </a:xfrm>
        </p:spPr>
        <p:txBody>
          <a:bodyPr>
            <a:normAutofit/>
          </a:bodyPr>
          <a:lstStyle/>
          <a:p>
            <a:pPr algn="l">
              <a:lnSpc>
                <a:spcPct val="200000"/>
              </a:lnSpc>
            </a:pPr>
            <a:r>
              <a:rPr lang="hi-IN" sz="2400" b="1" u="sng" dirty="0">
                <a:solidFill>
                  <a:schemeClr val="tx1"/>
                </a:solidFill>
              </a:rPr>
              <a:t>सुमित्रा नंदन पंत-</a:t>
            </a:r>
            <a:r>
              <a:rPr lang="hi-IN" sz="2400" dirty="0">
                <a:solidFill>
                  <a:schemeClr val="tx1"/>
                </a:solidFill>
              </a:rPr>
              <a:t> “ भाषा संसार का नादमय चित्र है ध्वनिमय स्वरूप है विश्व के ह्रदयतंत्री झंकार है | इनके स्वरों में भाषा अभिव्यक्त होती है|”</a:t>
            </a:r>
            <a:endParaRPr lang="en-US" sz="2400" b="1" u="sng" dirty="0">
              <a:solidFill>
                <a:schemeClr val="tx1"/>
              </a:solidFill>
            </a:endParaRPr>
          </a:p>
          <a:p>
            <a:pPr algn="l">
              <a:lnSpc>
                <a:spcPct val="200000"/>
              </a:lnSpc>
            </a:pPr>
            <a:r>
              <a:rPr lang="hi-IN" sz="2400" b="1" u="sng" dirty="0">
                <a:solidFill>
                  <a:schemeClr val="tx1"/>
                </a:solidFill>
              </a:rPr>
              <a:t>पतंजलि –</a:t>
            </a:r>
            <a:r>
              <a:rPr lang="hi-IN" sz="2400" dirty="0">
                <a:solidFill>
                  <a:schemeClr val="tx1"/>
                </a:solidFill>
              </a:rPr>
              <a:t> “भाषा वह व्यापार है जिससे हम वर्णात्मक या व्यक्त शब्दों द्वारा अपने विचारों को प्रकट करते हैं|”</a:t>
            </a:r>
            <a:endParaRPr lang="en-US" sz="2400" dirty="0">
              <a:solidFill>
                <a:schemeClr val="tx1"/>
              </a:solidFill>
            </a:endParaRPr>
          </a:p>
          <a:p>
            <a:pPr algn="l">
              <a:lnSpc>
                <a:spcPct val="200000"/>
              </a:lnSpc>
            </a:pPr>
            <a:r>
              <a:rPr lang="hi-IN" sz="2400" b="1" u="sng" dirty="0">
                <a:solidFill>
                  <a:schemeClr val="tx1"/>
                </a:solidFill>
              </a:rPr>
              <a:t>स्वीट – </a:t>
            </a:r>
            <a:r>
              <a:rPr lang="hi-IN" sz="2400" dirty="0">
                <a:solidFill>
                  <a:schemeClr val="tx1"/>
                </a:solidFill>
              </a:rPr>
              <a:t>“ भाषा ध्वनियों द्वारा मानव के विचारों की अभिव्यक्ति है|”</a:t>
            </a:r>
            <a:endParaRPr lang="en-US" sz="2400" dirty="0">
              <a:solidFill>
                <a:schemeClr val="tx1"/>
              </a:solidFill>
            </a:endParaRPr>
          </a:p>
          <a:p>
            <a:pPr algn="l">
              <a:lnSpc>
                <a:spcPct val="200000"/>
              </a:lnSpc>
            </a:pP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533400"/>
          </a:xfrm>
        </p:spPr>
        <p:txBody>
          <a:bodyPr>
            <a:normAutofit fontScale="90000"/>
          </a:bodyPr>
          <a:lstStyle/>
          <a:p>
            <a:pPr algn="l"/>
            <a:r>
              <a:rPr lang="hi-IN" sz="3100" b="1" u="sng" dirty="0"/>
              <a:t>भाषा की प्रकृति</a:t>
            </a:r>
            <a:r>
              <a:rPr lang="hi-IN" sz="3100" dirty="0"/>
              <a:t> </a:t>
            </a:r>
            <a:r>
              <a:rPr lang="en-US" sz="2800" dirty="0"/>
              <a:t/>
            </a:r>
            <a:br>
              <a:rPr lang="en-US" sz="2800" dirty="0"/>
            </a:br>
            <a:endParaRPr lang="en-US" sz="2800" dirty="0"/>
          </a:p>
        </p:txBody>
      </p:sp>
      <p:sp>
        <p:nvSpPr>
          <p:cNvPr id="3" name="Subtitle 2"/>
          <p:cNvSpPr>
            <a:spLocks noGrp="1"/>
          </p:cNvSpPr>
          <p:nvPr>
            <p:ph type="subTitle" idx="1"/>
          </p:nvPr>
        </p:nvSpPr>
        <p:spPr>
          <a:xfrm>
            <a:off x="152400" y="914400"/>
            <a:ext cx="8686800" cy="5638800"/>
          </a:xfrm>
        </p:spPr>
        <p:txBody>
          <a:bodyPr>
            <a:normAutofit fontScale="85000" lnSpcReduction="20000"/>
          </a:bodyPr>
          <a:lstStyle/>
          <a:p>
            <a:pPr algn="l">
              <a:lnSpc>
                <a:spcPct val="200000"/>
              </a:lnSpc>
              <a:buFont typeface="Arial" pitchFamily="34" charset="0"/>
              <a:buChar char="•"/>
            </a:pPr>
            <a:r>
              <a:rPr lang="hi-IN" sz="2000" dirty="0" smtClean="0">
                <a:solidFill>
                  <a:schemeClr val="tx1"/>
                </a:solidFill>
              </a:rPr>
              <a:t> </a:t>
            </a:r>
            <a:r>
              <a:rPr lang="hi-IN" sz="2000" dirty="0">
                <a:solidFill>
                  <a:schemeClr val="tx1"/>
                </a:solidFill>
              </a:rPr>
              <a:t>भाषा मानव की विशेषता है|</a:t>
            </a:r>
            <a:endParaRPr lang="en-US" sz="2000" dirty="0">
              <a:solidFill>
                <a:schemeClr val="tx1"/>
              </a:solidFill>
            </a:endParaRPr>
          </a:p>
          <a:p>
            <a:pPr algn="l">
              <a:lnSpc>
                <a:spcPct val="200000"/>
              </a:lnSpc>
              <a:buFont typeface="Arial" pitchFamily="34" charset="0"/>
              <a:buChar char="•"/>
            </a:pPr>
            <a:r>
              <a:rPr lang="en-US" sz="2000" dirty="0" smtClean="0">
                <a:solidFill>
                  <a:schemeClr val="tx1"/>
                </a:solidFill>
              </a:rPr>
              <a:t> </a:t>
            </a:r>
            <a:r>
              <a:rPr lang="hi-IN" sz="2000" dirty="0" smtClean="0">
                <a:solidFill>
                  <a:schemeClr val="tx1"/>
                </a:solidFill>
              </a:rPr>
              <a:t>भाषा </a:t>
            </a:r>
            <a:r>
              <a:rPr lang="hi-IN" sz="2000" dirty="0">
                <a:solidFill>
                  <a:schemeClr val="tx1"/>
                </a:solidFill>
              </a:rPr>
              <a:t>भावों और विचारों की अभिव्यक्ति का माध्यम है जो किसी समाज द्वारा स्वीकृत ध्वनि संकेतों का समूह है|</a:t>
            </a:r>
            <a:endParaRPr lang="en-US" sz="2000" dirty="0">
              <a:solidFill>
                <a:schemeClr val="tx1"/>
              </a:solidFill>
            </a:endParaRPr>
          </a:p>
          <a:p>
            <a:pPr algn="l">
              <a:lnSpc>
                <a:spcPct val="200000"/>
              </a:lnSpc>
              <a:buFont typeface="Arial" pitchFamily="34" charset="0"/>
              <a:buChar char="•"/>
            </a:pPr>
            <a:r>
              <a:rPr lang="en-US" sz="2000" dirty="0" smtClean="0">
                <a:solidFill>
                  <a:schemeClr val="tx1"/>
                </a:solidFill>
              </a:rPr>
              <a:t> </a:t>
            </a:r>
            <a:r>
              <a:rPr lang="hi-IN" sz="2000" dirty="0" smtClean="0">
                <a:solidFill>
                  <a:schemeClr val="tx1"/>
                </a:solidFill>
              </a:rPr>
              <a:t>भाषा </a:t>
            </a:r>
            <a:r>
              <a:rPr lang="hi-IN" sz="2000" dirty="0">
                <a:solidFill>
                  <a:schemeClr val="tx1"/>
                </a:solidFill>
              </a:rPr>
              <a:t>का अर्जन, विकास  और प्रयोग तीनों ही समाज में होते हैं|</a:t>
            </a:r>
            <a:endParaRPr lang="en-US" sz="2000" dirty="0">
              <a:solidFill>
                <a:schemeClr val="tx1"/>
              </a:solidFill>
            </a:endParaRPr>
          </a:p>
          <a:p>
            <a:pPr algn="l">
              <a:lnSpc>
                <a:spcPct val="200000"/>
              </a:lnSpc>
              <a:buFont typeface="Arial" pitchFamily="34" charset="0"/>
              <a:buChar char="•"/>
            </a:pPr>
            <a:r>
              <a:rPr lang="en-US" sz="2000" dirty="0" smtClean="0">
                <a:solidFill>
                  <a:schemeClr val="tx1"/>
                </a:solidFill>
              </a:rPr>
              <a:t> </a:t>
            </a:r>
            <a:r>
              <a:rPr lang="hi-IN" sz="2000" dirty="0" smtClean="0">
                <a:solidFill>
                  <a:schemeClr val="tx1"/>
                </a:solidFill>
              </a:rPr>
              <a:t>भाषा </a:t>
            </a:r>
            <a:r>
              <a:rPr lang="hi-IN" sz="2000" dirty="0">
                <a:solidFill>
                  <a:schemeClr val="tx1"/>
                </a:solidFill>
              </a:rPr>
              <a:t>का हस्तांतरण होता है| भाषा परम्परा से प्राप्त होने के साथ-साथ अर्जित भी करनी पड़ती है| सीखने से भाषा का अर्जन होता है|</a:t>
            </a:r>
            <a:endParaRPr lang="en-US" sz="2000" dirty="0">
              <a:solidFill>
                <a:schemeClr val="tx1"/>
              </a:solidFill>
            </a:endParaRPr>
          </a:p>
          <a:p>
            <a:pPr algn="l">
              <a:lnSpc>
                <a:spcPct val="200000"/>
              </a:lnSpc>
              <a:buFont typeface="Arial" pitchFamily="34" charset="0"/>
              <a:buChar char="•"/>
            </a:pPr>
            <a:r>
              <a:rPr lang="en-US" sz="2000" dirty="0" smtClean="0">
                <a:solidFill>
                  <a:schemeClr val="tx1"/>
                </a:solidFill>
              </a:rPr>
              <a:t> </a:t>
            </a:r>
            <a:r>
              <a:rPr lang="hi-IN" sz="2000" dirty="0" smtClean="0">
                <a:solidFill>
                  <a:schemeClr val="tx1"/>
                </a:solidFill>
              </a:rPr>
              <a:t>भाषा </a:t>
            </a:r>
            <a:r>
              <a:rPr lang="hi-IN" sz="2000" dirty="0">
                <a:solidFill>
                  <a:schemeClr val="tx1"/>
                </a:solidFill>
              </a:rPr>
              <a:t>समाजीकरण का एक आयाम है| व्यक्ति जिस समाज में रहता है, उसकी भाषा सीखता है|</a:t>
            </a:r>
            <a:endParaRPr lang="en-US" sz="2000" dirty="0">
              <a:solidFill>
                <a:schemeClr val="tx1"/>
              </a:solidFill>
            </a:endParaRPr>
          </a:p>
          <a:p>
            <a:pPr algn="l">
              <a:lnSpc>
                <a:spcPct val="200000"/>
              </a:lnSpc>
              <a:buFont typeface="Arial" pitchFamily="34" charset="0"/>
              <a:buChar char="•"/>
            </a:pPr>
            <a:r>
              <a:rPr lang="en-US" sz="2000" dirty="0" smtClean="0">
                <a:solidFill>
                  <a:schemeClr val="tx1"/>
                </a:solidFill>
              </a:rPr>
              <a:t> </a:t>
            </a:r>
            <a:r>
              <a:rPr lang="hi-IN" sz="2000" dirty="0" smtClean="0">
                <a:solidFill>
                  <a:schemeClr val="tx1"/>
                </a:solidFill>
              </a:rPr>
              <a:t>भाषा </a:t>
            </a:r>
            <a:r>
              <a:rPr lang="hi-IN" sz="2000" dirty="0">
                <a:solidFill>
                  <a:schemeClr val="tx1"/>
                </a:solidFill>
              </a:rPr>
              <a:t>मौखिक और लिखित प्रतीकों, शब्दों संकेतों व चिह्नों को समन्वित करती है|</a:t>
            </a:r>
            <a:endParaRPr lang="en-US" sz="2000" dirty="0">
              <a:solidFill>
                <a:schemeClr val="tx1"/>
              </a:solidFill>
            </a:endParaRPr>
          </a:p>
          <a:p>
            <a:pPr algn="l">
              <a:lnSpc>
                <a:spcPct val="200000"/>
              </a:lnSpc>
              <a:buFont typeface="Arial" pitchFamily="34" charset="0"/>
              <a:buChar char="•"/>
            </a:pPr>
            <a:r>
              <a:rPr lang="en-US" sz="2000" dirty="0" smtClean="0">
                <a:solidFill>
                  <a:schemeClr val="tx1"/>
                </a:solidFill>
              </a:rPr>
              <a:t> </a:t>
            </a:r>
            <a:r>
              <a:rPr lang="hi-IN" sz="2000" dirty="0" smtClean="0">
                <a:solidFill>
                  <a:schemeClr val="tx1"/>
                </a:solidFill>
              </a:rPr>
              <a:t>भाषा </a:t>
            </a:r>
            <a:r>
              <a:rPr lang="hi-IN" sz="2000" dirty="0">
                <a:solidFill>
                  <a:schemeClr val="tx1"/>
                </a:solidFill>
              </a:rPr>
              <a:t>अनुकरण से सीखी जाती है| बालक माता-पिता, भाई-बहिन, अध्यापकों, पड़ोसियों तथा परिवार के अन्य वरिष्ठ सदस्यों का अनुकरण करता है|</a:t>
            </a:r>
            <a:endParaRPr lang="en-US" sz="2000" dirty="0">
              <a:solidFill>
                <a:schemeClr val="tx1"/>
              </a:solidFill>
            </a:endParaRPr>
          </a:p>
          <a:p>
            <a:pPr algn="l">
              <a:lnSpc>
                <a:spcPct val="200000"/>
              </a:lnSpc>
              <a:buFont typeface="Arial" pitchFamily="34" charset="0"/>
              <a:buChar char="•"/>
            </a:pPr>
            <a:r>
              <a:rPr lang="en-US" sz="2000" dirty="0" smtClean="0">
                <a:solidFill>
                  <a:schemeClr val="tx1"/>
                </a:solidFill>
              </a:rPr>
              <a:t> </a:t>
            </a:r>
            <a:r>
              <a:rPr lang="hi-IN" sz="2000" dirty="0" smtClean="0">
                <a:solidFill>
                  <a:schemeClr val="tx1"/>
                </a:solidFill>
              </a:rPr>
              <a:t>मानव </a:t>
            </a:r>
            <a:r>
              <a:rPr lang="hi-IN" sz="2000" dirty="0">
                <a:solidFill>
                  <a:schemeClr val="tx1"/>
                </a:solidFill>
              </a:rPr>
              <a:t>एक से अधिक भाषा सीख सकता है|</a:t>
            </a:r>
            <a:endParaRPr lang="en-US" sz="2000" dirty="0">
              <a:solidFill>
                <a:schemeClr val="tx1"/>
              </a:solidFill>
            </a:endParaRPr>
          </a:p>
          <a:p>
            <a:pPr algn="l">
              <a:lnSpc>
                <a:spcPct val="200000"/>
              </a:lnSpc>
              <a:buFont typeface="Arial" pitchFamily="34" charset="0"/>
              <a:buChar char="•"/>
            </a:pP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533401"/>
          </a:xfrm>
        </p:spPr>
        <p:txBody>
          <a:bodyPr>
            <a:normAutofit/>
          </a:bodyPr>
          <a:lstStyle/>
          <a:p>
            <a:pPr algn="l"/>
            <a:r>
              <a:rPr lang="hi-IN" sz="2800" b="1" u="sng" dirty="0"/>
              <a:t>भाषा का महत्त्व</a:t>
            </a:r>
            <a:endParaRPr lang="en-US" sz="2800" dirty="0"/>
          </a:p>
        </p:txBody>
      </p:sp>
      <p:sp>
        <p:nvSpPr>
          <p:cNvPr id="3" name="Subtitle 2"/>
          <p:cNvSpPr>
            <a:spLocks noGrp="1"/>
          </p:cNvSpPr>
          <p:nvPr>
            <p:ph type="subTitle" idx="1"/>
          </p:nvPr>
        </p:nvSpPr>
        <p:spPr>
          <a:xfrm>
            <a:off x="152400" y="838200"/>
            <a:ext cx="8534400" cy="5257800"/>
          </a:xfrm>
        </p:spPr>
        <p:txBody>
          <a:bodyPr>
            <a:noAutofit/>
          </a:bodyPr>
          <a:lstStyle/>
          <a:p>
            <a:pPr algn="l">
              <a:lnSpc>
                <a:spcPct val="200000"/>
              </a:lnSpc>
              <a:buFont typeface="Arial" pitchFamily="34" charset="0"/>
              <a:buChar char="•"/>
            </a:pPr>
            <a:r>
              <a:rPr lang="en-US" sz="1800" dirty="0" smtClean="0">
                <a:solidFill>
                  <a:schemeClr val="tx1"/>
                </a:solidFill>
              </a:rPr>
              <a:t> </a:t>
            </a:r>
            <a:r>
              <a:rPr lang="hi-IN" sz="1800" dirty="0" smtClean="0">
                <a:solidFill>
                  <a:schemeClr val="tx1"/>
                </a:solidFill>
              </a:rPr>
              <a:t>मनुष्य </a:t>
            </a:r>
            <a:r>
              <a:rPr lang="hi-IN" sz="1800" dirty="0">
                <a:solidFill>
                  <a:schemeClr val="tx1"/>
                </a:solidFill>
              </a:rPr>
              <a:t>जीवन में सबसे अधिक महत्त्व भाषा का है| उसने अब तक जो भी विकास किया है, ज्ञान-विज्ञान के क्षेत्र में जो भी प्रगति की है वह भाषा के माध्यम से की है| भाषा व्यक्ति एवं समाज दोनों के विकास की आधारशिला है|</a:t>
            </a:r>
            <a:endParaRPr lang="en-US" sz="1800" dirty="0">
              <a:solidFill>
                <a:schemeClr val="tx1"/>
              </a:solidFill>
            </a:endParaRPr>
          </a:p>
          <a:p>
            <a:pPr algn="l">
              <a:lnSpc>
                <a:spcPct val="200000"/>
              </a:lnSpc>
              <a:buFont typeface="Arial" pitchFamily="34" charset="0"/>
              <a:buChar char="•"/>
            </a:pPr>
            <a:r>
              <a:rPr lang="hi-IN" sz="1800" dirty="0" smtClean="0">
                <a:solidFill>
                  <a:schemeClr val="tx1"/>
                </a:solidFill>
              </a:rPr>
              <a:t> </a:t>
            </a:r>
            <a:r>
              <a:rPr lang="hi-IN" sz="1800" dirty="0">
                <a:solidFill>
                  <a:schemeClr val="tx1"/>
                </a:solidFill>
              </a:rPr>
              <a:t>भाषा भावाभिव्यक्ति एवं विचार-विनिमय का साधन है|</a:t>
            </a:r>
            <a:endParaRPr lang="en-US" sz="1800" dirty="0">
              <a:solidFill>
                <a:schemeClr val="tx1"/>
              </a:solidFill>
            </a:endParaRPr>
          </a:p>
          <a:p>
            <a:pPr algn="l">
              <a:lnSpc>
                <a:spcPct val="200000"/>
              </a:lnSpc>
              <a:buFont typeface="Arial" pitchFamily="34" charset="0"/>
              <a:buChar char="•"/>
            </a:pPr>
            <a:r>
              <a:rPr lang="hi-IN" sz="1800" dirty="0" smtClean="0">
                <a:solidFill>
                  <a:schemeClr val="tx1"/>
                </a:solidFill>
              </a:rPr>
              <a:t> </a:t>
            </a:r>
            <a:r>
              <a:rPr lang="hi-IN" sz="1800" dirty="0">
                <a:solidFill>
                  <a:schemeClr val="tx1"/>
                </a:solidFill>
              </a:rPr>
              <a:t>भाषा सामाजिक व्यवहार एवं सामाजिक अंत:क्रिया का आधार है|</a:t>
            </a:r>
            <a:endParaRPr lang="en-US" sz="1800" dirty="0">
              <a:solidFill>
                <a:schemeClr val="tx1"/>
              </a:solidFill>
            </a:endParaRPr>
          </a:p>
          <a:p>
            <a:pPr algn="l">
              <a:lnSpc>
                <a:spcPct val="200000"/>
              </a:lnSpc>
              <a:buFont typeface="Arial" pitchFamily="34" charset="0"/>
              <a:buChar char="•"/>
            </a:pPr>
            <a:r>
              <a:rPr lang="en-US" sz="1800" dirty="0" smtClean="0">
                <a:solidFill>
                  <a:schemeClr val="tx1"/>
                </a:solidFill>
              </a:rPr>
              <a:t> </a:t>
            </a:r>
            <a:r>
              <a:rPr lang="hi-IN" sz="1800" dirty="0" smtClean="0">
                <a:solidFill>
                  <a:schemeClr val="tx1"/>
                </a:solidFill>
              </a:rPr>
              <a:t>भाषा </a:t>
            </a:r>
            <a:r>
              <a:rPr lang="hi-IN" sz="1800" dirty="0">
                <a:solidFill>
                  <a:schemeClr val="tx1"/>
                </a:solidFill>
              </a:rPr>
              <a:t>मानव विकास का मूल आधार है| दांडी के अनुसार – यदि शब्द रूपी ज्योति इस संसार में प्रकाशित ना हुई होती तो तीनों लोक अज्ञानरुपी घने अन्धकार से परिपूर्ण रहे होते|</a:t>
            </a:r>
            <a:endParaRPr lang="en-US" sz="1800" dirty="0">
              <a:solidFill>
                <a:schemeClr val="tx1"/>
              </a:solidFill>
            </a:endParaRPr>
          </a:p>
          <a:p>
            <a:pPr algn="l">
              <a:lnSpc>
                <a:spcPct val="200000"/>
              </a:lnSpc>
              <a:buFont typeface="Arial" pitchFamily="34" charset="0"/>
              <a:buChar char="•"/>
            </a:pPr>
            <a:r>
              <a:rPr lang="hi-IN" sz="1800" dirty="0" smtClean="0">
                <a:solidFill>
                  <a:schemeClr val="tx1"/>
                </a:solidFill>
              </a:rPr>
              <a:t> </a:t>
            </a:r>
            <a:r>
              <a:rPr lang="hi-IN" sz="1800" dirty="0">
                <a:solidFill>
                  <a:schemeClr val="tx1"/>
                </a:solidFill>
              </a:rPr>
              <a:t>भाषा मानव के भाव, विचार, अनुभव  एवं आकांक्षाओं को सुरक्षित रखती है|</a:t>
            </a:r>
            <a:endParaRPr lang="en-US" sz="1800" dirty="0">
              <a:solidFill>
                <a:schemeClr val="tx1"/>
              </a:solidFill>
            </a:endParaRPr>
          </a:p>
          <a:p>
            <a:pPr algn="l">
              <a:lnSpc>
                <a:spcPct val="200000"/>
              </a:lnSpc>
              <a:buFont typeface="Arial" pitchFamily="34" charset="0"/>
              <a:buChar char="•"/>
            </a:pPr>
            <a:r>
              <a:rPr lang="en-US" sz="1800" dirty="0">
                <a:solidFill>
                  <a:schemeClr val="tx1"/>
                </a:solidFill>
              </a:rPr>
              <a:t> </a:t>
            </a:r>
            <a:r>
              <a:rPr lang="hi-IN" sz="1800" dirty="0" smtClean="0">
                <a:solidFill>
                  <a:schemeClr val="tx1"/>
                </a:solidFill>
              </a:rPr>
              <a:t>भाषा </a:t>
            </a:r>
            <a:r>
              <a:rPr lang="hi-IN" sz="1800" dirty="0">
                <a:solidFill>
                  <a:schemeClr val="tx1"/>
                </a:solidFill>
              </a:rPr>
              <a:t>मानव सभ्यता एवं संस्कृति की पहचान है|</a:t>
            </a:r>
            <a:endParaRPr lang="en-US" sz="1800" dirty="0">
              <a:solidFill>
                <a:schemeClr val="tx1"/>
              </a:solidFill>
            </a:endParaRPr>
          </a:p>
          <a:p>
            <a:pPr algn="l">
              <a:lnSpc>
                <a:spcPct val="220000"/>
              </a:lnSpc>
              <a:buFont typeface="Arial" pitchFamily="34" charset="0"/>
              <a:buChar char="•"/>
            </a:pP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399"/>
            <a:ext cx="7772400" cy="914401"/>
          </a:xfrm>
        </p:spPr>
        <p:txBody>
          <a:bodyPr>
            <a:normAutofit/>
          </a:bodyPr>
          <a:lstStyle/>
          <a:p>
            <a:pPr algn="l"/>
            <a:r>
              <a:rPr lang="hi-IN" sz="2800" b="1" u="sng" dirty="0" smtClean="0">
                <a:solidFill>
                  <a:schemeClr val="bg2">
                    <a:lumMod val="60000"/>
                    <a:lumOff val="40000"/>
                  </a:schemeClr>
                </a:solidFill>
              </a:rPr>
              <a:t>हिंदी भाषा</a:t>
            </a:r>
            <a:endParaRPr lang="en-US" sz="2800" dirty="0">
              <a:solidFill>
                <a:schemeClr val="bg2">
                  <a:lumMod val="60000"/>
                  <a:lumOff val="40000"/>
                </a:schemeClr>
              </a:solidFill>
            </a:endParaRPr>
          </a:p>
        </p:txBody>
      </p:sp>
      <p:sp>
        <p:nvSpPr>
          <p:cNvPr id="3" name="Subtitle 2"/>
          <p:cNvSpPr>
            <a:spLocks noGrp="1"/>
          </p:cNvSpPr>
          <p:nvPr>
            <p:ph type="subTitle" idx="1"/>
          </p:nvPr>
        </p:nvSpPr>
        <p:spPr>
          <a:xfrm>
            <a:off x="152400" y="1066800"/>
            <a:ext cx="8839200" cy="5486400"/>
          </a:xfrm>
        </p:spPr>
        <p:txBody>
          <a:bodyPr>
            <a:noAutofit/>
          </a:bodyPr>
          <a:lstStyle/>
          <a:p>
            <a:pPr algn="l">
              <a:lnSpc>
                <a:spcPct val="220000"/>
              </a:lnSpc>
            </a:pPr>
            <a:r>
              <a:rPr lang="hi-IN" sz="1800" dirty="0" smtClean="0">
                <a:solidFill>
                  <a:schemeClr val="tx1"/>
                </a:solidFill>
              </a:rPr>
              <a:t>भाषा </a:t>
            </a:r>
            <a:r>
              <a:rPr lang="hi-IN" sz="1800" dirty="0">
                <a:solidFill>
                  <a:schemeClr val="tx1"/>
                </a:solidFill>
              </a:rPr>
              <a:t>के विभिन्न रूप है – मातृभाषा, मूल भाषा, संस्कृति भाषा, राष्ट्रीय भाषा, राष्ट्र भाषा, राज भाषा और अंतराष्ट्रीय भाषा |  खड़ी बोली का परिनिष्ठ रूप ही हिंदी भाषा कहलाती है| जिसे हिंदी भाषी क्षेत्रों में मातृभाषा कहा जाता है| सभी भाषाओँ में जो भाषा सबसे अधिक सशक्त होती है, जिसका साहित्य सबसे अधिक समृद्ध होता है, जिस भाषा को देश में सबसे अधिक व्यक्ति प्रयोग करते हैं, जो जन भाषा और संपर्क भाषा के रूप में प्रयोग होती है, उसे राष्ट्रभाषा का पद दिया जाता है; जैसे हमारे देश में हिंदी को प्राप्त है| भारतीय संघ की राजभाषा के रूप में हिंदी आज सारे देश की भाषा है| हिंदी आज अपनी सभी क्षेत्रीय सीमाओं को तोड़ चुकी है| क्या पूरब क्या पश्चिम, क्या देश और क्या विदेश, सभी दिशाओं में गतिमान है| हिंदी एक जीवित और सशक्त भाषा है| इसका प्रचार-प्रसार बढ़ता जा रहा है| हिंदी एक सरल भाषा है, जिसके कारण इसका व्यवहार देश के कोने-कोने में हो रहा है|  </a:t>
            </a:r>
            <a:endParaRPr lang="en-US" sz="1800" dirty="0">
              <a:solidFill>
                <a:schemeClr val="tx1"/>
              </a:solidFill>
            </a:endParaRPr>
          </a:p>
          <a:p>
            <a:pPr algn="l">
              <a:lnSpc>
                <a:spcPct val="220000"/>
              </a:lnSpc>
            </a:pP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609600"/>
          </a:xfrm>
        </p:spPr>
        <p:txBody>
          <a:bodyPr>
            <a:noAutofit/>
          </a:bodyPr>
          <a:lstStyle/>
          <a:p>
            <a:pPr algn="l"/>
            <a:r>
              <a:rPr lang="hi-IN" sz="2400" b="1" u="sng" dirty="0"/>
              <a:t>हिंदी भाषा की प्रकृति एवं विशेषताएँ</a:t>
            </a:r>
            <a:r>
              <a:rPr lang="en-US" sz="2400" dirty="0"/>
              <a:t/>
            </a:r>
            <a:br>
              <a:rPr lang="en-US" sz="2400" dirty="0"/>
            </a:br>
            <a:endParaRPr lang="en-US" sz="2400" dirty="0"/>
          </a:p>
        </p:txBody>
      </p:sp>
      <p:sp>
        <p:nvSpPr>
          <p:cNvPr id="3" name="Subtitle 2"/>
          <p:cNvSpPr>
            <a:spLocks noGrp="1"/>
          </p:cNvSpPr>
          <p:nvPr>
            <p:ph type="subTitle" idx="1"/>
          </p:nvPr>
        </p:nvSpPr>
        <p:spPr>
          <a:xfrm>
            <a:off x="304800" y="1143000"/>
            <a:ext cx="8458200" cy="5257800"/>
          </a:xfrm>
        </p:spPr>
        <p:txBody>
          <a:bodyPr>
            <a:normAutofit/>
          </a:bodyPr>
          <a:lstStyle/>
          <a:p>
            <a:pPr algn="l">
              <a:lnSpc>
                <a:spcPct val="150000"/>
              </a:lnSpc>
              <a:buFont typeface="Arial" pitchFamily="34" charset="0"/>
              <a:buChar char="•"/>
            </a:pPr>
            <a:r>
              <a:rPr lang="hi-IN" sz="1800" dirty="0">
                <a:solidFill>
                  <a:schemeClr val="tx1"/>
                </a:solidFill>
              </a:rPr>
              <a:t>हिंदी के व्याकरणिक नियम प्राय: अपवाद रहित है इसलिए आसान है|</a:t>
            </a:r>
            <a:endParaRPr lang="en-US" sz="1800" dirty="0">
              <a:solidFill>
                <a:schemeClr val="tx1"/>
              </a:solidFill>
            </a:endParaRPr>
          </a:p>
          <a:p>
            <a:pPr algn="l">
              <a:lnSpc>
                <a:spcPct val="150000"/>
              </a:lnSpc>
              <a:buFont typeface="Arial" pitchFamily="34" charset="0"/>
              <a:buChar char="•"/>
            </a:pPr>
            <a:r>
              <a:rPr lang="hi-IN" sz="1800" dirty="0" smtClean="0">
                <a:solidFill>
                  <a:schemeClr val="tx1"/>
                </a:solidFill>
              </a:rPr>
              <a:t> </a:t>
            </a:r>
            <a:r>
              <a:rPr lang="hi-IN" sz="1800" dirty="0">
                <a:solidFill>
                  <a:schemeClr val="tx1"/>
                </a:solidFill>
              </a:rPr>
              <a:t>हिंदी की वर्णमाला दुनिया की सर्वाधिक व्यवस्थित वर्णमाला है| हिंदी की लिपि (देवनागरी) विश्व की सर्वाधिक वैज्ञानिक लिपि है|</a:t>
            </a:r>
            <a:endParaRPr lang="en-US" sz="1800" dirty="0">
              <a:solidFill>
                <a:schemeClr val="tx1"/>
              </a:solidFill>
            </a:endParaRPr>
          </a:p>
          <a:p>
            <a:pPr algn="l">
              <a:lnSpc>
                <a:spcPct val="150000"/>
              </a:lnSpc>
              <a:buFont typeface="Arial" pitchFamily="34" charset="0"/>
              <a:buChar char="•"/>
            </a:pPr>
            <a:r>
              <a:rPr lang="hi-IN" sz="1800" dirty="0" smtClean="0">
                <a:solidFill>
                  <a:schemeClr val="tx1"/>
                </a:solidFill>
              </a:rPr>
              <a:t> </a:t>
            </a:r>
            <a:r>
              <a:rPr lang="hi-IN" sz="1800" dirty="0">
                <a:solidFill>
                  <a:schemeClr val="tx1"/>
                </a:solidFill>
              </a:rPr>
              <a:t>मानक हिंदी भाषा ही देश की अधिकृत भाषा है जो विभिन्न स्थानों पर भी एक सुनिश्चित व् सुनिर्धारित रूप में मान्य होती है| </a:t>
            </a:r>
            <a:endParaRPr lang="en-US" sz="1800" dirty="0" smtClean="0">
              <a:solidFill>
                <a:schemeClr val="tx1"/>
              </a:solidFill>
            </a:endParaRPr>
          </a:p>
          <a:p>
            <a:pPr algn="l">
              <a:lnSpc>
                <a:spcPct val="150000"/>
              </a:lnSpc>
              <a:buFont typeface="Arial" pitchFamily="34" charset="0"/>
              <a:buChar char="•"/>
            </a:pPr>
            <a:r>
              <a:rPr lang="hi-IN" sz="1800" dirty="0" smtClean="0">
                <a:solidFill>
                  <a:schemeClr val="tx1"/>
                </a:solidFill>
              </a:rPr>
              <a:t> </a:t>
            </a:r>
            <a:r>
              <a:rPr lang="hi-IN" sz="1800" dirty="0">
                <a:solidFill>
                  <a:schemeClr val="tx1"/>
                </a:solidFill>
              </a:rPr>
              <a:t>हिंदी का शब्दकोष बहुत विशाल है और एक-एक भाव को व्यक्त करने के लिए सैकड़ों शब्द है</a:t>
            </a:r>
            <a:r>
              <a:rPr lang="hi-IN" sz="1800" dirty="0" smtClean="0">
                <a:solidFill>
                  <a:schemeClr val="tx1"/>
                </a:solidFill>
              </a:rPr>
              <a:t>|</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हिंदी भाषा एक मात्र ऐसी भाषा है जिसके अधिकतर नियम अपवाद विहीन है|</a:t>
            </a:r>
            <a:endParaRPr lang="en-US" sz="1800" dirty="0">
              <a:solidFill>
                <a:schemeClr val="tx1"/>
              </a:solidFill>
            </a:endParaRPr>
          </a:p>
          <a:p>
            <a:pPr algn="l">
              <a:lnSpc>
                <a:spcPct val="150000"/>
              </a:lnSpc>
              <a:buFont typeface="Arial" pitchFamily="34" charset="0"/>
              <a:buChar char="•"/>
            </a:pPr>
            <a:r>
              <a:rPr lang="hi-IN" sz="1800" dirty="0" smtClean="0">
                <a:solidFill>
                  <a:schemeClr val="tx1"/>
                </a:solidFill>
              </a:rPr>
              <a:t>हिंदी </a:t>
            </a:r>
            <a:r>
              <a:rPr lang="hi-IN" sz="1800" dirty="0">
                <a:solidFill>
                  <a:schemeClr val="tx1"/>
                </a:solidFill>
              </a:rPr>
              <a:t>भाषा देशी भाषाओँ एवं अपनी बोलियों आदि से शब्द लेने में संकोच नहीं करती| हिंदी के मूल शब्दों की संख्या ढाई लाख से अधिक है जबकि अंग्रेजी के मूल शब्द दस हजार है</a:t>
            </a:r>
            <a:r>
              <a:rPr lang="hi-IN" sz="1800" dirty="0" smtClean="0">
                <a:solidFill>
                  <a:schemeClr val="tx1"/>
                </a:solidFill>
              </a:rPr>
              <a:t>|</a:t>
            </a:r>
            <a:endParaRPr lang="en-US" sz="1800" dirty="0" smtClean="0">
              <a:solidFill>
                <a:schemeClr val="tx1"/>
              </a:solidFill>
            </a:endParaRPr>
          </a:p>
          <a:p>
            <a:pPr algn="l">
              <a:lnSpc>
                <a:spcPct val="150000"/>
              </a:lnSpc>
              <a:buFont typeface="Arial" pitchFamily="34" charset="0"/>
              <a:buChar char="•"/>
            </a:pPr>
            <a:r>
              <a:rPr lang="hi-IN" sz="1800" dirty="0" smtClean="0">
                <a:solidFill>
                  <a:schemeClr val="tx1"/>
                </a:solidFill>
              </a:rPr>
              <a:t> हिंदी दुनिया की तीसरी सबसे अधिक बोली जाने वाली भाषा है|</a:t>
            </a:r>
            <a:endParaRPr lang="en-US" sz="1800" dirty="0" smtClean="0">
              <a:solidFill>
                <a:schemeClr val="tx1"/>
              </a:solidFill>
            </a:endParaRPr>
          </a:p>
          <a:p>
            <a:pPr algn="l">
              <a:lnSpc>
                <a:spcPct val="150000"/>
              </a:lnSpc>
              <a:buFont typeface="Arial" pitchFamily="34" charset="0"/>
              <a:buChar char="•"/>
            </a:pPr>
            <a:endParaRPr lang="en-US" sz="1800" dirty="0">
              <a:solidFill>
                <a:schemeClr val="tx1"/>
              </a:solidFill>
            </a:endParaRPr>
          </a:p>
          <a:p>
            <a:pPr algn="l">
              <a:lnSpc>
                <a:spcPct val="150000"/>
              </a:lnSpc>
              <a:buFont typeface="Arial" pitchFamily="34" charset="0"/>
              <a:buChar char="•"/>
            </a:pP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772400" cy="609600"/>
          </a:xfrm>
        </p:spPr>
        <p:txBody>
          <a:bodyPr>
            <a:noAutofit/>
          </a:bodyPr>
          <a:lstStyle/>
          <a:p>
            <a:pPr algn="l"/>
            <a:r>
              <a:rPr lang="hi-IN" sz="2400" b="1" u="sng" dirty="0"/>
              <a:t>हिंदी भाषा की आवश्यकता एवं महत्त्व </a:t>
            </a:r>
            <a:r>
              <a:rPr lang="en-US" sz="2400" dirty="0"/>
              <a:t/>
            </a:r>
            <a:br>
              <a:rPr lang="en-US" sz="2400" dirty="0"/>
            </a:br>
            <a:endParaRPr lang="en-US" sz="2400" dirty="0"/>
          </a:p>
        </p:txBody>
      </p:sp>
      <p:sp>
        <p:nvSpPr>
          <p:cNvPr id="3" name="Subtitle 2"/>
          <p:cNvSpPr>
            <a:spLocks noGrp="1"/>
          </p:cNvSpPr>
          <p:nvPr>
            <p:ph type="subTitle" idx="1"/>
          </p:nvPr>
        </p:nvSpPr>
        <p:spPr>
          <a:xfrm>
            <a:off x="304800" y="1066800"/>
            <a:ext cx="8534400" cy="5257800"/>
          </a:xfrm>
        </p:spPr>
        <p:txBody>
          <a:bodyPr>
            <a:noAutofit/>
          </a:bodyPr>
          <a:lstStyle/>
          <a:p>
            <a:pPr algn="l">
              <a:lnSpc>
                <a:spcPct val="150000"/>
              </a:lnSpc>
              <a:buFont typeface="Arial" pitchFamily="34" charset="0"/>
              <a:buChar char="•"/>
            </a:pPr>
            <a:r>
              <a:rPr lang="hi-IN" sz="1800" dirty="0" smtClean="0">
                <a:solidFill>
                  <a:schemeClr val="tx1"/>
                </a:solidFill>
              </a:rPr>
              <a:t>विचार </a:t>
            </a:r>
            <a:r>
              <a:rPr lang="hi-IN" sz="1800" dirty="0">
                <a:solidFill>
                  <a:schemeClr val="tx1"/>
                </a:solidFill>
              </a:rPr>
              <a:t>सम्प्रेषण का सरलतम </a:t>
            </a:r>
            <a:r>
              <a:rPr lang="hi-IN" sz="1800" dirty="0" smtClean="0">
                <a:solidFill>
                  <a:schemeClr val="tx1"/>
                </a:solidFill>
              </a:rPr>
              <a:t>साधन</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शिक्षा का सर्वश्रेष्ठ </a:t>
            </a:r>
            <a:r>
              <a:rPr lang="hi-IN" sz="1800" dirty="0" smtClean="0">
                <a:solidFill>
                  <a:schemeClr val="tx1"/>
                </a:solidFill>
              </a:rPr>
              <a:t>माध्यम</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सामाजिक </a:t>
            </a:r>
            <a:r>
              <a:rPr lang="hi-IN" sz="1800" dirty="0" smtClean="0">
                <a:solidFill>
                  <a:schemeClr val="tx1"/>
                </a:solidFill>
              </a:rPr>
              <a:t>विकास</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संस्कृति के विकास में </a:t>
            </a:r>
            <a:r>
              <a:rPr lang="hi-IN" sz="1800" dirty="0" smtClean="0">
                <a:solidFill>
                  <a:schemeClr val="tx1"/>
                </a:solidFill>
              </a:rPr>
              <a:t>सहायक</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मानसिक बौद्धिक </a:t>
            </a:r>
            <a:r>
              <a:rPr lang="hi-IN" sz="1800" dirty="0" smtClean="0">
                <a:solidFill>
                  <a:schemeClr val="tx1"/>
                </a:solidFill>
              </a:rPr>
              <a:t>विकास</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व्यक्तित्व के विकास में </a:t>
            </a:r>
            <a:r>
              <a:rPr lang="hi-IN" sz="1800" dirty="0" smtClean="0">
                <a:solidFill>
                  <a:schemeClr val="tx1"/>
                </a:solidFill>
              </a:rPr>
              <a:t>सहायक</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राष्ट्रीयता का </a:t>
            </a:r>
            <a:r>
              <a:rPr lang="hi-IN" sz="1800" dirty="0" smtClean="0">
                <a:solidFill>
                  <a:schemeClr val="tx1"/>
                </a:solidFill>
              </a:rPr>
              <a:t>विकास</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आंतरिक गुणवत्ता में </a:t>
            </a:r>
            <a:r>
              <a:rPr lang="hi-IN" sz="1800" dirty="0" smtClean="0">
                <a:solidFill>
                  <a:schemeClr val="tx1"/>
                </a:solidFill>
              </a:rPr>
              <a:t>सहायक</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नागरिकता के गुणों का </a:t>
            </a:r>
            <a:r>
              <a:rPr lang="hi-IN" sz="1800" dirty="0" smtClean="0">
                <a:solidFill>
                  <a:schemeClr val="tx1"/>
                </a:solidFill>
              </a:rPr>
              <a:t>विकास</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ज्ञान का प्रसारण एवं </a:t>
            </a:r>
            <a:r>
              <a:rPr lang="hi-IN" sz="1800" dirty="0" smtClean="0">
                <a:solidFill>
                  <a:schemeClr val="tx1"/>
                </a:solidFill>
              </a:rPr>
              <a:t>संरक्षण</a:t>
            </a:r>
            <a:endParaRPr lang="en-US" sz="1800" dirty="0" smtClean="0">
              <a:solidFill>
                <a:schemeClr val="tx1"/>
              </a:solidFill>
            </a:endParaRPr>
          </a:p>
          <a:p>
            <a:pPr algn="l">
              <a:lnSpc>
                <a:spcPct val="150000"/>
              </a:lnSpc>
              <a:buFont typeface="Arial" pitchFamily="34" charset="0"/>
              <a:buChar char="•"/>
            </a:pPr>
            <a:r>
              <a:rPr lang="hi-IN" sz="1800" dirty="0">
                <a:solidFill>
                  <a:schemeClr val="tx1"/>
                </a:solidFill>
              </a:rPr>
              <a:t>छात्रों की सृजनात्मक क्षमता का विकास</a:t>
            </a:r>
            <a:endParaRPr lang="en-US" sz="1800" dirty="0">
              <a:solidFill>
                <a:schemeClr val="tx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56</TotalTime>
  <Words>813</Words>
  <Application>Microsoft Office PowerPoint</Application>
  <PresentationFormat>On-screen Show (4:3)</PresentationFormat>
  <Paragraphs>55</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Slide 1</vt:lpstr>
      <vt:lpstr>भाषा एवं मातृभाषा हिंदी की आवश्यकता एवं महत्त्व  </vt:lpstr>
      <vt:lpstr>परिभाषा  </vt:lpstr>
      <vt:lpstr>भाषा की प्रकृति  </vt:lpstr>
      <vt:lpstr>भाषा का महत्त्व</vt:lpstr>
      <vt:lpstr>हिंदी भाषा</vt:lpstr>
      <vt:lpstr>हिंदी भाषा की प्रकृति एवं विशेषताएँ </vt:lpstr>
      <vt:lpstr>हिंदी भाषा की आवश्यकता एवं महत्त्व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HP12</cp:lastModifiedBy>
  <cp:revision>8</cp:revision>
  <dcterms:created xsi:type="dcterms:W3CDTF">2020-02-04T06:10:33Z</dcterms:created>
  <dcterms:modified xsi:type="dcterms:W3CDTF">2020-02-05T04:33:36Z</dcterms:modified>
</cp:coreProperties>
</file>